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7" r:id="rId1"/>
  </p:sldMasterIdLst>
  <p:sldIdLst>
    <p:sldId id="322" r:id="rId2"/>
    <p:sldId id="314" r:id="rId3"/>
    <p:sldId id="315" r:id="rId4"/>
    <p:sldId id="323" r:id="rId5"/>
    <p:sldId id="324" r:id="rId6"/>
    <p:sldId id="326" r:id="rId7"/>
    <p:sldId id="325" r:id="rId8"/>
    <p:sldId id="327" r:id="rId9"/>
    <p:sldId id="328" r:id="rId10"/>
    <p:sldId id="346" r:id="rId11"/>
    <p:sldId id="338" r:id="rId12"/>
    <p:sldId id="347" r:id="rId13"/>
    <p:sldId id="345" r:id="rId14"/>
    <p:sldId id="339" r:id="rId15"/>
    <p:sldId id="340" r:id="rId16"/>
    <p:sldId id="341" r:id="rId17"/>
    <p:sldId id="342" r:id="rId18"/>
    <p:sldId id="343" r:id="rId19"/>
    <p:sldId id="344" r:id="rId20"/>
    <p:sldId id="348" r:id="rId21"/>
    <p:sldId id="350" r:id="rId22"/>
    <p:sldId id="329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02" r:id="rId3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21E23-3E70-40E4-BB53-5BAB62086876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5FB76327-E512-4330-BC81-D451CEABDB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6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AAC3A-9303-48A2-8412-E71EAEF3BF90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0D938A-08AF-477D-B8B6-27D226E075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4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AAC3A-9303-48A2-8412-E71EAEF3BF90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E0D938A-08AF-477D-B8B6-27D226E075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71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AAC3A-9303-48A2-8412-E71EAEF3BF90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0D938A-08AF-477D-B8B6-27D226E075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1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AAC3A-9303-48A2-8412-E71EAEF3BF90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0D938A-08AF-477D-B8B6-27D226E075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6994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AAC3A-9303-48A2-8412-E71EAEF3BF90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0E0D938A-08AF-477D-B8B6-27D226E075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5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6C2EF-378D-4DB2-A146-3A2E58DD5167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11B54-2EA8-4C90-9020-787A436D6E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68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E4AE4-A389-42E8-856D-D8E1B6998A9A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A3082-6E90-417B-89DE-3A4107283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6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02244-A663-4BFA-BCC6-C451221BB749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E4243-BB81-404F-BCFF-194A94AC87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9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0837E-02EC-419A-B48A-A3BB9C962A55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4F3C1D3-D186-4B99-B333-BA35FA59F6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8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C8EC29-B5AA-41CC-BF32-CF3C6738A6D3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383914EB-698D-4DA7-8B5D-9B37F3DB5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2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FB3B5-7EC0-4B85-9BEF-FB016611D326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7E8D3CEE-1EC6-4749-8C22-32130124D5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3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F1931-A8D7-4F74-B405-AB3B368092BE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EA597-62B2-434A-8EC3-BE0E7E772C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0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37D71-CCDB-4E10-AFAF-BD99840895B3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37F2E-A85B-49FE-BB51-C18B9EC2D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2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326F5-0FAD-4B1D-9D65-B26D58B8CAE1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F58B7-6BC8-4787-AE65-ECDBFE3ABD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6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F41DEC-F193-42C2-8C49-12451F522B4D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CAD48E1-CAA0-4CFA-ADAD-77124973F2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4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5AAC3A-9303-48A2-8412-E71EAEF3BF90}" type="datetimeFigureOut">
              <a:rPr lang="ru-RU" smtClean="0"/>
              <a:pPr>
                <a:defRPr/>
              </a:pPr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E0D938A-08AF-477D-B8B6-27D226E075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0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2.jpeg"/><Relationship Id="rId9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39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3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37.png"/><Relationship Id="rId5" Type="http://schemas.openxmlformats.org/officeDocument/2006/relationships/image" Target="../media/image15.jpe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12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02027" y="1590381"/>
            <a:ext cx="10041219" cy="3169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Водно-информационная система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Таджикистан 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2254" y="6007274"/>
            <a:ext cx="86407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2019 года,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Душанбе, Республика Таджикистан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5329" y="4421747"/>
            <a:ext cx="112623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ru-RU" sz="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Рауф</a:t>
            </a: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Юлдашев, координатор ВИС</a:t>
            </a:r>
            <a:endParaRPr lang="en-US" alt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raufyuldashev@gmail.com</a:t>
            </a:r>
            <a:endParaRPr lang="en-US" alt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7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995491-437F-47F7-B0B1-CF1E2C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16389"/>
            <a:ext cx="8911687" cy="575516"/>
          </a:xfrm>
        </p:spPr>
        <p:txBody>
          <a:bodyPr>
            <a:normAutofit fontScale="90000"/>
          </a:bodyPr>
          <a:lstStyle/>
          <a:p>
            <a:r>
              <a:rPr lang="tg-Cyrl-TJ" sz="2700" b="1" dirty="0"/>
              <a:t>Р</a:t>
            </a:r>
            <a:r>
              <a:rPr lang="ru-RU" sz="2700" b="1" dirty="0"/>
              <a:t>АЗРАБОТКА 3-Х ОНЛАЙН ПРИЛОЖЕНИЙ БАЗЫ ДАННЫХ </a:t>
            </a:r>
            <a:br>
              <a:rPr lang="ru-RU" dirty="0"/>
            </a:br>
            <a:br>
              <a:rPr lang="ru-RU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5" name="Flowchart: Magnetic Disk 11">
            <a:extLst>
              <a:ext uri="{FF2B5EF4-FFF2-40B4-BE49-F238E27FC236}">
                <a16:creationId xmlns:a16="http://schemas.microsoft.com/office/drawing/2014/main" id="{BF2ACAED-3EF5-443C-B253-1D4D9CEE7EB9}"/>
              </a:ext>
            </a:extLst>
          </p:cNvPr>
          <p:cNvSpPr/>
          <p:nvPr/>
        </p:nvSpPr>
        <p:spPr bwMode="auto">
          <a:xfrm>
            <a:off x="2998324" y="1988840"/>
            <a:ext cx="1113580" cy="817279"/>
          </a:xfrm>
          <a:prstGeom prst="flowChartMagneticDisk">
            <a:avLst/>
          </a:prstGeom>
          <a:solidFill>
            <a:srgbClr val="00B0F0"/>
          </a:solidFill>
          <a:ln w="25400" cap="flat" cmpd="sng" algn="ctr">
            <a:solidFill>
              <a:srgbClr val="009999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b="1" kern="0" dirty="0">
                <a:solidFill>
                  <a:schemeClr val="bg1"/>
                </a:solidFill>
              </a:rPr>
              <a:t>DB</a:t>
            </a:r>
            <a:endParaRPr lang="nb-NO" b="1" kern="0" dirty="0">
              <a:solidFill>
                <a:schemeClr val="bg1"/>
              </a:solidFill>
            </a:endParaRPr>
          </a:p>
        </p:txBody>
      </p:sp>
      <p:sp>
        <p:nvSpPr>
          <p:cNvPr id="6" name="Flowchart: Magnetic Disk 11">
            <a:extLst>
              <a:ext uri="{FF2B5EF4-FFF2-40B4-BE49-F238E27FC236}">
                <a16:creationId xmlns:a16="http://schemas.microsoft.com/office/drawing/2014/main" id="{948F4684-894E-48F1-A2FB-A8F84682043F}"/>
              </a:ext>
            </a:extLst>
          </p:cNvPr>
          <p:cNvSpPr/>
          <p:nvPr/>
        </p:nvSpPr>
        <p:spPr bwMode="auto">
          <a:xfrm>
            <a:off x="5437161" y="4627946"/>
            <a:ext cx="1113580" cy="817279"/>
          </a:xfrm>
          <a:prstGeom prst="flowChartMagneticDisk">
            <a:avLst/>
          </a:prstGeom>
          <a:solidFill>
            <a:srgbClr val="00B0F0"/>
          </a:solidFill>
          <a:ln w="25400" cap="flat" cmpd="sng" algn="ctr">
            <a:solidFill>
              <a:srgbClr val="009999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b="1" kern="0" dirty="0">
                <a:solidFill>
                  <a:schemeClr val="bg1"/>
                </a:solidFill>
              </a:rPr>
              <a:t>DB</a:t>
            </a:r>
            <a:endParaRPr lang="nb-NO" b="1" kern="0" dirty="0">
              <a:solidFill>
                <a:schemeClr val="bg1"/>
              </a:solidFill>
            </a:endParaRPr>
          </a:p>
        </p:txBody>
      </p:sp>
      <p:sp>
        <p:nvSpPr>
          <p:cNvPr id="7" name="Flowchart: Magnetic Disk 11">
            <a:extLst>
              <a:ext uri="{FF2B5EF4-FFF2-40B4-BE49-F238E27FC236}">
                <a16:creationId xmlns:a16="http://schemas.microsoft.com/office/drawing/2014/main" id="{C9E25B9E-4FB1-4FE6-A67E-A52B78662FAC}"/>
              </a:ext>
            </a:extLst>
          </p:cNvPr>
          <p:cNvSpPr/>
          <p:nvPr/>
        </p:nvSpPr>
        <p:spPr bwMode="auto">
          <a:xfrm>
            <a:off x="7988710" y="1985515"/>
            <a:ext cx="1113580" cy="817279"/>
          </a:xfrm>
          <a:prstGeom prst="flowChartMagneticDisk">
            <a:avLst/>
          </a:prstGeom>
          <a:solidFill>
            <a:srgbClr val="00B0F0"/>
          </a:solidFill>
          <a:ln w="25400" cap="flat" cmpd="sng" algn="ctr">
            <a:solidFill>
              <a:srgbClr val="009999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b="1" kern="0" dirty="0">
                <a:solidFill>
                  <a:schemeClr val="bg1"/>
                </a:solidFill>
              </a:rPr>
              <a:t>DB</a:t>
            </a:r>
            <a:endParaRPr lang="nb-NO" b="1" kern="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FBEA27-A560-4D0D-8D07-BB0FF6B64AF1}"/>
              </a:ext>
            </a:extLst>
          </p:cNvPr>
          <p:cNvSpPr/>
          <p:nvPr/>
        </p:nvSpPr>
        <p:spPr>
          <a:xfrm>
            <a:off x="4950486" y="5485812"/>
            <a:ext cx="2287851" cy="77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g-Cyrl-TJ" sz="1400" dirty="0"/>
              <a:t>Информационная систем по планированию бассейнов рек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1572B7-F34A-4E23-8FCB-6C952ADB122C}"/>
              </a:ext>
            </a:extLst>
          </p:cNvPr>
          <p:cNvSpPr/>
          <p:nvPr/>
        </p:nvSpPr>
        <p:spPr>
          <a:xfrm>
            <a:off x="7465185" y="2835657"/>
            <a:ext cx="2160629" cy="77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g-Cyrl-TJ" sz="1400" dirty="0"/>
              <a:t>Информационная система по учету водных ресурсов в бассейне рек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1B93DD-2F02-46CA-801B-27F5AE643F76}"/>
              </a:ext>
            </a:extLst>
          </p:cNvPr>
          <p:cNvSpPr/>
          <p:nvPr/>
        </p:nvSpPr>
        <p:spPr>
          <a:xfrm>
            <a:off x="2501287" y="2943359"/>
            <a:ext cx="2083453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g-Cyrl-TJ" sz="1400" dirty="0"/>
              <a:t>Информационная система по управлению ирригацией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56">
            <a:extLst>
              <a:ext uri="{FF2B5EF4-FFF2-40B4-BE49-F238E27FC236}">
                <a16:creationId xmlns:a16="http://schemas.microsoft.com/office/drawing/2014/main" id="{B75B796D-2BAE-435A-8D6C-2FA133A0B26E}"/>
              </a:ext>
            </a:extLst>
          </p:cNvPr>
          <p:cNvSpPr>
            <a:spLocks noChangeArrowheads="1"/>
          </p:cNvSpPr>
          <p:nvPr/>
        </p:nvSpPr>
        <p:spPr bwMode="auto">
          <a:xfrm rot="2282962">
            <a:off x="7080158" y="3625058"/>
            <a:ext cx="287337" cy="869858"/>
          </a:xfrm>
          <a:prstGeom prst="upDownArrow">
            <a:avLst>
              <a:gd name="adj1" fmla="val 50000"/>
              <a:gd name="adj2" fmla="val 4508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56">
            <a:extLst>
              <a:ext uri="{FF2B5EF4-FFF2-40B4-BE49-F238E27FC236}">
                <a16:creationId xmlns:a16="http://schemas.microsoft.com/office/drawing/2014/main" id="{DA2E5C37-718E-438A-81B0-28CF736D86B1}"/>
              </a:ext>
            </a:extLst>
          </p:cNvPr>
          <p:cNvSpPr>
            <a:spLocks noChangeArrowheads="1"/>
          </p:cNvSpPr>
          <p:nvPr/>
        </p:nvSpPr>
        <p:spPr bwMode="auto">
          <a:xfrm rot="19045580">
            <a:off x="4678199" y="3604766"/>
            <a:ext cx="287337" cy="869858"/>
          </a:xfrm>
          <a:prstGeom prst="upDownArrow">
            <a:avLst>
              <a:gd name="adj1" fmla="val 50000"/>
              <a:gd name="adj2" fmla="val 4508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56">
            <a:extLst>
              <a:ext uri="{FF2B5EF4-FFF2-40B4-BE49-F238E27FC236}">
                <a16:creationId xmlns:a16="http://schemas.microsoft.com/office/drawing/2014/main" id="{272E85CC-2718-4FBE-A300-BD31F2BDFFB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17321" y="1515805"/>
            <a:ext cx="287337" cy="1949376"/>
          </a:xfrm>
          <a:prstGeom prst="upDownArrow">
            <a:avLst>
              <a:gd name="adj1" fmla="val 50000"/>
              <a:gd name="adj2" fmla="val 4508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Облако 13">
            <a:extLst>
              <a:ext uri="{FF2B5EF4-FFF2-40B4-BE49-F238E27FC236}">
                <a16:creationId xmlns:a16="http://schemas.microsoft.com/office/drawing/2014/main" id="{4175A421-F38D-4443-AA10-501F177A29C9}"/>
              </a:ext>
            </a:extLst>
          </p:cNvPr>
          <p:cNvSpPr/>
          <p:nvPr/>
        </p:nvSpPr>
        <p:spPr bwMode="auto">
          <a:xfrm>
            <a:off x="5197110" y="2760862"/>
            <a:ext cx="1769803" cy="1748258"/>
          </a:xfrm>
          <a:prstGeom prst="cloud">
            <a:avLst/>
          </a:prstGeom>
          <a:solidFill>
            <a:srgbClr val="FBE5D6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F9D02609-69F1-425F-8B3F-38FF4E23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937" y="3662639"/>
            <a:ext cx="1381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g-Cyrl-TJ" altLang="ru-RU" sz="1400" b="1" dirty="0">
                <a:solidFill>
                  <a:schemeClr val="accent1"/>
                </a:solidFill>
                <a:latin typeface="+mn-lt"/>
              </a:rPr>
              <a:t>Веб Приложение</a:t>
            </a:r>
            <a:endParaRPr lang="ru-RU" altLang="ru-RU" sz="1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6" name="Picture 9" descr="http://iconizer.net/files/iD/orig/Network%20Service%20.png">
            <a:extLst>
              <a:ext uri="{FF2B5EF4-FFF2-40B4-BE49-F238E27FC236}">
                <a16:creationId xmlns:a16="http://schemas.microsoft.com/office/drawing/2014/main" id="{FCAA18ED-6A07-4379-BA42-64DB868C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38" y="3038222"/>
            <a:ext cx="745514" cy="67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64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995491-437F-47F7-B0B1-CF1E2C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16389"/>
            <a:ext cx="8911687" cy="575516"/>
          </a:xfrm>
        </p:spPr>
        <p:txBody>
          <a:bodyPr>
            <a:normAutofit fontScale="90000"/>
          </a:bodyPr>
          <a:lstStyle/>
          <a:p>
            <a:r>
              <a:rPr lang="tg-Cyrl-TJ" sz="2700" b="1" dirty="0"/>
              <a:t>Р</a:t>
            </a:r>
            <a:r>
              <a:rPr lang="ru-RU" sz="2700" b="1" dirty="0"/>
              <a:t>АЗРАБОТКА 3-Х ОНЛАЙН ПРИЛОЖЕНИЙ БАЗЫ ДАННЫХ </a:t>
            </a:r>
            <a:br>
              <a:rPr lang="ru-RU" dirty="0"/>
            </a:br>
            <a:br>
              <a:rPr lang="ru-RU" sz="2800" b="1" i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C8270A-5413-489A-B557-E3946AF8E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70838"/>
              </p:ext>
            </p:extLst>
          </p:nvPr>
        </p:nvGraphicFramePr>
        <p:xfrm>
          <a:off x="1731961" y="2014184"/>
          <a:ext cx="9542842" cy="31490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99137">
                  <a:extLst>
                    <a:ext uri="{9D8B030D-6E8A-4147-A177-3AD203B41FA5}">
                      <a16:colId xmlns:a16="http://schemas.microsoft.com/office/drawing/2014/main" val="1293308393"/>
                    </a:ext>
                  </a:extLst>
                </a:gridCol>
                <a:gridCol w="2076584">
                  <a:extLst>
                    <a:ext uri="{9D8B030D-6E8A-4147-A177-3AD203B41FA5}">
                      <a16:colId xmlns:a16="http://schemas.microsoft.com/office/drawing/2014/main" val="1334240717"/>
                    </a:ext>
                  </a:extLst>
                </a:gridCol>
                <a:gridCol w="2338326">
                  <a:extLst>
                    <a:ext uri="{9D8B030D-6E8A-4147-A177-3AD203B41FA5}">
                      <a16:colId xmlns:a16="http://schemas.microsoft.com/office/drawing/2014/main" val="261696259"/>
                    </a:ext>
                  </a:extLst>
                </a:gridCol>
                <a:gridCol w="1259419">
                  <a:extLst>
                    <a:ext uri="{9D8B030D-6E8A-4147-A177-3AD203B41FA5}">
                      <a16:colId xmlns:a16="http://schemas.microsoft.com/office/drawing/2014/main" val="2930940126"/>
                    </a:ext>
                  </a:extLst>
                </a:gridCol>
                <a:gridCol w="1201100">
                  <a:extLst>
                    <a:ext uri="{9D8B030D-6E8A-4147-A177-3AD203B41FA5}">
                      <a16:colId xmlns:a16="http://schemas.microsoft.com/office/drawing/2014/main" val="3155188626"/>
                    </a:ext>
                  </a:extLst>
                </a:gridCol>
                <a:gridCol w="1968276">
                  <a:extLst>
                    <a:ext uri="{9D8B030D-6E8A-4147-A177-3AD203B41FA5}">
                      <a16:colId xmlns:a16="http://schemas.microsoft.com/office/drawing/2014/main" val="1592706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 dirty="0">
                          <a:effectLst/>
                        </a:rPr>
                        <a:t>Наименование организации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 dirty="0">
                          <a:effectLst/>
                        </a:rPr>
                        <a:t>Наименование разработки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>
                          <a:effectLst/>
                        </a:rPr>
                        <a:t>№ Договора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>
                          <a:effectLst/>
                        </a:rPr>
                        <a:t>Переиод контракта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>
                          <a:effectLst/>
                        </a:rPr>
                        <a:t>Ответственное ли</a:t>
                      </a:r>
                      <a:r>
                        <a:rPr lang="ru-RU" sz="1400">
                          <a:effectLst/>
                        </a:rPr>
                        <a:t>ц</a:t>
                      </a:r>
                      <a:r>
                        <a:rPr lang="tg-Cyrl-TJ" sz="14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2087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«Дилошуб»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>
                          <a:effectLst/>
                        </a:rPr>
                        <a:t>Информационная систем по планированию бассейнов рек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Договор 052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</a:t>
                      </a:r>
                      <a:r>
                        <a:rPr lang="tg-Cyrl-TJ" sz="1400">
                          <a:effectLst/>
                        </a:rPr>
                        <a:t>месяцев, апрель 2019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>
                          <a:effectLst/>
                        </a:rPr>
                        <a:t>Бахтиёр Рахимов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>
                          <a:effectLst/>
                        </a:rPr>
                        <a:t>+992 98 551 34 43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4209837"/>
                  </a:ext>
                </a:extLst>
              </a:tr>
              <a:tr h="718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«Дусти-А»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>
                          <a:effectLst/>
                        </a:rPr>
                        <a:t>Информационная система по учету водных ресурсов в бассейне рек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Договор 053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</a:t>
                      </a:r>
                      <a:r>
                        <a:rPr lang="tg-Cyrl-TJ" sz="1400">
                          <a:effectLst/>
                        </a:rPr>
                        <a:t>месяцев, апрель 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>
                          <a:effectLst/>
                        </a:rPr>
                        <a:t>Акрамов Абдугаффор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>
                          <a:effectLst/>
                        </a:rPr>
                        <a:t>+992 93 500 79 28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1974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«Амон»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>
                          <a:effectLst/>
                        </a:rPr>
                        <a:t>Информационная система по управлению ирригацией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Договор 056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</a:t>
                      </a:r>
                      <a:r>
                        <a:rPr lang="tg-Cyrl-TJ" sz="1400">
                          <a:effectLst/>
                        </a:rPr>
                        <a:t>месяцев, апрель 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 dirty="0">
                          <a:effectLst/>
                        </a:rPr>
                        <a:t>Пулатов Яраш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 dirty="0">
                          <a:effectLst/>
                        </a:rPr>
                        <a:t>+992 919 94 75 56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893883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BE61FE-3DA8-4EA5-B0EE-E57401B10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61" y="1694724"/>
            <a:ext cx="9253654" cy="3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995491-437F-47F7-B0B1-CF1E2C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16389"/>
            <a:ext cx="8911687" cy="575516"/>
          </a:xfrm>
        </p:spPr>
        <p:txBody>
          <a:bodyPr>
            <a:normAutofit/>
          </a:bodyPr>
          <a:lstStyle/>
          <a:p>
            <a:r>
              <a:rPr lang="tg-Cyrl-TJ" sz="2700" b="1" dirty="0"/>
              <a:t>МОДЕЛЬ РАСПОЛОЖЕНИЙ БАЗ ДАННЫХ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CF6D9D-62FE-4245-BC88-5DC9EC65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630" y="1366622"/>
            <a:ext cx="859592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3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995491-437F-47F7-B0B1-CF1E2C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75112"/>
            <a:ext cx="10247044" cy="575516"/>
          </a:xfrm>
        </p:spPr>
        <p:txBody>
          <a:bodyPr>
            <a:noAutofit/>
          </a:bodyPr>
          <a:lstStyle/>
          <a:p>
            <a:r>
              <a:rPr lang="ru-RU" sz="2000" dirty="0"/>
              <a:t>Схема обмена информации между заинтересованными сторонами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858859-8B13-49A6-B8E9-686C702A7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"/>
          <a:stretch/>
        </p:blipFill>
        <p:spPr>
          <a:xfrm>
            <a:off x="2337756" y="1180364"/>
            <a:ext cx="7848872" cy="56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0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995491-437F-47F7-B0B1-CF1E2C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16389"/>
            <a:ext cx="8911687" cy="57551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 компаний по разработке 3-х онлайн базы данных</a:t>
            </a:r>
            <a:endParaRPr lang="ru-RU" sz="28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3DFDA49-54C8-4002-9BD3-3B23ACF89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599669"/>
              </p:ext>
            </p:extLst>
          </p:nvPr>
        </p:nvGraphicFramePr>
        <p:xfrm>
          <a:off x="1640155" y="1291904"/>
          <a:ext cx="9039028" cy="550888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313">
                  <a:extLst>
                    <a:ext uri="{9D8B030D-6E8A-4147-A177-3AD203B41FA5}">
                      <a16:colId xmlns:a16="http://schemas.microsoft.com/office/drawing/2014/main" val="3968808786"/>
                    </a:ext>
                  </a:extLst>
                </a:gridCol>
                <a:gridCol w="3473490">
                  <a:extLst>
                    <a:ext uri="{9D8B030D-6E8A-4147-A177-3AD203B41FA5}">
                      <a16:colId xmlns:a16="http://schemas.microsoft.com/office/drawing/2014/main" val="3886813301"/>
                    </a:ext>
                  </a:extLst>
                </a:gridCol>
                <a:gridCol w="1761240">
                  <a:extLst>
                    <a:ext uri="{9D8B030D-6E8A-4147-A177-3AD203B41FA5}">
                      <a16:colId xmlns:a16="http://schemas.microsoft.com/office/drawing/2014/main" val="2971206116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1508657495"/>
                    </a:ext>
                  </a:extLst>
                </a:gridCol>
                <a:gridCol w="1694574">
                  <a:extLst>
                    <a:ext uri="{9D8B030D-6E8A-4147-A177-3AD203B41FA5}">
                      <a16:colId xmlns:a16="http://schemas.microsoft.com/office/drawing/2014/main" val="1245211578"/>
                    </a:ext>
                  </a:extLst>
                </a:gridCol>
              </a:tblGrid>
              <a:tr h="13323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Вопрос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 Компании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665914"/>
                  </a:ext>
                </a:extLst>
              </a:tr>
              <a:tr h="133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Дусти 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Амон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Дилошуб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 anchor="ctr"/>
                </a:tc>
                <a:extLst>
                  <a:ext uri="{0D108BD9-81ED-4DB2-BD59-A6C34878D82A}">
                    <a16:rowId xmlns:a16="http://schemas.microsoft.com/office/drawing/2014/main" val="1228779809"/>
                  </a:ext>
                </a:extLst>
              </a:tr>
              <a:tr h="976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Выполнено ли идентификация и поиск «важных» элементов данных, необходимых для конкретного технического аспекта каждой БД, например, таких данных как бассейнового планирования, ирригации и учета водных ресурсов? Это самый важный шаг в разработке систем и тем самым, это формирует приложение базы данных;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Да, выполненно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 выполнено.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Этап определения важных элементов завершен для моделирования БД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extLst>
                  <a:ext uri="{0D108BD9-81ED-4DB2-BD59-A6C34878D82A}">
                    <a16:rowId xmlns:a16="http://schemas.microsoft.com/office/drawing/2014/main" val="2346660251"/>
                  </a:ext>
                </a:extLst>
              </a:tr>
              <a:tr h="273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Завершена ли группирование связанных элементов данных в таблицах?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Да, завершена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Да, группировка выполнена.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Да, группировка завершена.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extLst>
                  <a:ext uri="{0D108BD9-81ED-4DB2-BD59-A6C34878D82A}">
                    <a16:rowId xmlns:a16="http://schemas.microsoft.com/office/drawing/2014/main" val="1716240098"/>
                  </a:ext>
                </a:extLst>
              </a:tr>
              <a:tr h="273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Указаны ли первичные ключи для каждой таблицы?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Да, указаны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да, ключи указаны, ключи созаются автоматически.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Да, ключи указаны!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extLst>
                  <a:ext uri="{0D108BD9-81ED-4DB2-BD59-A6C34878D82A}">
                    <a16:rowId xmlns:a16="http://schemas.microsoft.com/office/drawing/2014/main" val="2687784948"/>
                  </a:ext>
                </a:extLst>
              </a:tr>
              <a:tr h="139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Определены ли табличные отношения? связи как один к одному 1:1, один ко многим 1:М и многие ко многим М:М;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Да, определены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Связи в таблицах не указаны, так как наши данные статичны (данные инвентаризации) и пока не требуют связки. Совместно с АМИ будут уточнены необходимые для АМИ Front-End формы, а затем при необходимости созданы связки.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Связи указаны в таблицах.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extLst>
                  <a:ext uri="{0D108BD9-81ED-4DB2-BD59-A6C34878D82A}">
                    <a16:rowId xmlns:a16="http://schemas.microsoft.com/office/drawing/2014/main" val="2413321435"/>
                  </a:ext>
                </a:extLst>
              </a:tr>
              <a:tr h="714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Проведены ли тестирование и уточнение таблиц с образцами данных?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Таблицы созданы на основе образцов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Да, первоначальный тест проведен.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Да, первоначальный тест проведет и с каждым добавлением новых элементов, проводятся новые тестирования.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extLst>
                  <a:ext uri="{0D108BD9-81ED-4DB2-BD59-A6C34878D82A}">
                    <a16:rowId xmlns:a16="http://schemas.microsoft.com/office/drawing/2014/main" val="1777939987"/>
                  </a:ext>
                </a:extLst>
              </a:tr>
              <a:tr h="431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Проведены ли работы по применению основных правил нормализации данных (1-й, 2-й и 3-й нормальных форм) для упорядочения таблиц?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Да, проведены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Да, проведены.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extLst>
                  <a:ext uri="{0D108BD9-81ED-4DB2-BD59-A6C34878D82A}">
                    <a16:rowId xmlns:a16="http://schemas.microsoft.com/office/drawing/2014/main" val="2834478436"/>
                  </a:ext>
                </a:extLst>
              </a:tr>
              <a:tr h="983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Начато ли создание / программирование веб-интерфейса пользователя (</a:t>
                      </a:r>
                      <a:r>
                        <a:rPr lang="ru-RU" sz="900" dirty="0" err="1">
                          <a:effectLst/>
                        </a:rPr>
                        <a:t>front-end</a:t>
                      </a:r>
                      <a:r>
                        <a:rPr lang="ru-RU" sz="900" dirty="0">
                          <a:effectLst/>
                        </a:rPr>
                        <a:t>) приложения БД в соответствии с требованиями пользователя? т.е. МЭВР и АМИ.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Да, начато. Интерфейс будет иметь возможность отображать, добавлять, редактировать и импортировать данные по гидропостам и их показателей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Да, начато, ведётся программирование интерфейса.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Ведутся программирование интерфейса.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85" marR="29985" marT="0" marB="0"/>
                </a:tc>
                <a:extLst>
                  <a:ext uri="{0D108BD9-81ED-4DB2-BD59-A6C34878D82A}">
                    <a16:rowId xmlns:a16="http://schemas.microsoft.com/office/drawing/2014/main" val="1388401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56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995491-437F-47F7-B0B1-CF1E2C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16389"/>
            <a:ext cx="9953429" cy="575516"/>
          </a:xfrm>
        </p:spPr>
        <p:txBody>
          <a:bodyPr>
            <a:noAutofit/>
          </a:bodyPr>
          <a:lstStyle/>
          <a:p>
            <a:r>
              <a:rPr lang="tg-Cyrl-TJ" sz="2000" dirty="0"/>
              <a:t>Статус компаний по разработке 3-х онлайн базы данн</a:t>
            </a:r>
            <a:r>
              <a:rPr lang="ru-RU" sz="2000" dirty="0"/>
              <a:t>ы</a:t>
            </a:r>
            <a:r>
              <a:rPr lang="tg-Cyrl-TJ" sz="2000" dirty="0"/>
              <a:t>х на апрель меся</a:t>
            </a:r>
            <a:r>
              <a:rPr lang="ru-RU" sz="2000" dirty="0"/>
              <a:t>ц</a:t>
            </a:r>
            <a:r>
              <a:rPr lang="tg-Cyrl-TJ" sz="2000" dirty="0"/>
              <a:t>.</a:t>
            </a:r>
            <a:endParaRPr lang="ru-RU" sz="20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B35E61-7BE4-43DF-B19A-8E63C42CE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68843"/>
              </p:ext>
            </p:extLst>
          </p:nvPr>
        </p:nvGraphicFramePr>
        <p:xfrm>
          <a:off x="1765990" y="1380102"/>
          <a:ext cx="8915402" cy="180270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1226">
                  <a:extLst>
                    <a:ext uri="{9D8B030D-6E8A-4147-A177-3AD203B41FA5}">
                      <a16:colId xmlns:a16="http://schemas.microsoft.com/office/drawing/2014/main" val="1131362008"/>
                    </a:ext>
                  </a:extLst>
                </a:gridCol>
                <a:gridCol w="1417435">
                  <a:extLst>
                    <a:ext uri="{9D8B030D-6E8A-4147-A177-3AD203B41FA5}">
                      <a16:colId xmlns:a16="http://schemas.microsoft.com/office/drawing/2014/main" val="2608701355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val="3882278403"/>
                    </a:ext>
                  </a:extLst>
                </a:gridCol>
                <a:gridCol w="1291899">
                  <a:extLst>
                    <a:ext uri="{9D8B030D-6E8A-4147-A177-3AD203B41FA5}">
                      <a16:colId xmlns:a16="http://schemas.microsoft.com/office/drawing/2014/main" val="694043760"/>
                    </a:ext>
                  </a:extLst>
                </a:gridCol>
                <a:gridCol w="1101533">
                  <a:extLst>
                    <a:ext uri="{9D8B030D-6E8A-4147-A177-3AD203B41FA5}">
                      <a16:colId xmlns:a16="http://schemas.microsoft.com/office/drawing/2014/main" val="2094902128"/>
                    </a:ext>
                  </a:extLst>
                </a:gridCol>
                <a:gridCol w="1101533">
                  <a:extLst>
                    <a:ext uri="{9D8B030D-6E8A-4147-A177-3AD203B41FA5}">
                      <a16:colId xmlns:a16="http://schemas.microsoft.com/office/drawing/2014/main" val="2893667211"/>
                    </a:ext>
                  </a:extLst>
                </a:gridCol>
                <a:gridCol w="1101533">
                  <a:extLst>
                    <a:ext uri="{9D8B030D-6E8A-4147-A177-3AD203B41FA5}">
                      <a16:colId xmlns:a16="http://schemas.microsoft.com/office/drawing/2014/main" val="3067972315"/>
                    </a:ext>
                  </a:extLst>
                </a:gridCol>
                <a:gridCol w="1388556">
                  <a:extLst>
                    <a:ext uri="{9D8B030D-6E8A-4147-A177-3AD203B41FA5}">
                      <a16:colId xmlns:a16="http://schemas.microsoft.com/office/drawing/2014/main" val="1366914039"/>
                    </a:ext>
                  </a:extLst>
                </a:gridCol>
              </a:tblGrid>
              <a:tr h="325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0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Название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компании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Формирование требований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Проектирование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Реализация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Тестирование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Внедрение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Эксплуатация и сопровождение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extLst>
                  <a:ext uri="{0D108BD9-81ED-4DB2-BD59-A6C34878D82A}">
                    <a16:rowId xmlns:a16="http://schemas.microsoft.com/office/drawing/2014/main" val="3219725048"/>
                  </a:ext>
                </a:extLst>
              </a:tr>
              <a:tr h="492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 «Амон»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extLst>
                  <a:ext uri="{0D108BD9-81ED-4DB2-BD59-A6C34878D82A}">
                    <a16:rowId xmlns:a16="http://schemas.microsoft.com/office/drawing/2014/main" val="1394236815"/>
                  </a:ext>
                </a:extLst>
              </a:tr>
              <a:tr h="492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«Дусти-А»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extLst>
                  <a:ext uri="{0D108BD9-81ED-4DB2-BD59-A6C34878D82A}">
                    <a16:rowId xmlns:a16="http://schemas.microsoft.com/office/drawing/2014/main" val="2482984212"/>
                  </a:ext>
                </a:extLst>
              </a:tr>
              <a:tr h="492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«Дилошуб»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extLst>
                  <a:ext uri="{0D108BD9-81ED-4DB2-BD59-A6C34878D82A}">
                    <a16:rowId xmlns:a16="http://schemas.microsoft.com/office/drawing/2014/main" val="3568141320"/>
                  </a:ext>
                </a:extLst>
              </a:tr>
            </a:tbl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id="{DC65B73A-AA71-4B3D-9F51-400CDFC34673}"/>
              </a:ext>
            </a:extLst>
          </p:cNvPr>
          <p:cNvSpPr txBox="1">
            <a:spLocks/>
          </p:cNvSpPr>
          <p:nvPr/>
        </p:nvSpPr>
        <p:spPr>
          <a:xfrm>
            <a:off x="1676400" y="3182809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endParaRPr lang="ru-RU" sz="1600" i="1" dirty="0"/>
          </a:p>
          <a:p>
            <a:pPr lvl="0"/>
            <a:r>
              <a:rPr lang="tg-Cyrl-TJ" sz="1600" dirty="0"/>
              <a:t>Компания ОО “Амон” подала два(2) отчета, принято из них два(2). Оба отчета были предоставлены для согласования Агенству мелиорации и ирригации.</a:t>
            </a:r>
            <a:endParaRPr lang="ru-RU" sz="1600" dirty="0"/>
          </a:p>
          <a:p>
            <a:pPr lvl="0"/>
            <a:r>
              <a:rPr lang="tg-Cyrl-TJ" sz="1600" dirty="0"/>
              <a:t>Компания ООО “</a:t>
            </a:r>
            <a:r>
              <a:rPr lang="ru-RU" sz="1600" b="1" dirty="0"/>
              <a:t>Дусти-А</a:t>
            </a:r>
            <a:r>
              <a:rPr lang="tg-Cyrl-TJ" sz="1600" dirty="0"/>
              <a:t>” подала три(3) отчета, принято из них два(2). Все три отчета предоставлены для согласования Министерству энергетики и водных ресурсов РТ. Министерство дала свои замечания по второму отчету, рассматрывается третый отчет.</a:t>
            </a:r>
            <a:endParaRPr lang="ru-RU" sz="1600" dirty="0"/>
          </a:p>
          <a:p>
            <a:pPr lvl="0"/>
            <a:r>
              <a:rPr lang="tg-Cyrl-TJ" sz="1600" dirty="0"/>
              <a:t>Компания ООО “</a:t>
            </a:r>
            <a:r>
              <a:rPr lang="ru-RU" sz="1600" b="1" dirty="0" err="1"/>
              <a:t>Дилошуб</a:t>
            </a:r>
            <a:r>
              <a:rPr lang="tg-Cyrl-TJ" sz="1600" dirty="0"/>
              <a:t>” подала два(2) отчета, принято из них два(2). Обе отчеты были предоставлены для согласования Министерству энергетики и водных ресурсов РТ.</a:t>
            </a:r>
            <a:endParaRPr lang="ru-RU" sz="1600" dirty="0"/>
          </a:p>
          <a:p>
            <a:pPr marL="0" indent="0" fontAlgn="auto">
              <a:buFont typeface="Wingdings 3" charset="2"/>
              <a:buNone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51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995491-437F-47F7-B0B1-CF1E2C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16389"/>
            <a:ext cx="9953429" cy="575516"/>
          </a:xfrm>
        </p:spPr>
        <p:txBody>
          <a:bodyPr>
            <a:noAutofit/>
          </a:bodyPr>
          <a:lstStyle/>
          <a:p>
            <a:r>
              <a:rPr lang="tg-Cyrl-TJ" sz="2000" dirty="0"/>
              <a:t>Статус компаний по разработке 3-х онлайн базы данн</a:t>
            </a:r>
            <a:r>
              <a:rPr lang="ru-RU" sz="2000" dirty="0"/>
              <a:t>ы</a:t>
            </a:r>
            <a:r>
              <a:rPr lang="tg-Cyrl-TJ" sz="2000" dirty="0"/>
              <a:t>х на апрель меся</a:t>
            </a:r>
            <a:r>
              <a:rPr lang="ru-RU" sz="2000" dirty="0"/>
              <a:t>ц</a:t>
            </a:r>
            <a:r>
              <a:rPr lang="tg-Cyrl-TJ" sz="2000" dirty="0"/>
              <a:t>.</a:t>
            </a:r>
            <a:endParaRPr lang="ru-RU" sz="20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0B35E61-7BE4-43DF-B19A-8E63C42CEB64}"/>
              </a:ext>
            </a:extLst>
          </p:cNvPr>
          <p:cNvGraphicFramePr>
            <a:graphicFrameLocks noGrp="1"/>
          </p:cNvGraphicFramePr>
          <p:nvPr/>
        </p:nvGraphicFramePr>
        <p:xfrm>
          <a:off x="1765990" y="1380102"/>
          <a:ext cx="8915402" cy="180270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1226">
                  <a:extLst>
                    <a:ext uri="{9D8B030D-6E8A-4147-A177-3AD203B41FA5}">
                      <a16:colId xmlns:a16="http://schemas.microsoft.com/office/drawing/2014/main" val="1131362008"/>
                    </a:ext>
                  </a:extLst>
                </a:gridCol>
                <a:gridCol w="1417435">
                  <a:extLst>
                    <a:ext uri="{9D8B030D-6E8A-4147-A177-3AD203B41FA5}">
                      <a16:colId xmlns:a16="http://schemas.microsoft.com/office/drawing/2014/main" val="2608701355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val="3882278403"/>
                    </a:ext>
                  </a:extLst>
                </a:gridCol>
                <a:gridCol w="1291899">
                  <a:extLst>
                    <a:ext uri="{9D8B030D-6E8A-4147-A177-3AD203B41FA5}">
                      <a16:colId xmlns:a16="http://schemas.microsoft.com/office/drawing/2014/main" val="694043760"/>
                    </a:ext>
                  </a:extLst>
                </a:gridCol>
                <a:gridCol w="1101533">
                  <a:extLst>
                    <a:ext uri="{9D8B030D-6E8A-4147-A177-3AD203B41FA5}">
                      <a16:colId xmlns:a16="http://schemas.microsoft.com/office/drawing/2014/main" val="2094902128"/>
                    </a:ext>
                  </a:extLst>
                </a:gridCol>
                <a:gridCol w="1101533">
                  <a:extLst>
                    <a:ext uri="{9D8B030D-6E8A-4147-A177-3AD203B41FA5}">
                      <a16:colId xmlns:a16="http://schemas.microsoft.com/office/drawing/2014/main" val="2893667211"/>
                    </a:ext>
                  </a:extLst>
                </a:gridCol>
                <a:gridCol w="1101533">
                  <a:extLst>
                    <a:ext uri="{9D8B030D-6E8A-4147-A177-3AD203B41FA5}">
                      <a16:colId xmlns:a16="http://schemas.microsoft.com/office/drawing/2014/main" val="3067972315"/>
                    </a:ext>
                  </a:extLst>
                </a:gridCol>
                <a:gridCol w="1388556">
                  <a:extLst>
                    <a:ext uri="{9D8B030D-6E8A-4147-A177-3AD203B41FA5}">
                      <a16:colId xmlns:a16="http://schemas.microsoft.com/office/drawing/2014/main" val="1366914039"/>
                    </a:ext>
                  </a:extLst>
                </a:gridCol>
              </a:tblGrid>
              <a:tr h="325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0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Название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компании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Формирование требований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Проектирование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Реализация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Тестирование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Внедрение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Эксплуатация и сопровождение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/>
                </a:tc>
                <a:extLst>
                  <a:ext uri="{0D108BD9-81ED-4DB2-BD59-A6C34878D82A}">
                    <a16:rowId xmlns:a16="http://schemas.microsoft.com/office/drawing/2014/main" val="3219725048"/>
                  </a:ext>
                </a:extLst>
              </a:tr>
              <a:tr h="492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 «Амон»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extLst>
                  <a:ext uri="{0D108BD9-81ED-4DB2-BD59-A6C34878D82A}">
                    <a16:rowId xmlns:a16="http://schemas.microsoft.com/office/drawing/2014/main" val="1394236815"/>
                  </a:ext>
                </a:extLst>
              </a:tr>
              <a:tr h="492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«Дусти-А»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extLst>
                  <a:ext uri="{0D108BD9-81ED-4DB2-BD59-A6C34878D82A}">
                    <a16:rowId xmlns:a16="http://schemas.microsoft.com/office/drawing/2014/main" val="2482984212"/>
                  </a:ext>
                </a:extLst>
              </a:tr>
              <a:tr h="492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«Дилошуб»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52" marR="63652" marT="0" marB="0" anchor="ctr"/>
                </a:tc>
                <a:extLst>
                  <a:ext uri="{0D108BD9-81ED-4DB2-BD59-A6C34878D82A}">
                    <a16:rowId xmlns:a16="http://schemas.microsoft.com/office/drawing/2014/main" val="3568141320"/>
                  </a:ext>
                </a:extLst>
              </a:tr>
            </a:tbl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id="{DC65B73A-AA71-4B3D-9F51-400CDFC34673}"/>
              </a:ext>
            </a:extLst>
          </p:cNvPr>
          <p:cNvSpPr txBox="1">
            <a:spLocks/>
          </p:cNvSpPr>
          <p:nvPr/>
        </p:nvSpPr>
        <p:spPr>
          <a:xfrm>
            <a:off x="1676400" y="3182809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endParaRPr lang="ru-RU" sz="1600" i="1" dirty="0"/>
          </a:p>
          <a:p>
            <a:pPr lvl="0"/>
            <a:r>
              <a:rPr lang="tg-Cyrl-TJ" sz="1600" dirty="0"/>
              <a:t>Компания ОО “Амон” подала два(2) отчета, принято из них два(2). Оба отчета были предоставлены для согласования Агенству мелиорации и ирригации.</a:t>
            </a:r>
            <a:endParaRPr lang="ru-RU" sz="1600" dirty="0"/>
          </a:p>
          <a:p>
            <a:pPr lvl="0"/>
            <a:r>
              <a:rPr lang="tg-Cyrl-TJ" sz="1600" dirty="0"/>
              <a:t>Компания ООО “</a:t>
            </a:r>
            <a:r>
              <a:rPr lang="ru-RU" sz="1600" b="1" dirty="0"/>
              <a:t>Дусти-А</a:t>
            </a:r>
            <a:r>
              <a:rPr lang="tg-Cyrl-TJ" sz="1600" dirty="0"/>
              <a:t>” подала три(3) отчета, принято из них два(2). Все три отчета предоставлены для согласования Министерству энергетики и водных ресурсов РТ. Министерство дала свои замечания по второму отчету, рассматрывается третый отчет.</a:t>
            </a:r>
            <a:endParaRPr lang="ru-RU" sz="1600" dirty="0"/>
          </a:p>
          <a:p>
            <a:pPr lvl="0"/>
            <a:r>
              <a:rPr lang="tg-Cyrl-TJ" sz="1600" dirty="0"/>
              <a:t>Компания ООО “</a:t>
            </a:r>
            <a:r>
              <a:rPr lang="ru-RU" sz="1600" b="1" dirty="0" err="1"/>
              <a:t>Дилошуб</a:t>
            </a:r>
            <a:r>
              <a:rPr lang="tg-Cyrl-TJ" sz="1600" dirty="0"/>
              <a:t>” подала два(2) отчета, принято из них два(2). Обе отчеты были предоставлены для согласования Министерству энергетики и водных ресурсов РТ.</a:t>
            </a:r>
            <a:endParaRPr lang="ru-RU" sz="1600" dirty="0"/>
          </a:p>
          <a:p>
            <a:r>
              <a:rPr lang="tg-Cyrl-TJ" sz="1600" dirty="0"/>
              <a:t>В конец апреля срок всех контрактов были заавершены и компнии подали письмо на продления его. В настоящый момент разработка всех 3-х приложений проектирована и релизована на 50% что является не полным.</a:t>
            </a:r>
            <a:endParaRPr lang="ru-RU" sz="1600" dirty="0"/>
          </a:p>
          <a:p>
            <a:pPr marL="0" indent="0" fontAlgn="auto">
              <a:buFont typeface="Wingdings 3" charset="2"/>
              <a:buNone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3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995491-437F-47F7-B0B1-CF1E2C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16389"/>
            <a:ext cx="10247044" cy="575516"/>
          </a:xfrm>
        </p:spPr>
        <p:txBody>
          <a:bodyPr>
            <a:noAutofit/>
          </a:bodyPr>
          <a:lstStyle/>
          <a:p>
            <a:r>
              <a:rPr lang="ru-RU" sz="2000" dirty="0"/>
              <a:t>Техническое оснащения по управлению данными заинтересованных сторон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3F5298F-37E0-459B-A00C-563CB1420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79364"/>
              </p:ext>
            </p:extLst>
          </p:nvPr>
        </p:nvGraphicFramePr>
        <p:xfrm>
          <a:off x="2495833" y="1546653"/>
          <a:ext cx="7847793" cy="39616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52958">
                  <a:extLst>
                    <a:ext uri="{9D8B030D-6E8A-4147-A177-3AD203B41FA5}">
                      <a16:colId xmlns:a16="http://schemas.microsoft.com/office/drawing/2014/main" val="88174079"/>
                    </a:ext>
                  </a:extLst>
                </a:gridCol>
                <a:gridCol w="3184237">
                  <a:extLst>
                    <a:ext uri="{9D8B030D-6E8A-4147-A177-3AD203B41FA5}">
                      <a16:colId xmlns:a16="http://schemas.microsoft.com/office/drawing/2014/main" val="2776822462"/>
                    </a:ext>
                  </a:extLst>
                </a:gridCol>
                <a:gridCol w="1640654">
                  <a:extLst>
                    <a:ext uri="{9D8B030D-6E8A-4147-A177-3AD203B41FA5}">
                      <a16:colId xmlns:a16="http://schemas.microsoft.com/office/drawing/2014/main" val="198584518"/>
                    </a:ext>
                  </a:extLst>
                </a:gridCol>
                <a:gridCol w="2369944">
                  <a:extLst>
                    <a:ext uri="{9D8B030D-6E8A-4147-A177-3AD203B41FA5}">
                      <a16:colId xmlns:a16="http://schemas.microsoft.com/office/drawing/2014/main" val="1777044394"/>
                    </a:ext>
                  </a:extLst>
                </a:gridCol>
              </a:tblGrid>
              <a:tr h="428904">
                <a:tc>
                  <a:txBody>
                    <a:bodyPr/>
                    <a:lstStyle/>
                    <a:p>
                      <a:pPr marL="1924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Тип данных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/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/>
                </a:tc>
                <a:extLst>
                  <a:ext uri="{0D108BD9-81ED-4DB2-BD59-A6C34878D82A}">
                    <a16:rowId xmlns:a16="http://schemas.microsoft.com/office/drawing/2014/main" val="575090277"/>
                  </a:ext>
                </a:extLst>
              </a:tr>
              <a:tr h="674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КЧС и ГО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Microsoft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Access</a:t>
                      </a:r>
                      <a:r>
                        <a:rPr lang="ru-RU" sz="1200" dirty="0"/>
                        <a:t>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L="635" marR="0" lvl="0" indent="0" algn="ctr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ArcGis</a:t>
                      </a:r>
                      <a:r>
                        <a:rPr lang="en-US" sz="1200" dirty="0"/>
                        <a:t> </a:t>
                      </a:r>
                      <a:endParaRPr lang="tg-Cyrl-TJ" sz="1200" dirty="0"/>
                    </a:p>
                    <a:p>
                      <a:pPr marL="635" marR="0" lvl="0" indent="0" algn="ctr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</a:t>
                      </a:r>
                      <a:r>
                        <a:rPr lang="ru-RU" sz="1200" dirty="0" err="1"/>
                        <a:t>геопространственного</a:t>
                      </a:r>
                      <a:r>
                        <a:rPr lang="ru-RU" sz="1200" dirty="0"/>
                        <a:t> анализ</a:t>
                      </a:r>
                      <a:r>
                        <a:rPr lang="en-US" sz="1200" dirty="0"/>
                        <a:t>)</a:t>
                      </a:r>
                      <a:endParaRPr lang="ru-RU" sz="1200" dirty="0"/>
                    </a:p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extLst>
                  <a:ext uri="{0D108BD9-81ED-4DB2-BD59-A6C34878D82A}">
                    <a16:rowId xmlns:a16="http://schemas.microsoft.com/office/drawing/2014/main" val="935157238"/>
                  </a:ext>
                </a:extLst>
              </a:tr>
              <a:tr h="671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Гидромет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Microsoft</a:t>
                      </a:r>
                      <a:r>
                        <a:rPr lang="ru-RU" sz="1200" dirty="0"/>
                        <a:t> SQL </a:t>
                      </a:r>
                      <a:r>
                        <a:rPr lang="ru-RU" sz="1200" dirty="0" err="1"/>
                        <a:t>Server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L="635" marR="0" lvl="0" indent="0" algn="ctr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/>
                        <a:t>Meteo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Context</a:t>
                      </a:r>
                      <a:r>
                        <a:rPr lang="ru-RU" sz="1200" dirty="0"/>
                        <a:t>, </a:t>
                      </a:r>
                      <a:r>
                        <a:rPr lang="ru-RU" sz="1200" dirty="0" err="1"/>
                        <a:t>UniMAS</a:t>
                      </a:r>
                      <a:r>
                        <a:rPr lang="ru-RU" sz="1200" dirty="0"/>
                        <a:t>, </a:t>
                      </a:r>
                      <a:r>
                        <a:rPr lang="ru-RU" sz="1200" dirty="0" err="1"/>
                        <a:t>Adminora</a:t>
                      </a:r>
                      <a:endParaRPr lang="ru-RU" sz="1200" dirty="0"/>
                    </a:p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extLst>
                  <a:ext uri="{0D108BD9-81ED-4DB2-BD59-A6C34878D82A}">
                    <a16:rowId xmlns:a16="http://schemas.microsoft.com/office/drawing/2014/main" val="500599030"/>
                  </a:ext>
                </a:extLst>
              </a:tr>
              <a:tr h="674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ОАХК «Барки </a:t>
                      </a:r>
                      <a:r>
                        <a:rPr lang="ru-RU" sz="1200" dirty="0" err="1"/>
                        <a:t>Точик</a:t>
                      </a:r>
                      <a:r>
                        <a:rPr lang="ru-RU" sz="1200" dirty="0"/>
                        <a:t>»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Microsoft</a:t>
                      </a:r>
                      <a:r>
                        <a:rPr lang="ru-RU" sz="1200" dirty="0"/>
                        <a:t> SQL </a:t>
                      </a:r>
                      <a:r>
                        <a:rPr lang="ru-RU" sz="1200" dirty="0" err="1"/>
                        <a:t>Server</a:t>
                      </a:r>
                      <a:r>
                        <a:rPr lang="ru-RU" sz="1200" dirty="0"/>
                        <a:t>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extLst>
                  <a:ext uri="{0D108BD9-81ED-4DB2-BD59-A6C34878D82A}">
                    <a16:rowId xmlns:a16="http://schemas.microsoft.com/office/drawing/2014/main" val="2034009669"/>
                  </a:ext>
                </a:extLst>
              </a:tr>
              <a:tr h="674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4</a:t>
                      </a:r>
                      <a:endParaRPr lang="ru-RU" sz="120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ГУГ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Excel</a:t>
                      </a:r>
                      <a:r>
                        <a:rPr lang="ru-RU" sz="1200" dirty="0"/>
                        <a:t>, Бумажная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ArcGis</a:t>
                      </a:r>
                      <a:r>
                        <a:rPr lang="en-US" sz="1200" dirty="0"/>
                        <a:t> </a:t>
                      </a:r>
                      <a:endParaRPr lang="tg-Cyrl-TJ" sz="1200" dirty="0"/>
                    </a:p>
                    <a:p>
                      <a:pPr marL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(</a:t>
                      </a:r>
                      <a:r>
                        <a:rPr lang="ru-RU" sz="1200" dirty="0" err="1"/>
                        <a:t>геопространственного</a:t>
                      </a:r>
                      <a:r>
                        <a:rPr lang="ru-RU" sz="1200" dirty="0"/>
                        <a:t> анализ</a:t>
                      </a:r>
                      <a:r>
                        <a:rPr lang="en-US" sz="1200" dirty="0"/>
                        <a:t>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extLst>
                  <a:ext uri="{0D108BD9-81ED-4DB2-BD59-A6C34878D82A}">
                    <a16:rowId xmlns:a16="http://schemas.microsoft.com/office/drawing/2014/main" val="1790232473"/>
                  </a:ext>
                </a:extLst>
              </a:tr>
              <a:tr h="674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организации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Excel</a:t>
                      </a:r>
                      <a:r>
                        <a:rPr lang="ru-RU" sz="1200" dirty="0"/>
                        <a:t>, Бумажная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</a:endParaRPr>
                    </a:p>
                  </a:txBody>
                  <a:tcPr marL="73573" marR="58756" marT="71018" marB="0" anchor="ctr"/>
                </a:tc>
                <a:extLst>
                  <a:ext uri="{0D108BD9-81ED-4DB2-BD59-A6C34878D82A}">
                    <a16:rowId xmlns:a16="http://schemas.microsoft.com/office/drawing/2014/main" val="3831279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25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995491-437F-47F7-B0B1-CF1E2C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75112"/>
            <a:ext cx="10247044" cy="575516"/>
          </a:xfrm>
        </p:spPr>
        <p:txBody>
          <a:bodyPr>
            <a:noAutofit/>
          </a:bodyPr>
          <a:lstStyle/>
          <a:p>
            <a:r>
              <a:rPr lang="ru-RU" sz="2000" dirty="0"/>
              <a:t>ЛОГИЧЕСКАЯ СХЕМА РАБОТЫ ВИС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128F2C9-8116-4506-BD19-00057C4AA5C9}"/>
              </a:ext>
            </a:extLst>
          </p:cNvPr>
          <p:cNvCxnSpPr/>
          <p:nvPr/>
        </p:nvCxnSpPr>
        <p:spPr>
          <a:xfrm>
            <a:off x="2273280" y="4425057"/>
            <a:ext cx="791978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3">
            <a:extLst>
              <a:ext uri="{FF2B5EF4-FFF2-40B4-BE49-F238E27FC236}">
                <a16:creationId xmlns:a16="http://schemas.microsoft.com/office/drawing/2014/main" id="{C872506C-F097-4454-B29C-081B85C7F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18" y="1331318"/>
            <a:ext cx="6697663" cy="587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</a:rPr>
              <a:t>МЭВР и другие уполномоченные управленческие органы</a:t>
            </a:r>
          </a:p>
        </p:txBody>
      </p:sp>
      <p:grpSp>
        <p:nvGrpSpPr>
          <p:cNvPr id="8" name="Group 44">
            <a:extLst>
              <a:ext uri="{FF2B5EF4-FFF2-40B4-BE49-F238E27FC236}">
                <a16:creationId xmlns:a16="http://schemas.microsoft.com/office/drawing/2014/main" id="{1F698811-4CE1-4A74-A7FD-97D09D341073}"/>
              </a:ext>
            </a:extLst>
          </p:cNvPr>
          <p:cNvGrpSpPr>
            <a:grpSpLocks/>
          </p:cNvGrpSpPr>
          <p:nvPr/>
        </p:nvGrpSpPr>
        <p:grpSpPr bwMode="auto">
          <a:xfrm>
            <a:off x="2992419" y="1956027"/>
            <a:ext cx="6697663" cy="735700"/>
            <a:chOff x="172" y="3022"/>
            <a:chExt cx="998" cy="1179"/>
          </a:xfrm>
        </p:grpSpPr>
        <p:sp>
          <p:nvSpPr>
            <p:cNvPr id="9" name="Rectangle 45">
              <a:extLst>
                <a:ext uri="{FF2B5EF4-FFF2-40B4-BE49-F238E27FC236}">
                  <a16:creationId xmlns:a16="http://schemas.microsoft.com/office/drawing/2014/main" id="{9F2C96D6-9F9D-4B98-968A-0E7DCD1EE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3022"/>
              <a:ext cx="998" cy="11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Text Box 46">
              <a:extLst>
                <a:ext uri="{FF2B5EF4-FFF2-40B4-BE49-F238E27FC236}">
                  <a16:creationId xmlns:a16="http://schemas.microsoft.com/office/drawing/2014/main" id="{1E54A99D-63A1-47A2-84D0-1920B679A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" y="3202"/>
              <a:ext cx="907" cy="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100" dirty="0">
                  <a:solidFill>
                    <a:schemeClr val="bg1"/>
                  </a:solidFill>
                </a:rPr>
                <a:t>Имеют </a:t>
              </a:r>
              <a:r>
                <a:rPr lang="en-US" altLang="ru-RU" sz="1100" dirty="0">
                  <a:solidFill>
                    <a:schemeClr val="bg1"/>
                  </a:solidFill>
                </a:rPr>
                <a:t>Web </a:t>
              </a:r>
              <a:r>
                <a:rPr lang="ru-RU" altLang="ru-RU" sz="1200" dirty="0">
                  <a:solidFill>
                    <a:schemeClr val="bg1"/>
                  </a:solidFill>
                </a:rPr>
                <a:t>доступ</a:t>
              </a:r>
              <a:r>
                <a:rPr lang="ru-RU" altLang="ru-RU" sz="1100" dirty="0">
                  <a:solidFill>
                    <a:schemeClr val="bg1"/>
                  </a:solidFill>
                </a:rPr>
                <a:t> к аналитической и управленческой информации. Определяемы ролями доступа к информации. </a:t>
              </a:r>
            </a:p>
          </p:txBody>
        </p:sp>
      </p:grpSp>
      <p:sp>
        <p:nvSpPr>
          <p:cNvPr id="11" name="Oval 4">
            <a:extLst>
              <a:ext uri="{FF2B5EF4-FFF2-40B4-BE49-F238E27FC236}">
                <a16:creationId xmlns:a16="http://schemas.microsoft.com/office/drawing/2014/main" id="{680CA178-8A6A-470C-BA69-D4AD4FAFD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0712" y="3157558"/>
            <a:ext cx="6085681" cy="88898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2000" dirty="0"/>
              <a:t>Водная информационная Система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B91F6C1E-3149-4BA1-AF6E-6236D4B9C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107" y="4225002"/>
            <a:ext cx="1250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/>
              <a:t>Уровень ввода данных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8DACDAE-F798-466D-B72B-A575F62D8B80}"/>
              </a:ext>
            </a:extLst>
          </p:cNvPr>
          <p:cNvGrpSpPr/>
          <p:nvPr/>
        </p:nvGrpSpPr>
        <p:grpSpPr>
          <a:xfrm>
            <a:off x="2372809" y="4620623"/>
            <a:ext cx="2138406" cy="2118637"/>
            <a:chOff x="1703389" y="4652963"/>
            <a:chExt cx="1584325" cy="1944688"/>
          </a:xfrm>
        </p:grpSpPr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4AD3C814-4ECF-429C-AB05-AD88EA828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389" y="4652963"/>
              <a:ext cx="1584325" cy="792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1200" dirty="0">
                  <a:solidFill>
                    <a:srgbClr val="002060"/>
                  </a:solidFill>
                </a:rPr>
                <a:t>Незарегистрированные</a:t>
              </a:r>
            </a:p>
            <a:p>
              <a:pPr algn="ctr"/>
              <a:r>
                <a:rPr lang="ru-RU" altLang="ru-RU" sz="1200" dirty="0">
                  <a:solidFill>
                    <a:srgbClr val="002060"/>
                  </a:solidFill>
                </a:rPr>
                <a:t> пользователи</a:t>
              </a:r>
            </a:p>
          </p:txBody>
        </p:sp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AD1C6795-427E-4CCC-8D33-59F45BA6F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3389" y="5445126"/>
              <a:ext cx="1584325" cy="1152525"/>
              <a:chOff x="172" y="3022"/>
              <a:chExt cx="998" cy="1179"/>
            </a:xfrm>
          </p:grpSpPr>
          <p:sp>
            <p:nvSpPr>
              <p:cNvPr id="16" name="Rectangle 16">
                <a:extLst>
                  <a:ext uri="{FF2B5EF4-FFF2-40B4-BE49-F238E27FC236}">
                    <a16:creationId xmlns:a16="http://schemas.microsoft.com/office/drawing/2014/main" id="{65A08689-B878-4989-A669-4049FE3DE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" y="3022"/>
                <a:ext cx="998" cy="117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Text Box 17">
                <a:extLst>
                  <a:ext uri="{FF2B5EF4-FFF2-40B4-BE49-F238E27FC236}">
                    <a16:creationId xmlns:a16="http://schemas.microsoft.com/office/drawing/2014/main" id="{A693EB6C-E7FB-4C81-BE7F-5D8E1D4A77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" y="3113"/>
                <a:ext cx="953" cy="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1100" dirty="0">
                    <a:solidFill>
                      <a:srgbClr val="002060"/>
                    </a:solidFill>
                  </a:rPr>
                  <a:t>Имеют </a:t>
                </a:r>
                <a:r>
                  <a:rPr lang="en-US" altLang="ru-RU" sz="1100" dirty="0">
                    <a:solidFill>
                      <a:srgbClr val="002060"/>
                    </a:solidFill>
                  </a:rPr>
                  <a:t>Web </a:t>
                </a:r>
                <a:r>
                  <a:rPr lang="ru-RU" altLang="ru-RU" sz="1100" dirty="0">
                    <a:solidFill>
                      <a:srgbClr val="002060"/>
                    </a:solidFill>
                  </a:rPr>
                  <a:t>доступ к порталу с публичной информацией и к его разделу  обращений граждан и водопользователей</a:t>
                </a:r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B533A7C-0E64-4773-B3F7-6DCA294246A1}"/>
              </a:ext>
            </a:extLst>
          </p:cNvPr>
          <p:cNvGrpSpPr/>
          <p:nvPr/>
        </p:nvGrpSpPr>
        <p:grpSpPr>
          <a:xfrm>
            <a:off x="5176112" y="4590560"/>
            <a:ext cx="2485781" cy="2144482"/>
            <a:chOff x="3515734" y="4380792"/>
            <a:chExt cx="3102974" cy="21445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7FAF52-F6D2-4EC8-AD3C-9C732C419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734" y="4380792"/>
              <a:ext cx="3102974" cy="88576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1200" dirty="0">
                  <a:solidFill>
                    <a:srgbClr val="002060"/>
                  </a:solidFill>
                </a:rPr>
                <a:t>Другие пользователи низших </a:t>
              </a:r>
            </a:p>
            <a:p>
              <a:pPr algn="ctr"/>
              <a:r>
                <a:rPr lang="ru-RU" altLang="ru-RU" sz="1200" dirty="0">
                  <a:solidFill>
                    <a:srgbClr val="002060"/>
                  </a:solidFill>
                </a:rPr>
                <a:t>уровней водного сектора</a:t>
              </a:r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BD6225D8-EE14-4C62-A343-930E95BAD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5735" y="5270145"/>
              <a:ext cx="3102973" cy="1255167"/>
              <a:chOff x="176" y="2843"/>
              <a:chExt cx="1024" cy="1284"/>
            </a:xfrm>
          </p:grpSpPr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F44D05D4-E61E-4F65-A978-2C157B7CA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" y="2843"/>
                <a:ext cx="1024" cy="128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Text Box 22">
                <a:extLst>
                  <a:ext uri="{FF2B5EF4-FFF2-40B4-BE49-F238E27FC236}">
                    <a16:creationId xmlns:a16="http://schemas.microsoft.com/office/drawing/2014/main" id="{0A22225E-83EF-483A-9643-60311248F3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" y="2961"/>
                <a:ext cx="916" cy="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1100" dirty="0">
                    <a:solidFill>
                      <a:srgbClr val="002060"/>
                    </a:solidFill>
                  </a:rPr>
                  <a:t>Имеют</a:t>
                </a:r>
                <a:r>
                  <a:rPr lang="en-US" altLang="ru-RU" sz="1100" dirty="0">
                    <a:solidFill>
                      <a:srgbClr val="002060"/>
                    </a:solidFill>
                  </a:rPr>
                  <a:t> </a:t>
                </a:r>
                <a:r>
                  <a:rPr lang="ru-RU" altLang="ru-RU" sz="1100" dirty="0">
                    <a:solidFill>
                      <a:srgbClr val="002060"/>
                    </a:solidFill>
                  </a:rPr>
                  <a:t>доступ к </a:t>
                </a:r>
                <a:r>
                  <a:rPr lang="en-US" altLang="ru-RU" sz="1100" dirty="0">
                    <a:solidFill>
                      <a:srgbClr val="002060"/>
                    </a:solidFill>
                  </a:rPr>
                  <a:t>Web</a:t>
                </a:r>
                <a:r>
                  <a:rPr lang="ru-RU" altLang="ru-RU" sz="1100" dirty="0">
                    <a:solidFill>
                      <a:srgbClr val="002060"/>
                    </a:solidFill>
                  </a:rPr>
                  <a:t>-приложению, формам ввода данных, простым отчетам и другим приложениям, к которым есть доступ на уровне их ролей </a:t>
                </a:r>
              </a:p>
            </p:txBody>
          </p:sp>
        </p:grpSp>
      </p:grpSp>
      <p:sp>
        <p:nvSpPr>
          <p:cNvPr id="23" name="Rectangle 33">
            <a:extLst>
              <a:ext uri="{FF2B5EF4-FFF2-40B4-BE49-F238E27FC236}">
                <a16:creationId xmlns:a16="http://schemas.microsoft.com/office/drawing/2014/main" id="{E27BC492-8038-4DF8-BEBE-BA316A965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69" y="4711211"/>
            <a:ext cx="2070583" cy="7753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/>
            <a:r>
              <a:rPr lang="ru-RU" altLang="ru-RU" sz="1200" dirty="0">
                <a:solidFill>
                  <a:srgbClr val="002060"/>
                </a:solidFill>
              </a:rPr>
              <a:t>Информационные системы партнеров</a:t>
            </a:r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1E894F57-9EE5-4EB7-B6D3-3DEE26989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69" y="5486539"/>
            <a:ext cx="2070583" cy="12485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/>
          <a:lstStyle/>
          <a:p>
            <a:pPr algn="ctr"/>
            <a:endParaRPr lang="ru-RU" altLang="ru-RU" sz="1100" dirty="0">
              <a:solidFill>
                <a:srgbClr val="002060"/>
              </a:solidFill>
            </a:endParaRPr>
          </a:p>
          <a:p>
            <a:pPr algn="ctr"/>
            <a:r>
              <a:rPr lang="ru-RU" altLang="ru-RU" sz="1100" dirty="0">
                <a:solidFill>
                  <a:srgbClr val="002060"/>
                </a:solidFill>
              </a:rPr>
              <a:t>Имеют доступ к </a:t>
            </a:r>
            <a:r>
              <a:rPr lang="en-US" altLang="ru-RU" sz="1100" dirty="0">
                <a:solidFill>
                  <a:srgbClr val="002060"/>
                </a:solidFill>
              </a:rPr>
              <a:t>Web</a:t>
            </a:r>
            <a:r>
              <a:rPr lang="ru-RU" altLang="ru-RU" sz="1100" dirty="0">
                <a:solidFill>
                  <a:srgbClr val="002060"/>
                </a:solidFill>
              </a:rPr>
              <a:t>-Сервисам НВИС и обмениваются с ней информацией в обоих направлениях</a:t>
            </a:r>
          </a:p>
        </p:txBody>
      </p:sp>
      <p:sp>
        <p:nvSpPr>
          <p:cNvPr id="25" name="Text Box 38">
            <a:extLst>
              <a:ext uri="{FF2B5EF4-FFF2-40B4-BE49-F238E27FC236}">
                <a16:creationId xmlns:a16="http://schemas.microsoft.com/office/drawing/2014/main" id="{3AACE95A-DB37-425B-947B-E65593F60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276" y="2863228"/>
            <a:ext cx="1543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/>
              <a:t>Уровень управления и анализа данных </a:t>
            </a:r>
          </a:p>
        </p:txBody>
      </p:sp>
      <p:sp>
        <p:nvSpPr>
          <p:cNvPr id="26" name="AutoShape 55">
            <a:extLst>
              <a:ext uri="{FF2B5EF4-FFF2-40B4-BE49-F238E27FC236}">
                <a16:creationId xmlns:a16="http://schemas.microsoft.com/office/drawing/2014/main" id="{5B0F4B1B-BF88-4547-A16D-FF8B02FF4227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294712" y="3830462"/>
            <a:ext cx="295275" cy="909554"/>
          </a:xfrm>
          <a:prstGeom prst="upDownArrow">
            <a:avLst>
              <a:gd name="adj1" fmla="val 50000"/>
              <a:gd name="adj2" fmla="val 7268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56">
            <a:extLst>
              <a:ext uri="{FF2B5EF4-FFF2-40B4-BE49-F238E27FC236}">
                <a16:creationId xmlns:a16="http://schemas.microsoft.com/office/drawing/2014/main" id="{65FD5D92-FA98-4798-9E41-07B0AD4EA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023" y="4036325"/>
            <a:ext cx="287337" cy="561220"/>
          </a:xfrm>
          <a:prstGeom prst="upDownArrow">
            <a:avLst>
              <a:gd name="adj1" fmla="val 50000"/>
              <a:gd name="adj2" fmla="val 4508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57">
            <a:extLst>
              <a:ext uri="{FF2B5EF4-FFF2-40B4-BE49-F238E27FC236}">
                <a16:creationId xmlns:a16="http://schemas.microsoft.com/office/drawing/2014/main" id="{1495DCEA-424E-4778-84DE-A0BF0D5136B5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8385474" y="3837108"/>
            <a:ext cx="287337" cy="969880"/>
          </a:xfrm>
          <a:prstGeom prst="upDownArrow">
            <a:avLst>
              <a:gd name="adj1" fmla="val 50000"/>
              <a:gd name="adj2" fmla="val 7016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E02946F-4630-4D02-B449-8A30D6FECF28}"/>
              </a:ext>
            </a:extLst>
          </p:cNvPr>
          <p:cNvCxnSpPr>
            <a:stCxn id="25" idx="3"/>
          </p:cNvCxnSpPr>
          <p:nvPr/>
        </p:nvCxnSpPr>
        <p:spPr>
          <a:xfrm flipV="1">
            <a:off x="2632056" y="3063284"/>
            <a:ext cx="7919788" cy="3077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933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995491-437F-47F7-B0B1-CF1E2C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75112"/>
            <a:ext cx="10247044" cy="575516"/>
          </a:xfrm>
        </p:spPr>
        <p:txBody>
          <a:bodyPr>
            <a:noAutofit/>
          </a:bodyPr>
          <a:lstStyle/>
          <a:p>
            <a:r>
              <a:rPr lang="ru-RU" sz="2000" dirty="0"/>
              <a:t>ТРЕБОВАНИЕ К РАЗРАБОТКЕ ОНЛАЙН ПРИЛОЖЕНИЙ</a:t>
            </a:r>
          </a:p>
        </p:txBody>
      </p:sp>
      <p:graphicFrame>
        <p:nvGraphicFramePr>
          <p:cNvPr id="30" name="Таблица 29">
            <a:extLst>
              <a:ext uri="{FF2B5EF4-FFF2-40B4-BE49-F238E27FC236}">
                <a16:creationId xmlns:a16="http://schemas.microsoft.com/office/drawing/2014/main" id="{7A168D20-0135-44C0-AAAB-CA76ED133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904460"/>
              </p:ext>
            </p:extLst>
          </p:nvPr>
        </p:nvGraphicFramePr>
        <p:xfrm>
          <a:off x="1736521" y="1268761"/>
          <a:ext cx="8534357" cy="524563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9459">
                  <a:extLst>
                    <a:ext uri="{9D8B030D-6E8A-4147-A177-3AD203B41FA5}">
                      <a16:colId xmlns:a16="http://schemas.microsoft.com/office/drawing/2014/main" val="88174079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776822462"/>
                    </a:ext>
                  </a:extLst>
                </a:gridCol>
                <a:gridCol w="3528394">
                  <a:extLst>
                    <a:ext uri="{9D8B030D-6E8A-4147-A177-3AD203B41FA5}">
                      <a16:colId xmlns:a16="http://schemas.microsoft.com/office/drawing/2014/main" val="198584518"/>
                    </a:ext>
                  </a:extLst>
                </a:gridCol>
              </a:tblGrid>
              <a:tr h="363872">
                <a:tc>
                  <a:txBody>
                    <a:bodyPr/>
                    <a:lstStyle/>
                    <a:p>
                      <a:pPr marL="192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№</a:t>
                      </a:r>
                    </a:p>
                  </a:txBody>
                  <a:tcPr marL="73573" marR="58756" marT="71018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</a:t>
                      </a:r>
                    </a:p>
                  </a:txBody>
                  <a:tcPr marL="73573" marR="58756" marT="71018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Тип</a:t>
                      </a:r>
                    </a:p>
                  </a:txBody>
                  <a:tcPr marL="73573" marR="58756" marT="71018" marB="0"/>
                </a:tc>
                <a:extLst>
                  <a:ext uri="{0D108BD9-81ED-4DB2-BD59-A6C34878D82A}">
                    <a16:rowId xmlns:a16="http://schemas.microsoft.com/office/drawing/2014/main" val="575090277"/>
                  </a:ext>
                </a:extLst>
              </a:tr>
              <a:tr h="572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База данных</a:t>
                      </a:r>
                      <a:r>
                        <a:rPr lang="en-US" sz="1400" dirty="0"/>
                        <a:t> (Open source)</a:t>
                      </a:r>
                      <a:endParaRPr lang="ru-RU" sz="1400" dirty="0"/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MySQL, PostgreSQL</a:t>
                      </a:r>
                      <a:endParaRPr lang="ru-RU" sz="1400" dirty="0"/>
                    </a:p>
                  </a:txBody>
                  <a:tcPr marL="73573" marR="58756" marT="71018" marB="0" anchor="ctr"/>
                </a:tc>
                <a:extLst>
                  <a:ext uri="{0D108BD9-81ED-4DB2-BD59-A6C34878D82A}">
                    <a16:rowId xmlns:a16="http://schemas.microsoft.com/office/drawing/2014/main" val="935157238"/>
                  </a:ext>
                </a:extLst>
              </a:tr>
              <a:tr h="600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Язык программирования</a:t>
                      </a:r>
                      <a:r>
                        <a:rPr lang="en-US" sz="1400" dirty="0"/>
                        <a:t> (Open source)</a:t>
                      </a:r>
                      <a:endParaRPr lang="ru-RU" sz="1400" dirty="0"/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PHP, CSS, HTML, JavaScript (jQuery Node.js, Underscore.js,</a:t>
                      </a:r>
                      <a:r>
                        <a:rPr lang="tg-Cyrl-TJ" sz="1400" dirty="0"/>
                        <a:t> </a:t>
                      </a:r>
                      <a:r>
                        <a:rPr lang="en-US" sz="1400" dirty="0"/>
                        <a:t>Backbone.js, AngularJS,</a:t>
                      </a:r>
                      <a:r>
                        <a:rPr lang="tg-Cyrl-TJ" sz="1400" dirty="0"/>
                        <a:t> </a:t>
                      </a:r>
                      <a:r>
                        <a:rPr lang="en-US" sz="1400" dirty="0" err="1"/>
                        <a:t>Webix</a:t>
                      </a:r>
                      <a:r>
                        <a:rPr lang="en-US" sz="1400" dirty="0"/>
                        <a:t>)</a:t>
                      </a:r>
                      <a:endParaRPr lang="ru-RU" sz="1400" dirty="0"/>
                    </a:p>
                  </a:txBody>
                  <a:tcPr marL="73573" marR="58756" marT="71018" marB="0" anchor="ctr"/>
                </a:tc>
                <a:extLst>
                  <a:ext uri="{0D108BD9-81ED-4DB2-BD59-A6C34878D82A}">
                    <a16:rowId xmlns:a16="http://schemas.microsoft.com/office/drawing/2014/main" val="500599030"/>
                  </a:ext>
                </a:extLst>
              </a:tr>
              <a:tr h="572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 dirty="0"/>
                        <a:t>3</a:t>
                      </a:r>
                      <a:endParaRPr lang="ru-RU" sz="1400" dirty="0"/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Интеграция с картографическими сервисами</a:t>
                      </a: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Google Maps, Bing Maps, Yandex Maps, </a:t>
                      </a:r>
                      <a:r>
                        <a:rPr lang="en-US" sz="1400" dirty="0" err="1"/>
                        <a:t>OpenStreet</a:t>
                      </a:r>
                      <a:r>
                        <a:rPr lang="en-US" sz="1400" dirty="0"/>
                        <a:t> Map</a:t>
                      </a:r>
                      <a:endParaRPr lang="ru-RU" sz="1400" dirty="0"/>
                    </a:p>
                  </a:txBody>
                  <a:tcPr marL="73573" marR="58756" marT="71018" marB="0" anchor="ctr"/>
                </a:tc>
                <a:extLst>
                  <a:ext uri="{0D108BD9-81ED-4DB2-BD59-A6C34878D82A}">
                    <a16:rowId xmlns:a16="http://schemas.microsoft.com/office/drawing/2014/main" val="848655073"/>
                  </a:ext>
                </a:extLst>
              </a:tr>
              <a:tr h="572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</a:t>
                      </a: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Интеграция с другими системами</a:t>
                      </a: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API, XML</a:t>
                      </a:r>
                      <a:endParaRPr lang="ru-RU" sz="1400" dirty="0"/>
                    </a:p>
                  </a:txBody>
                  <a:tcPr marL="73573" marR="58756" marT="71018" marB="0" anchor="ctr"/>
                </a:tc>
                <a:extLst>
                  <a:ext uri="{0D108BD9-81ED-4DB2-BD59-A6C34878D82A}">
                    <a16:rowId xmlns:a16="http://schemas.microsoft.com/office/drawing/2014/main" val="2034009669"/>
                  </a:ext>
                </a:extLst>
              </a:tr>
              <a:tr h="572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Разграничение прав доступа к различному функционалу</a:t>
                      </a: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 dirty="0"/>
                        <a:t>Пользовательский</a:t>
                      </a:r>
                      <a:r>
                        <a:rPr lang="ru-RU" sz="1400" dirty="0"/>
                        <a:t> доступ</a:t>
                      </a:r>
                    </a:p>
                  </a:txBody>
                  <a:tcPr marL="73573" marR="58756" marT="71018" marB="0" anchor="ctr"/>
                </a:tc>
                <a:extLst>
                  <a:ext uri="{0D108BD9-81ED-4DB2-BD59-A6C34878D82A}">
                    <a16:rowId xmlns:a16="http://schemas.microsoft.com/office/drawing/2014/main" val="1790232473"/>
                  </a:ext>
                </a:extLst>
              </a:tr>
              <a:tr h="572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</a:t>
                      </a: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Удобное развертывание и обслуживание системы</a:t>
                      </a: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</a:txBody>
                  <a:tcPr marL="73573" marR="58756" marT="71018" marB="0" anchor="ctr"/>
                </a:tc>
                <a:extLst>
                  <a:ext uri="{0D108BD9-81ED-4DB2-BD59-A6C34878D82A}">
                    <a16:rowId xmlns:a16="http://schemas.microsoft.com/office/drawing/2014/main" val="3831279422"/>
                  </a:ext>
                </a:extLst>
              </a:tr>
              <a:tr h="572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 dirty="0"/>
                        <a:t>7</a:t>
                      </a:r>
                      <a:endParaRPr lang="ru-RU" sz="1400" dirty="0"/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g-Cyrl-TJ" sz="1400" dirty="0"/>
                        <a:t>Ко</a:t>
                      </a:r>
                      <a:r>
                        <a:rPr lang="ru-RU" sz="1400" dirty="0" err="1"/>
                        <a:t>рректность</a:t>
                      </a:r>
                      <a:r>
                        <a:rPr lang="ru-RU" sz="1400" dirty="0"/>
                        <a:t> отображения страниц приложения при разных разрешениях экрана</a:t>
                      </a: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</a:txBody>
                  <a:tcPr marL="73573" marR="58756" marT="71018" marB="0" anchor="ctr"/>
                </a:tc>
                <a:extLst>
                  <a:ext uri="{0D108BD9-81ED-4DB2-BD59-A6C34878D82A}">
                    <a16:rowId xmlns:a16="http://schemas.microsoft.com/office/drawing/2014/main" val="2416442182"/>
                  </a:ext>
                </a:extLst>
              </a:tr>
              <a:tr h="572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g-Cyrl-TJ" sz="1400" dirty="0"/>
                        <a:t>8</a:t>
                      </a:r>
                      <a:endParaRPr lang="ru-RU" sz="1400" dirty="0"/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/>
                        <a:t>Кросбраузерность</a:t>
                      </a:r>
                      <a:r>
                        <a:rPr lang="ru-RU" sz="1400" dirty="0"/>
                        <a:t> - </a:t>
                      </a:r>
                      <a:r>
                        <a:rPr lang="ru-RU" sz="1400" dirty="0" err="1"/>
                        <a:t>единообразность</a:t>
                      </a:r>
                      <a:r>
                        <a:rPr lang="ru-RU" sz="1400" dirty="0"/>
                        <a:t> отображения </a:t>
                      </a:r>
                      <a:r>
                        <a:rPr lang="ru-RU" sz="1400"/>
                        <a:t>страниц приложения </a:t>
                      </a:r>
                      <a:r>
                        <a:rPr lang="ru-RU" sz="1400" dirty="0"/>
                        <a:t>в наиболее популярных браузерах</a:t>
                      </a:r>
                    </a:p>
                  </a:txBody>
                  <a:tcPr marL="73573" marR="58756" marT="71018" marB="0" anchor="ctr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Internet Explorer, Mozilla Firefox, </a:t>
                      </a:r>
                      <a:endParaRPr lang="tg-Cyrl-TJ" sz="1400" dirty="0"/>
                    </a:p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Opera, Google Chrome</a:t>
                      </a:r>
                      <a:endParaRPr lang="ru-RU" sz="1400" dirty="0"/>
                    </a:p>
                  </a:txBody>
                  <a:tcPr marL="73573" marR="58756" marT="71018" marB="0" anchor="ctr"/>
                </a:tc>
                <a:extLst>
                  <a:ext uri="{0D108BD9-81ED-4DB2-BD59-A6C34878D82A}">
                    <a16:rowId xmlns:a16="http://schemas.microsoft.com/office/drawing/2014/main" val="1751739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17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051" y="708338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ВИС</a:t>
            </a:r>
          </a:p>
          <a:p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 по водным ресурсам Республики Таджикистан – это постоянно действующее и регулярно обновляющееся хранилище данных/информации по воде, характеризующим водные ресурсы, водохозяйственные системы и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водопотребителей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ИСВР содержит данные о количественных и качественных показателях водных ресурсов, о нормах и лимитов воды, о водосборных водоемов и бассейнов, о гидротехнических сооружениях, о разрешениях на специальное водопользование, и т.д.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ИСВР является одним из важнейших рычагов внедрения в стране процесса интегрирован­ного управления водными ресурсами. Основными целями создания ИСВР являются: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всеобъемлющих данных по водным ресурсам и водохозяйственным системам из всех заинтересованных ведомств водного сектора; 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информации по воде на единой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-пространственной основе посредством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взаимоувязки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всех существующих баз данных, связанных с водным сектором;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всеобъемлющий и разносторонний анализ данных/информации по воде для поддержки 	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интегрированного планирования и управления водными ресурсами, 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процесса разработки планов водными ресурсами на бассейновом уровне,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управления основными водохозяйственными  системами,</a:t>
            </a:r>
          </a:p>
          <a:p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42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995491-437F-47F7-B0B1-CF1E2C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75112"/>
            <a:ext cx="10247044" cy="575516"/>
          </a:xfrm>
        </p:spPr>
        <p:txBody>
          <a:bodyPr>
            <a:noAutofit/>
          </a:bodyPr>
          <a:lstStyle/>
          <a:p>
            <a:r>
              <a:rPr lang="tg-Cyrl-TJ" sz="2000" dirty="0"/>
              <a:t>ЗАКЛЮЧЕНИЕ</a:t>
            </a:r>
            <a:endParaRPr lang="ru-RU" sz="20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F91C3A4-D1E9-4E67-9D4C-E9424426FF7D}"/>
              </a:ext>
            </a:extLst>
          </p:cNvPr>
          <p:cNvSpPr txBox="1">
            <a:spLocks/>
          </p:cNvSpPr>
          <p:nvPr/>
        </p:nvSpPr>
        <p:spPr>
          <a:xfrm>
            <a:off x="1640156" y="926207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endParaRPr lang="ru-RU" sz="1400" i="1" dirty="0"/>
          </a:p>
          <a:p>
            <a:pPr lvl="0"/>
            <a:r>
              <a:rPr lang="ru-RU" sz="1400" dirty="0"/>
              <a:t>В настоящее время компания </a:t>
            </a:r>
            <a:r>
              <a:rPr lang="ru-RU" sz="1400" dirty="0" err="1"/>
              <a:t>Дилошуб</a:t>
            </a:r>
            <a:r>
              <a:rPr lang="ru-RU" sz="1400" dirty="0"/>
              <a:t> работает над 3-м промежуточным отчетом (подготовка и ведение справочной информации, редактор справочников, планирования водопользования, управление и учет использования воды, отчетность), который должен быть готов в мае 2019 г.</a:t>
            </a:r>
          </a:p>
          <a:p>
            <a:pPr lvl="0"/>
            <a:r>
              <a:rPr lang="ru-RU" sz="1400" dirty="0"/>
              <a:t>Во время отчетного периода компания Дусти-А разработала Первоначальный отчет (детальный рабочий план, подход и методология), Второй промежуточный отчет (результаты полевых работ, анализ основных выводов) и Третий промежуточный отчет (описание базы данных по учёту водных ресурсов бассейна). 3-й промежуточный отчет находиться на рассмотрении МЭВР. Ожидается, что из-за задержек контракт будет продлен на 3 месяца.</a:t>
            </a:r>
          </a:p>
          <a:p>
            <a:pPr lvl="0"/>
            <a:r>
              <a:rPr lang="ru-RU" sz="1400" dirty="0"/>
              <a:t>Первая стадия работ компании Амон была реализована в периоде ноябрь-декабрь 2018г., и включила разработку Первоначального отчета, включая методологию и подходы реализации работ. Были организованы посещения в 41 участков мониторинги ирригационной воды, во время которых также была проведена инспекция участков и запись географических координат.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dirty="0"/>
              <a:t>Вторая стадия работ была реализована в периоде декабрь 2018г.-январь 2019г., и включила разработку Второго промежуточного отчета. Отчет включает концептуальное описание объектно-ориентированной базы данных, основанной на материалах, проанализированных и отобранных на первом этапе. На основе обобщенных материалов созданы необходимые слои данных с использованием ГИС-технологий, формируется база данных для трех районов нижнего течения реки </a:t>
            </a:r>
            <a:r>
              <a:rPr lang="ru-RU" sz="1400" dirty="0" err="1"/>
              <a:t>Кафирниган</a:t>
            </a:r>
            <a:r>
              <a:rPr lang="ru-RU" sz="1400" dirty="0"/>
              <a:t>, с представлением комплексной схемы и алгоритм создания информационной системы.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dirty="0"/>
              <a:t>Третий промежуточный отчет, который дальше продвигает систему управления ирригации в нижне-</a:t>
            </a:r>
            <a:r>
              <a:rPr lang="ru-RU" sz="1400" dirty="0" err="1"/>
              <a:t>кафирниганском</a:t>
            </a:r>
            <a:r>
              <a:rPr lang="ru-RU" sz="1400" dirty="0"/>
              <a:t> бассейне, был предоставлен в ЦУП в апреле 2019г.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400" dirty="0"/>
              <a:t>Все три компании подали заявку на продления контракта на 3 месяца </a:t>
            </a:r>
          </a:p>
          <a:p>
            <a:pPr lvl="0"/>
            <a:endParaRPr lang="tg-Cyrl-TJ" sz="1400" dirty="0"/>
          </a:p>
          <a:p>
            <a:pPr marL="0" indent="0" fontAlgn="auto">
              <a:buFont typeface="Wingdings 3" charset="2"/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6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995491-437F-47F7-B0B1-CF1E2C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38449"/>
            <a:ext cx="10330934" cy="575516"/>
          </a:xfrm>
        </p:spPr>
        <p:txBody>
          <a:bodyPr>
            <a:noAutofit/>
          </a:bodyPr>
          <a:lstStyle/>
          <a:p>
            <a:r>
              <a:rPr lang="ru-RU" sz="2000" dirty="0"/>
              <a:t>СОЗДАНИЕ САЙТА ДЛЯ ВОДНОЙ ИНФОРМАЦИОННОЙ СИСТЕМЫ (WWW.WIS.TJ)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7BE342-0388-49C2-A8D4-847DDC729C7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7"/>
          <a:stretch/>
        </p:blipFill>
        <p:spPr>
          <a:xfrm>
            <a:off x="2814899" y="1213965"/>
            <a:ext cx="6276975" cy="56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9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2"/>
          <p:cNvGrpSpPr>
            <a:grpSpLocks/>
          </p:cNvGrpSpPr>
          <p:nvPr/>
        </p:nvGrpSpPr>
        <p:grpSpPr bwMode="auto">
          <a:xfrm>
            <a:off x="1993859" y="800796"/>
            <a:ext cx="9779000" cy="5819988"/>
            <a:chOff x="406400" y="765175"/>
            <a:chExt cx="11671300" cy="627306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765175"/>
              <a:ext cx="11671300" cy="597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41"/>
            <p:cNvSpPr>
              <a:spLocks noChangeArrowheads="1"/>
            </p:cNvSpPr>
            <p:nvPr/>
          </p:nvSpPr>
          <p:spPr bwMode="auto">
            <a:xfrm>
              <a:off x="862341" y="4466472"/>
              <a:ext cx="3744914" cy="140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000" b="1" dirty="0"/>
                <a:t>ЦИС объединяет все офисы МЭВР и АМИ с ИЦВР/МЭВР через </a:t>
              </a:r>
              <a:r>
                <a:rPr lang="en-US" altLang="ru-RU" sz="2000" b="1" dirty="0"/>
                <a:t>VPN </a:t>
              </a:r>
              <a:r>
                <a:rPr lang="ru-RU" altLang="ru-RU" sz="2000" b="1" dirty="0"/>
                <a:t>технологию</a:t>
              </a:r>
              <a:r>
                <a:rPr lang="en-US" altLang="ru-RU" sz="2000" b="1" dirty="0"/>
                <a:t>.</a:t>
              </a:r>
              <a:endParaRPr lang="ru-RU" altLang="ru-RU" sz="2000" b="1" dirty="0"/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4750223" y="3673043"/>
              <a:ext cx="2983653" cy="563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400" b="1" dirty="0"/>
                <a:t>ОСНОВНОЙ ПРОВАЙДЕР ВАВИЛОН-Т (30 МБ/С)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008290" y="3532690"/>
              <a:ext cx="2347913" cy="696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1" dirty="0"/>
                <a:t>ИЦВР/МЭВР</a:t>
              </a:r>
              <a:r>
                <a:rPr lang="en-US" altLang="ru-RU" b="1" dirty="0"/>
                <a:t> </a:t>
              </a:r>
              <a:r>
                <a:rPr lang="ru-RU" altLang="ru-RU" b="1" dirty="0"/>
                <a:t>Головной офис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347992" y="3304580"/>
              <a:ext cx="2347913" cy="431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 dirty="0"/>
                <a:t>АМИ ГО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9383626" y="6275243"/>
              <a:ext cx="2694074" cy="762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 dirty="0"/>
                <a:t>ГУМИ и БОР Зарафшан</a:t>
              </a:r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2375877" y="196849"/>
            <a:ext cx="9396982" cy="600075"/>
          </a:xfrm>
          <a:prstGeom prst="rect">
            <a:avLst/>
          </a:prstGeom>
        </p:spPr>
        <p:txBody>
          <a:bodyPr anchor="ctr">
            <a:normAutofit fontScale="40000" lnSpcReduction="20000"/>
          </a:bodyPr>
          <a:lstStyle>
            <a:lvl1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126" fontAlgn="t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НАЦИОНАЛЬНОГО ОФИСА МЭВР, АМИ И БОРК ПОСРЕДСТВОМ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126" fontAlgn="t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ИНФОРМАЦИОННОЙ СЕТИ (ЦИС)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126" fontAlgn="t">
              <a:lnSpc>
                <a:spcPct val="120000"/>
              </a:lnSpc>
              <a:spcAft>
                <a:spcPts val="0"/>
              </a:spcAft>
              <a:defRPr/>
            </a:pP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6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6" descr="ÐÐ°ÑÑÐ¸Ð½ÐºÐ¸ Ð¿Ð¾ Ð·Ð°Ð¿ÑÐ¾ÑÑ UPS for server r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27" y="5652808"/>
            <a:ext cx="1485684" cy="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6" descr="ÐÐ°ÑÑÐ¸Ð½ÐºÐ¸ Ð¿Ð¾ Ð·Ð°Ð¿ÑÐ¾ÑÑ UPS for server r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39" y="4451217"/>
            <a:ext cx="1485684" cy="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Rot="1" noChangeArrowheads="1"/>
          </p:cNvSpPr>
          <p:nvPr/>
        </p:nvSpPr>
        <p:spPr bwMode="auto">
          <a:xfrm>
            <a:off x="1905001" y="381001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y-KG" b="1" dirty="0"/>
              <a:t>Закупка</a:t>
            </a:r>
            <a:r>
              <a:rPr lang="ru-RU" b="1" dirty="0"/>
              <a:t> и установка компьютеров</a:t>
            </a:r>
            <a:r>
              <a:rPr lang="tg-Cyrl-TJ" b="1" dirty="0"/>
              <a:t>, серверов и ИТ оборудование</a:t>
            </a:r>
            <a:endParaRPr lang="ru-RU" dirty="0"/>
          </a:p>
        </p:txBody>
      </p:sp>
      <p:pic>
        <p:nvPicPr>
          <p:cNvPr id="9" name="Picture 2" descr="Картинки по запросу серв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9300" y="1617264"/>
            <a:ext cx="1335539" cy="10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559" y="1856521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559" y="3137770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5254" y="4418620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559" y="5535376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Картинки по запросу серв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9300" y="2902231"/>
            <a:ext cx="1335539" cy="10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Картинки по запросу серв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9299" y="4165025"/>
            <a:ext cx="1335539" cy="10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Картинки по запросу серв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9299" y="5444518"/>
            <a:ext cx="1335539" cy="10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1308" y="1744828"/>
            <a:ext cx="1493934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ИЦВР/МЭВР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ru-RU" altLang="ru-RU" dirty="0">
                <a:solidFill>
                  <a:schemeClr val="bg1"/>
                </a:solidFill>
              </a:rPr>
              <a:t>Головной офис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1307" y="3107849"/>
            <a:ext cx="1493935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АМИ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ru-RU" altLang="ru-RU" dirty="0">
                <a:solidFill>
                  <a:schemeClr val="bg1"/>
                </a:solidFill>
              </a:rPr>
              <a:t>Головной офис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1306" y="4423791"/>
            <a:ext cx="1493935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АМИ </a:t>
            </a:r>
            <a:r>
              <a:rPr lang="ru-RU" altLang="ru-RU" dirty="0" err="1">
                <a:solidFill>
                  <a:schemeClr val="bg1"/>
                </a:solidFill>
              </a:rPr>
              <a:t>Кофарнигон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1306" y="5564911"/>
            <a:ext cx="1493936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БОР </a:t>
            </a:r>
            <a:r>
              <a:rPr lang="ru-RU" altLang="ru-RU" dirty="0" err="1">
                <a:solidFill>
                  <a:schemeClr val="bg1"/>
                </a:solidFill>
              </a:rPr>
              <a:t>Кофарнигон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7586" y="2818201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53903" y="149499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77586" y="411475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53903" y="518143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273540" y="1903773"/>
            <a:ext cx="727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402069" y="327650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396916" y="450803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396916" y="580656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725559" y="1121759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Серверы - </a:t>
            </a:r>
            <a:r>
              <a:rPr lang="en-US" altLang="ru-RU" b="1" dirty="0">
                <a:solidFill>
                  <a:srgbClr val="FF0000"/>
                </a:solidFill>
              </a:rPr>
              <a:t>9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302189" y="1128743"/>
            <a:ext cx="2312790" cy="6093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Стационарные</a:t>
            </a:r>
          </a:p>
          <a:p>
            <a:pPr algn="ctr" eaLnBrk="1" hangingPunct="1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Комп</a:t>
            </a:r>
            <a:r>
              <a:rPr lang="en-US" altLang="ru-RU" sz="1600" b="1" dirty="0">
                <a:solidFill>
                  <a:srgbClr val="FF0000"/>
                </a:solidFill>
              </a:rPr>
              <a:t>. </a:t>
            </a:r>
            <a:r>
              <a:rPr lang="ru-RU" altLang="ru-RU" sz="1600" b="1" dirty="0">
                <a:solidFill>
                  <a:srgbClr val="FF0000"/>
                </a:solidFill>
              </a:rPr>
              <a:t>и рабочие станции -</a:t>
            </a:r>
            <a:r>
              <a:rPr lang="en-US" altLang="ru-RU" sz="1600" b="1" dirty="0">
                <a:solidFill>
                  <a:srgbClr val="FF0000"/>
                </a:solidFill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</a:rPr>
              <a:t>56</a:t>
            </a:r>
          </a:p>
        </p:txBody>
      </p:sp>
      <p:pic>
        <p:nvPicPr>
          <p:cNvPr id="1040" name="Picture 16" descr="ÐÐ°ÑÑÐ¸Ð½ÐºÐ¸ Ð¿Ð¾ Ð·Ð°Ð¿ÑÐ¾ÑÑ UPS for server r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08" y="1963904"/>
            <a:ext cx="1485684" cy="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998050" y="1206846"/>
            <a:ext cx="1967239" cy="4480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ИБП/</a:t>
            </a:r>
            <a:r>
              <a:rPr lang="en-US" altLang="ru-RU" sz="1600" b="1" dirty="0">
                <a:solidFill>
                  <a:srgbClr val="FF0000"/>
                </a:solidFill>
              </a:rPr>
              <a:t>UPS</a:t>
            </a:r>
          </a:p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Сервер - 9</a:t>
            </a:r>
          </a:p>
        </p:txBody>
      </p:sp>
      <p:pic>
        <p:nvPicPr>
          <p:cNvPr id="96" name="Picture 16" descr="ÐÐ°ÑÑÐ¸Ð½ÐºÐ¸ Ð¿Ð¾ Ð·Ð°Ð¿ÑÐ¾ÑÑ UPS for server r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10" y="3276505"/>
            <a:ext cx="1485684" cy="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Прямоугольник 96"/>
          <p:cNvSpPr/>
          <p:nvPr/>
        </p:nvSpPr>
        <p:spPr>
          <a:xfrm>
            <a:off x="5729433" y="169538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729433" y="299251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5736369" y="427549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5707498" y="545020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90" name="Picture 12" descr="ÐÐ°ÑÑÐ¸Ð½ÐºÐ¸ Ð¿Ð¾ Ð·Ð°Ð¿ÑÐ¾ÑÑ Ð¼ÑÑ ÑÐ²ÐµÑÐ½Ð¾Ð¹ Ð»Ð°Ð·ÐµÑ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23" y="3019167"/>
            <a:ext cx="1122990" cy="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ÐÐ°ÑÑÐ¸Ð½ÐºÐ¸ Ð¿Ð¾ Ð·Ð°Ð¿ÑÐ¾ÑÑ Ð¼ÑÑ ÑÐ²ÐµÑÐ½Ð¾Ð¹ Ð»Ð°Ð·ÐµÑ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380" y="4276556"/>
            <a:ext cx="1122990" cy="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2" descr="ÐÐ°ÑÑÐ¸Ð½ÐºÐ¸ Ð¿Ð¾ Ð·Ð°Ð¿ÑÐ¾ÑÑ Ð¼ÑÑ ÑÐ²ÐµÑÐ½Ð¾Ð¹ Ð»Ð°Ð·ÐµÑ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79" y="5586166"/>
            <a:ext cx="1122990" cy="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¼ÑÑ ÑÐ²ÐµÑÐ½Ð¾Ð¹ Ð»Ð°Ð·ÐµÑ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23" y="1816295"/>
            <a:ext cx="1122990" cy="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артинки по запросу ноутбуки leno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132" y="1816295"/>
            <a:ext cx="13827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Картинки по запросу ноутбуки leno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131" y="3068570"/>
            <a:ext cx="13827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Картинки по запросу ноутбуки leno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130" y="4347715"/>
            <a:ext cx="13827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Картинки по запросу ноутбуки leno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130" y="5559092"/>
            <a:ext cx="13827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7236476" y="169538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12793" y="296353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218849" y="424480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212793" y="545139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64173" y="1164242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Ноутбуки - </a:t>
            </a:r>
            <a:r>
              <a:rPr lang="en-US" altLang="ru-RU" b="1" dirty="0">
                <a:solidFill>
                  <a:srgbClr val="FF0000"/>
                </a:solidFill>
              </a:rPr>
              <a:t>1</a:t>
            </a:r>
            <a:r>
              <a:rPr lang="ru-RU" altLang="ru-R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933255" y="1218363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МФУ</a:t>
            </a:r>
            <a:r>
              <a:rPr lang="en-US" altLang="ru-RU" b="1" dirty="0">
                <a:solidFill>
                  <a:srgbClr val="FF0000"/>
                </a:solidFill>
              </a:rPr>
              <a:t>#1</a:t>
            </a:r>
            <a:r>
              <a:rPr lang="ru-RU" altLang="ru-RU" b="1" dirty="0">
                <a:solidFill>
                  <a:srgbClr val="FF0000"/>
                </a:solidFill>
              </a:rPr>
              <a:t>- </a:t>
            </a:r>
            <a:r>
              <a:rPr lang="en-US" altLang="ru-RU" b="1" dirty="0">
                <a:solidFill>
                  <a:srgbClr val="FF0000"/>
                </a:solidFill>
              </a:rPr>
              <a:t>6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626831" y="174269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8641332" y="295647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8601562" y="428028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8616063" y="545139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1" name="Picture 6" descr="ÐÐ°ÑÑÐ¸Ð½ÐºÐ¸ Ð¿Ð¾ Ð·Ð°Ð¿ÑÐ¾ÑÑ Multi functio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264" y="1742697"/>
            <a:ext cx="1249872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ÐÐ°ÑÑÐ¸Ð½ÐºÐ¸ Ð¿Ð¾ Ð·Ð°Ð¿ÑÐ¾ÑÑ Multi functio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928" y="2956472"/>
            <a:ext cx="1249872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ÐÐ°ÑÑÐ¸Ð½ÐºÐ¸ Ð¿Ð¾ Ð·Ð°Ð¿ÑÐ¾ÑÑ Multi functio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642" y="4270287"/>
            <a:ext cx="1249872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ÐÐ°ÑÑÐ¸Ð½ÐºÐ¸ Ð¿Ð¾ Ð·Ð°Ð¿ÑÐ¾ÑÑ Multi functio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18" y="5455345"/>
            <a:ext cx="1249872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9855232" y="179462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9869733" y="300839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9829963" y="433221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9844464" y="550331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581643" y="1220084"/>
            <a:ext cx="124987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МФУ</a:t>
            </a:r>
            <a:r>
              <a:rPr lang="en-US" altLang="ru-RU" b="1" dirty="0">
                <a:solidFill>
                  <a:srgbClr val="FF0000"/>
                </a:solidFill>
              </a:rPr>
              <a:t>#2</a:t>
            </a:r>
            <a:r>
              <a:rPr lang="ru-RU" altLang="ru-RU" b="1" dirty="0">
                <a:solidFill>
                  <a:srgbClr val="FF0000"/>
                </a:solidFill>
              </a:rPr>
              <a:t>- </a:t>
            </a:r>
            <a:r>
              <a:rPr lang="en-US" altLang="ru-RU" b="1" dirty="0">
                <a:solidFill>
                  <a:srgbClr val="FF0000"/>
                </a:solidFill>
              </a:rPr>
              <a:t>8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3" name="AutoShape 22" descr="ÐÐ°ÑÑÐ¸Ð½ÐºÐ¸ Ð¿Ð¾ Ð·Ð°Ð¿ÑÐ¾ÑÑ ÐÐÐ Ð´Ð»Ñ ÑÐ°Ð±Ð¾ÑÐµÐ¹ ÑÑÐ°Ð½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ÐÐ°ÑÑÐ¸Ð½ÐºÐ¸ Ð¿Ð¾ Ð·Ð°Ð¿ÑÐ¾ÑÑ ups for desktop compu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12" y="1956333"/>
            <a:ext cx="893879" cy="8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0868461" y="1247316"/>
            <a:ext cx="1323539" cy="6093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ИБП/</a:t>
            </a:r>
            <a:r>
              <a:rPr lang="en-US" altLang="ru-RU" sz="1600" b="1" dirty="0">
                <a:solidFill>
                  <a:srgbClr val="FF0000"/>
                </a:solidFill>
              </a:rPr>
              <a:t>UPS</a:t>
            </a:r>
          </a:p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Компьютер - </a:t>
            </a:r>
            <a:r>
              <a:rPr lang="en-US" altLang="ru-RU" sz="1600" b="1" dirty="0">
                <a:solidFill>
                  <a:srgbClr val="FF0000"/>
                </a:solidFill>
              </a:rPr>
              <a:t>56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pic>
        <p:nvPicPr>
          <p:cNvPr id="107" name="Picture 26" descr="ÐÐ°ÑÑÐ¸Ð½ÐºÐ¸ Ð¿Ð¾ Ð·Ð°Ð¿ÑÐ¾ÑÑ ups for desktop compu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345" y="3113519"/>
            <a:ext cx="893879" cy="8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6" descr="ÐÐ°ÑÑÐ¸Ð½ÐºÐ¸ Ð¿Ð¾ Ð·Ð°Ð¿ÑÐ¾ÑÑ ups for desktop compu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345" y="4505746"/>
            <a:ext cx="893879" cy="8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6" descr="ÐÐ°ÑÑÐ¸Ð½ÐºÐ¸ Ð¿Ð¾ Ð·Ð°Ð¿ÑÐ¾ÑÑ ups for desktop compu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11" y="5711151"/>
            <a:ext cx="893879" cy="8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Прямоугольник 109"/>
          <p:cNvSpPr/>
          <p:nvPr/>
        </p:nvSpPr>
        <p:spPr>
          <a:xfrm>
            <a:off x="11212153" y="1785068"/>
            <a:ext cx="727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11326446" y="439301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1395044" y="297009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1371504" y="552015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928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97" grpId="0"/>
      <p:bldP spid="98" grpId="0"/>
      <p:bldP spid="99" grpId="0"/>
      <p:bldP spid="101" grpId="0"/>
      <p:bldP spid="37" grpId="0"/>
      <p:bldP spid="38" grpId="0"/>
      <p:bldP spid="39" grpId="0"/>
      <p:bldP spid="40" grpId="0"/>
      <p:bldP spid="75" grpId="0"/>
      <p:bldP spid="76" grpId="0"/>
      <p:bldP spid="77" grpId="0"/>
      <p:bldP spid="80" grpId="0"/>
      <p:bldP spid="85" grpId="0"/>
      <p:bldP spid="86" grpId="0"/>
      <p:bldP spid="87" grpId="0"/>
      <p:bldP spid="88" grpId="0"/>
      <p:bldP spid="110" grpId="0"/>
      <p:bldP spid="112" grpId="0"/>
      <p:bldP spid="113" grpId="0"/>
      <p:bldP spid="1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Rot="1" noChangeArrowheads="1"/>
          </p:cNvSpPr>
          <p:nvPr/>
        </p:nvSpPr>
        <p:spPr bwMode="auto">
          <a:xfrm>
            <a:off x="1905001" y="381001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y-KG" b="1" dirty="0"/>
              <a:t>Закупка</a:t>
            </a:r>
            <a:r>
              <a:rPr lang="ru-RU" b="1" dirty="0"/>
              <a:t> и установка компьютеров</a:t>
            </a:r>
            <a:r>
              <a:rPr lang="tg-Cyrl-TJ" b="1" dirty="0"/>
              <a:t>, серверов и ИТ оборудование</a:t>
            </a:r>
            <a:endParaRPr lang="ru-RU" dirty="0"/>
          </a:p>
        </p:txBody>
      </p:sp>
      <p:pic>
        <p:nvPicPr>
          <p:cNvPr id="9" name="Picture 2" descr="Картинки по запросу серв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9300" y="1617264"/>
            <a:ext cx="1335539" cy="10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5559" y="1856521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5559" y="3137770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Картинки по запросу серв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9300" y="2902231"/>
            <a:ext cx="1335539" cy="10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1308" y="1744828"/>
            <a:ext cx="1493934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БОР</a:t>
            </a:r>
          </a:p>
          <a:p>
            <a:r>
              <a:rPr lang="ru-RU" altLang="ru-RU" dirty="0" err="1">
                <a:solidFill>
                  <a:schemeClr val="bg1"/>
                </a:solidFill>
              </a:rPr>
              <a:t>Зарафшон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1307" y="3107849"/>
            <a:ext cx="1493935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АМИ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err="1">
                <a:solidFill>
                  <a:schemeClr val="bg1"/>
                </a:solidFill>
              </a:rPr>
              <a:t>Зарафшон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7586" y="2818201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53903" y="149499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402069" y="190377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402069" y="327650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725559" y="1121759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Серверы - </a:t>
            </a:r>
            <a:r>
              <a:rPr lang="en-US" altLang="ru-RU" b="1" dirty="0">
                <a:solidFill>
                  <a:srgbClr val="FF0000"/>
                </a:solidFill>
              </a:rPr>
              <a:t>9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302189" y="1128743"/>
            <a:ext cx="2312790" cy="6093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Стационарные</a:t>
            </a:r>
          </a:p>
          <a:p>
            <a:pPr algn="ctr" eaLnBrk="1" hangingPunct="1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Комп</a:t>
            </a:r>
            <a:r>
              <a:rPr lang="en-US" altLang="ru-RU" sz="1600" b="1" dirty="0">
                <a:solidFill>
                  <a:srgbClr val="FF0000"/>
                </a:solidFill>
              </a:rPr>
              <a:t>. </a:t>
            </a:r>
            <a:r>
              <a:rPr lang="ru-RU" altLang="ru-RU" sz="1600" b="1" dirty="0">
                <a:solidFill>
                  <a:srgbClr val="FF0000"/>
                </a:solidFill>
              </a:rPr>
              <a:t>и рабочие станции -</a:t>
            </a:r>
            <a:r>
              <a:rPr lang="en-US" altLang="ru-RU" sz="1600" b="1" dirty="0">
                <a:solidFill>
                  <a:srgbClr val="FF0000"/>
                </a:solidFill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</a:rPr>
              <a:t>56</a:t>
            </a:r>
          </a:p>
        </p:txBody>
      </p:sp>
      <p:pic>
        <p:nvPicPr>
          <p:cNvPr id="1040" name="Picture 16" descr="ÐÐ°ÑÑÐ¸Ð½ÐºÐ¸ Ð¿Ð¾ Ð·Ð°Ð¿ÑÐ¾ÑÑ UPS for server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08" y="1963904"/>
            <a:ext cx="1485684" cy="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998050" y="1206846"/>
            <a:ext cx="1967239" cy="4480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ИБП/</a:t>
            </a:r>
            <a:r>
              <a:rPr lang="en-US" altLang="ru-RU" sz="1600" b="1" dirty="0">
                <a:solidFill>
                  <a:srgbClr val="FF0000"/>
                </a:solidFill>
              </a:rPr>
              <a:t>UPS</a:t>
            </a:r>
          </a:p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Сервер - 9</a:t>
            </a:r>
          </a:p>
        </p:txBody>
      </p:sp>
      <p:pic>
        <p:nvPicPr>
          <p:cNvPr id="96" name="Picture 16" descr="ÐÐ°ÑÑÐ¸Ð½ÐºÐ¸ Ð¿Ð¾ Ð·Ð°Ð¿ÑÐ¾ÑÑ UPS for server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10" y="3276505"/>
            <a:ext cx="1485684" cy="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Прямоугольник 96"/>
          <p:cNvSpPr/>
          <p:nvPr/>
        </p:nvSpPr>
        <p:spPr>
          <a:xfrm>
            <a:off x="5729433" y="169538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729433" y="299251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90" name="Picture 12" descr="ÐÐ°ÑÑÐ¸Ð½ÐºÐ¸ Ð¿Ð¾ Ð·Ð°Ð¿ÑÐ¾ÑÑ Ð¼ÑÑ ÑÐ²ÐµÑÐ½Ð¾Ð¹ Ð»Ð°Ð·ÐµÑ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23" y="3019167"/>
            <a:ext cx="1122990" cy="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¼ÑÑ ÑÐ²ÐµÑÐ½Ð¾Ð¹ Ð»Ð°Ð·ÐµÑ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23" y="1816295"/>
            <a:ext cx="1122990" cy="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артинки по запросу ноутбуки leno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132" y="1816295"/>
            <a:ext cx="13827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Картинки по запросу ноутбуки leno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131" y="3068570"/>
            <a:ext cx="13827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7236476" y="169538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12793" y="296353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64173" y="1164242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Ноутбуки - </a:t>
            </a:r>
            <a:r>
              <a:rPr lang="en-US" altLang="ru-RU" b="1" dirty="0">
                <a:solidFill>
                  <a:srgbClr val="FF0000"/>
                </a:solidFill>
              </a:rPr>
              <a:t>1</a:t>
            </a:r>
            <a:r>
              <a:rPr lang="ru-RU" altLang="ru-RU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933255" y="1218363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МФУ</a:t>
            </a:r>
            <a:r>
              <a:rPr lang="en-US" altLang="ru-RU" b="1" dirty="0">
                <a:solidFill>
                  <a:srgbClr val="FF0000"/>
                </a:solidFill>
              </a:rPr>
              <a:t>#1</a:t>
            </a:r>
            <a:r>
              <a:rPr lang="ru-RU" altLang="ru-RU" b="1" dirty="0">
                <a:solidFill>
                  <a:srgbClr val="FF0000"/>
                </a:solidFill>
              </a:rPr>
              <a:t>- </a:t>
            </a:r>
            <a:r>
              <a:rPr lang="en-US" altLang="ru-RU" b="1" dirty="0">
                <a:solidFill>
                  <a:srgbClr val="FF0000"/>
                </a:solidFill>
              </a:rPr>
              <a:t>6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626831" y="174269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8641332" y="295647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1" name="Picture 6" descr="ÐÐ°ÑÑÐ¸Ð½ÐºÐ¸ Ð¿Ð¾ Ð·Ð°Ð¿ÑÐ¾ÑÑ Multi functio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264" y="1742697"/>
            <a:ext cx="1249872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ÐÐ°ÑÑÐ¸Ð½ÐºÐ¸ Ð¿Ð¾ Ð·Ð°Ð¿ÑÐ¾ÑÑ Multi functio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928" y="2956472"/>
            <a:ext cx="1249872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9855232" y="179462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9869733" y="300839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581643" y="1220084"/>
            <a:ext cx="124987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МФУ</a:t>
            </a:r>
            <a:r>
              <a:rPr lang="en-US" altLang="ru-RU" b="1" dirty="0">
                <a:solidFill>
                  <a:srgbClr val="FF0000"/>
                </a:solidFill>
              </a:rPr>
              <a:t>#2</a:t>
            </a:r>
            <a:r>
              <a:rPr lang="ru-RU" altLang="ru-RU" b="1" dirty="0">
                <a:solidFill>
                  <a:srgbClr val="FF0000"/>
                </a:solidFill>
              </a:rPr>
              <a:t>- </a:t>
            </a:r>
            <a:r>
              <a:rPr lang="en-US" altLang="ru-RU" b="1" dirty="0">
                <a:solidFill>
                  <a:srgbClr val="FF0000"/>
                </a:solidFill>
              </a:rPr>
              <a:t>8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3" name="AutoShape 22" descr="ÐÐ°ÑÑÐ¸Ð½ÐºÐ¸ Ð¿Ð¾ Ð·Ð°Ð¿ÑÐ¾ÑÑ ÐÐÐ Ð´Ð»Ñ ÑÐ°Ð±Ð¾ÑÐµÐ¹ ÑÑÐ°Ð½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ÐÐ°ÑÑÐ¸Ð½ÐºÐ¸ Ð¿Ð¾ Ð·Ð°Ð¿ÑÐ¾ÑÑ ups for desktop compu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12" y="1956333"/>
            <a:ext cx="893879" cy="8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0868461" y="1247316"/>
            <a:ext cx="1323539" cy="6093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ИБП/</a:t>
            </a:r>
            <a:r>
              <a:rPr lang="en-US" altLang="ru-RU" sz="1600" b="1" dirty="0">
                <a:solidFill>
                  <a:srgbClr val="FF0000"/>
                </a:solidFill>
              </a:rPr>
              <a:t>UPS</a:t>
            </a:r>
          </a:p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Компьютер - </a:t>
            </a:r>
            <a:r>
              <a:rPr lang="en-US" altLang="ru-RU" sz="1600" b="1" dirty="0">
                <a:solidFill>
                  <a:srgbClr val="FF0000"/>
                </a:solidFill>
              </a:rPr>
              <a:t>56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pic>
        <p:nvPicPr>
          <p:cNvPr id="107" name="Picture 26" descr="ÐÐ°ÑÑÐ¸Ð½ÐºÐ¸ Ð¿Ð¾ Ð·Ð°Ð¿ÑÐ¾ÑÑ ups for desktop compu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345" y="3113519"/>
            <a:ext cx="893879" cy="8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Прямоугольник 109"/>
          <p:cNvSpPr/>
          <p:nvPr/>
        </p:nvSpPr>
        <p:spPr>
          <a:xfrm>
            <a:off x="11340682" y="178506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1395044" y="297009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288166"/>
            <a:ext cx="1801586" cy="24021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31" y="4419019"/>
            <a:ext cx="1634898" cy="21798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13" y="4288166"/>
            <a:ext cx="1878390" cy="25045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5" y="4509682"/>
            <a:ext cx="2810456" cy="2107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94" y="4509682"/>
            <a:ext cx="2767964" cy="207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2" grpId="0"/>
      <p:bldP spid="33" grpId="0"/>
      <p:bldP spid="97" grpId="0"/>
      <p:bldP spid="98" grpId="0"/>
      <p:bldP spid="37" grpId="0"/>
      <p:bldP spid="38" grpId="0"/>
      <p:bldP spid="75" grpId="0"/>
      <p:bldP spid="76" grpId="0"/>
      <p:bldP spid="85" grpId="0"/>
      <p:bldP spid="86" grpId="0"/>
      <p:bldP spid="110" grpId="0"/>
      <p:bldP spid="1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ÐÐ°ÑÑÐ¸Ð½ÐºÐ¸ Ð¿Ð¾ Ð·Ð°Ð¿ÑÐ¾ÑÑ ÑÐµÐ¼Ð¾Ð½Ñ ÑÐµÑÐ²ÐµÑÐ½Ñ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431" y="1844836"/>
            <a:ext cx="1560104" cy="93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ÐÐ°ÑÑÐ¸Ð½ÐºÐ¸ Ð¿Ð¾ Ð·Ð°Ð¿ÑÐ¾ÑÑ wide Sc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24" y="2955103"/>
            <a:ext cx="1713312" cy="1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ÐÐ°ÑÑÐ¸Ð½ÐºÐ¸ Ð¿Ð¾ Ð·Ð°Ð¿ÑÐ¾ÑÑ wide Sc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19" y="4116954"/>
            <a:ext cx="1713312" cy="1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8" descr="ÐÐ°ÑÑÐ¸Ð½ÐºÐ¸ Ð¿Ð¾ Ð·Ð°Ð¿ÑÐ¾ÑÑ wide Sc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85" y="5427995"/>
            <a:ext cx="1713312" cy="1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wide Sc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28" y="1822865"/>
            <a:ext cx="1713312" cy="1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https://www.born-spb.ru/images/02_Statyi/plotter_st_061015_rejush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40" y="4246678"/>
            <a:ext cx="1865323" cy="10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Rot="1" noChangeArrowheads="1"/>
          </p:cNvSpPr>
          <p:nvPr/>
        </p:nvSpPr>
        <p:spPr bwMode="auto">
          <a:xfrm>
            <a:off x="1905001" y="381001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defTabSz="866775">
              <a:defRPr/>
            </a:pP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1308" y="1744828"/>
            <a:ext cx="1493934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ИЦВР/МЭВР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ru-RU" altLang="ru-RU" dirty="0">
                <a:solidFill>
                  <a:schemeClr val="bg1"/>
                </a:solidFill>
              </a:rPr>
              <a:t>Головной офис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1307" y="3107849"/>
            <a:ext cx="1493935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АМИ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ru-RU" altLang="ru-RU" dirty="0">
                <a:solidFill>
                  <a:schemeClr val="bg1"/>
                </a:solidFill>
              </a:rPr>
              <a:t>Головной офис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1306" y="4423791"/>
            <a:ext cx="1493935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АМИ </a:t>
            </a:r>
            <a:r>
              <a:rPr lang="ru-RU" altLang="ru-RU" dirty="0" err="1">
                <a:solidFill>
                  <a:schemeClr val="bg1"/>
                </a:solidFill>
              </a:rPr>
              <a:t>Кофарнигон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1306" y="5564911"/>
            <a:ext cx="1493936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БОР </a:t>
            </a:r>
            <a:r>
              <a:rPr lang="ru-RU" altLang="ru-RU" dirty="0" err="1">
                <a:solidFill>
                  <a:schemeClr val="bg1"/>
                </a:solidFill>
              </a:rPr>
              <a:t>Кофарнигон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81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3741" y="1635005"/>
            <a:ext cx="1606934" cy="12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6658434" y="1186934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Интернет/</a:t>
            </a:r>
            <a:r>
              <a:rPr lang="en-US" altLang="ru-RU" b="1" dirty="0">
                <a:solidFill>
                  <a:srgbClr val="FF0000"/>
                </a:solidFill>
              </a:rPr>
              <a:t>VPN</a:t>
            </a:r>
            <a:r>
              <a:rPr lang="ru-RU" altLang="ru-RU" b="1" dirty="0">
                <a:solidFill>
                  <a:srgbClr val="FF0000"/>
                </a:solidFill>
              </a:rPr>
              <a:t> -1</a:t>
            </a:r>
          </a:p>
        </p:txBody>
      </p:sp>
      <p:pic>
        <p:nvPicPr>
          <p:cNvPr id="8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3741" y="2905942"/>
            <a:ext cx="1606934" cy="12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3741" y="4186626"/>
            <a:ext cx="1606934" cy="12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3704" y="5533053"/>
            <a:ext cx="1606934" cy="12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Прямоугольник 90"/>
          <p:cNvSpPr/>
          <p:nvPr/>
        </p:nvSpPr>
        <p:spPr>
          <a:xfrm>
            <a:off x="10772483" y="198695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165338" y="310784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906829" y="195892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7901844" y="310784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100" name="Picture 8" descr="ÐÐ°ÑÑÐ¸Ð½ÐºÐ¸ Ð¿Ð¾ Ð·Ð°Ð¿ÑÐ¾ÑÑ gps recei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92" y="1779579"/>
            <a:ext cx="1285191" cy="10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8" descr="ÐÐ°ÑÑÐ¸Ð½ÐºÐ¸ Ð¿Ð¾ Ð·Ð°Ð¿ÑÐ¾ÑÑ gps recei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213" y="2997526"/>
            <a:ext cx="1285191" cy="10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8" descr="ÐÐ°ÑÑÐ¸Ð½ÐºÐ¸ Ð¿Ð¾ Ð·Ð°Ð¿ÑÐ¾ÑÑ gps recei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92" y="4278319"/>
            <a:ext cx="1285191" cy="10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8" descr="ÐÐ°ÑÑÐ¸Ð½ÐºÐ¸ Ð¿Ð¾ Ð·Ð°Ð¿ÑÐ¾ÑÑ gps recei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157" y="5481411"/>
            <a:ext cx="1285191" cy="10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Прямоугольник 103"/>
          <p:cNvSpPr/>
          <p:nvPr/>
        </p:nvSpPr>
        <p:spPr>
          <a:xfrm>
            <a:off x="9175398" y="195892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9197752" y="316569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9163481" y="443851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9192507" y="564481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8614270" y="1250466"/>
            <a:ext cx="1704217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ru-RU" b="1" dirty="0">
                <a:solidFill>
                  <a:srgbClr val="FF0000"/>
                </a:solidFill>
              </a:rPr>
              <a:t>GPS </a:t>
            </a:r>
            <a:r>
              <a:rPr lang="ru-RU" altLang="ru-RU" b="1" dirty="0">
                <a:solidFill>
                  <a:srgbClr val="FF0000"/>
                </a:solidFill>
              </a:rPr>
              <a:t>приемник - 30</a:t>
            </a:r>
          </a:p>
        </p:txBody>
      </p:sp>
      <p:pic>
        <p:nvPicPr>
          <p:cNvPr id="109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677161" y="1730308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126516" y="1959856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Прямоугольник 110"/>
          <p:cNvSpPr/>
          <p:nvPr/>
        </p:nvSpPr>
        <p:spPr>
          <a:xfrm>
            <a:off x="5755018" y="183300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100240" y="1254334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rgbClr val="FF0000"/>
                </a:solidFill>
              </a:rPr>
              <a:t>LED TV</a:t>
            </a:r>
            <a:r>
              <a:rPr lang="ru-RU" altLang="ru-RU" b="1" dirty="0">
                <a:solidFill>
                  <a:srgbClr val="FF0000"/>
                </a:solidFill>
              </a:rPr>
              <a:t> - 10</a:t>
            </a:r>
          </a:p>
        </p:txBody>
      </p:sp>
      <p:pic>
        <p:nvPicPr>
          <p:cNvPr id="1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677161" y="2927761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126516" y="3157309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Прямоугольник 114"/>
          <p:cNvSpPr/>
          <p:nvPr/>
        </p:nvSpPr>
        <p:spPr>
          <a:xfrm>
            <a:off x="5755018" y="303046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599304" y="4111677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048659" y="4341225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Прямоугольник 117"/>
          <p:cNvSpPr/>
          <p:nvPr/>
        </p:nvSpPr>
        <p:spPr>
          <a:xfrm>
            <a:off x="5677161" y="4214376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19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599304" y="5232970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048659" y="5462518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5677161" y="533566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1726501" y="1248451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Плоттер - 6</a:t>
            </a:r>
          </a:p>
        </p:txBody>
      </p:sp>
      <p:pic>
        <p:nvPicPr>
          <p:cNvPr id="123" name="Picture 2" descr="https://www.born-spb.ru/images/02_Statyi/plotter_st_061015_rejushi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01" y="1863085"/>
            <a:ext cx="1865323" cy="10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http://www.icc-pro.biz/img/pages/T1100ps_44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73" y="3146318"/>
            <a:ext cx="1392977" cy="9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http://www.icc-pro.biz/img/pages/T1100ps_44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73" y="5575004"/>
            <a:ext cx="1392977" cy="9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Прямоугольник 125"/>
          <p:cNvSpPr/>
          <p:nvPr/>
        </p:nvSpPr>
        <p:spPr>
          <a:xfrm>
            <a:off x="2279421" y="215327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2286203" y="323695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2279421" y="452841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2289440" y="5653341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3693740" y="1255042"/>
            <a:ext cx="136255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Сканер - 6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3987396" y="214989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3994178" y="323357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3997415" y="564996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3963106" y="429575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10318486" y="1249784"/>
            <a:ext cx="1616317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Ремонт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Серверных -2</a:t>
            </a:r>
          </a:p>
        </p:txBody>
      </p:sp>
      <p:pic>
        <p:nvPicPr>
          <p:cNvPr id="145" name="Picture 10" descr="ÐÐ°ÑÑÐ¸Ð½ÐºÐ¸ Ð¿Ð¾ Ð·Ð°Ð¿ÑÐ¾ÑÑ ÑÐµÐ¼Ð¾Ð½Ñ ÑÐµÑÐ²ÐµÑÐ½Ñ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942" y="3129563"/>
            <a:ext cx="1560104" cy="93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Прямоугольник 147"/>
          <p:cNvSpPr/>
          <p:nvPr/>
        </p:nvSpPr>
        <p:spPr>
          <a:xfrm>
            <a:off x="10772483" y="316124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149" name="Picture 10" descr="ÐÐ°ÑÑÐ¸Ð½ÐºÐ¸ Ð¿Ð¾ Ð·Ð°Ð¿ÑÐ¾ÑÑ ÑÐµÐ¼Ð¾Ð½Ñ ÑÐµÑÐ²ÐµÑÐ½Ñ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487" y="4329528"/>
            <a:ext cx="1560104" cy="93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0" descr="ÐÐ°ÑÑÐ¸Ð½ÐºÐ¸ Ð¿Ð¾ Ð·Ð°Ð¿ÑÐ¾ÑÑ ÑÐµÐ¼Ð¾Ð½Ñ ÑÐµÑÐ²ÐµÑÐ½Ñ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942" y="5530726"/>
            <a:ext cx="1560104" cy="93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Прямоугольник 150"/>
          <p:cNvSpPr/>
          <p:nvPr/>
        </p:nvSpPr>
        <p:spPr>
          <a:xfrm>
            <a:off x="7133986" y="191416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7870048" y="4214376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7883982" y="5530726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0847994" y="440550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0843896" y="564013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69" name="Rectangle 2"/>
          <p:cNvSpPr>
            <a:spLocks noRot="1" noChangeArrowheads="1"/>
          </p:cNvSpPr>
          <p:nvPr/>
        </p:nvSpPr>
        <p:spPr bwMode="auto">
          <a:xfrm>
            <a:off x="2057401" y="533401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y-KG" b="1" dirty="0"/>
              <a:t>Закупка</a:t>
            </a:r>
            <a:r>
              <a:rPr lang="ru-RU" b="1" dirty="0"/>
              <a:t> и установка компьютеров</a:t>
            </a:r>
            <a:r>
              <a:rPr lang="tg-Cyrl-TJ" b="1" dirty="0"/>
              <a:t>, серверов и ИТ оборудование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36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104" grpId="0"/>
      <p:bldP spid="105" grpId="0"/>
      <p:bldP spid="106" grpId="0"/>
      <p:bldP spid="107" grpId="0"/>
      <p:bldP spid="111" grpId="0"/>
      <p:bldP spid="115" grpId="0"/>
      <p:bldP spid="118" grpId="0"/>
      <p:bldP spid="121" grpId="0"/>
      <p:bldP spid="126" grpId="0"/>
      <p:bldP spid="127" grpId="0"/>
      <p:bldP spid="128" grpId="0"/>
      <p:bldP spid="129" grpId="0"/>
      <p:bldP spid="135" grpId="0"/>
      <p:bldP spid="136" grpId="0"/>
      <p:bldP spid="139" grpId="0"/>
      <p:bldP spid="143" grpId="0"/>
      <p:bldP spid="148" grpId="0"/>
      <p:bldP spid="151" grpId="0"/>
      <p:bldP spid="152" grpId="0"/>
      <p:bldP spid="154" grpId="0"/>
      <p:bldP spid="70" grpId="0"/>
      <p:bldP spid="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ÐÐ°ÑÑÐ¸Ð½ÐºÐ¸ Ð¿Ð¾ Ð·Ð°Ð¿ÑÐ¾ÑÑ ÑÐµÐ¼Ð¾Ð½Ñ ÑÐµÑÐ²ÐµÑÐ½Ñ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431" y="1844836"/>
            <a:ext cx="1560104" cy="93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8" descr="ÐÐ°ÑÑÐ¸Ð½ÐºÐ¸ Ð¿Ð¾ Ð·Ð°Ð¿ÑÐ¾ÑÑ wide Sc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24" y="2955103"/>
            <a:ext cx="1713312" cy="1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wide Sc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28" y="1822865"/>
            <a:ext cx="1713312" cy="1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Rot="1" noChangeArrowheads="1"/>
          </p:cNvSpPr>
          <p:nvPr/>
        </p:nvSpPr>
        <p:spPr bwMode="auto">
          <a:xfrm>
            <a:off x="1905001" y="381001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lvl="1" defTabSz="866775">
              <a:defRPr/>
            </a:pPr>
            <a:endParaRPr lang="ru-RU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1308" y="1744828"/>
            <a:ext cx="1493934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БОР </a:t>
            </a:r>
            <a:r>
              <a:rPr lang="ru-RU" altLang="ru-RU" dirty="0" err="1">
                <a:solidFill>
                  <a:schemeClr val="bg1"/>
                </a:solidFill>
              </a:rPr>
              <a:t>Зарафшон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1307" y="3107849"/>
            <a:ext cx="1493935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eaLnBrk="1" hangingPunct="1">
              <a:defRPr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АМИ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ru-RU" altLang="ru-RU" dirty="0" err="1">
                <a:solidFill>
                  <a:schemeClr val="bg1"/>
                </a:solidFill>
              </a:rPr>
              <a:t>Зарафшон</a:t>
            </a:r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8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3741" y="1635005"/>
            <a:ext cx="1606934" cy="12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6658434" y="1186934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Интернет/</a:t>
            </a:r>
            <a:r>
              <a:rPr lang="en-US" altLang="ru-RU" b="1" dirty="0">
                <a:solidFill>
                  <a:srgbClr val="FF0000"/>
                </a:solidFill>
              </a:rPr>
              <a:t>VPN</a:t>
            </a:r>
            <a:r>
              <a:rPr lang="ru-RU" altLang="ru-RU" b="1" dirty="0">
                <a:solidFill>
                  <a:srgbClr val="FF0000"/>
                </a:solidFill>
              </a:rPr>
              <a:t> -1</a:t>
            </a:r>
          </a:p>
        </p:txBody>
      </p:sp>
      <p:pic>
        <p:nvPicPr>
          <p:cNvPr id="8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3741" y="2905942"/>
            <a:ext cx="1606934" cy="12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Прямоугольник 90"/>
          <p:cNvSpPr/>
          <p:nvPr/>
        </p:nvSpPr>
        <p:spPr>
          <a:xfrm>
            <a:off x="10772483" y="1986953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7906829" y="195892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7901844" y="310784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100" name="Picture 8" descr="ÐÐ°ÑÑÐ¸Ð½ÐºÐ¸ Ð¿Ð¾ Ð·Ð°Ð¿ÑÐ¾ÑÑ gps recei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192" y="1779579"/>
            <a:ext cx="1285191" cy="10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8" descr="ÐÐ°ÑÑÐ¸Ð½ÐºÐ¸ Ð¿Ð¾ Ð·Ð°Ð¿ÑÐ¾ÑÑ gps recei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213" y="2997526"/>
            <a:ext cx="1285191" cy="10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Прямоугольник 103"/>
          <p:cNvSpPr/>
          <p:nvPr/>
        </p:nvSpPr>
        <p:spPr>
          <a:xfrm>
            <a:off x="9175398" y="195892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9197752" y="316569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8614270" y="1250466"/>
            <a:ext cx="1704217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ru-RU" b="1" dirty="0">
                <a:solidFill>
                  <a:srgbClr val="FF0000"/>
                </a:solidFill>
              </a:rPr>
              <a:t>GPS </a:t>
            </a:r>
            <a:r>
              <a:rPr lang="ru-RU" altLang="ru-RU" b="1" dirty="0">
                <a:solidFill>
                  <a:srgbClr val="FF0000"/>
                </a:solidFill>
              </a:rPr>
              <a:t>приемник - 30</a:t>
            </a:r>
          </a:p>
        </p:txBody>
      </p:sp>
      <p:pic>
        <p:nvPicPr>
          <p:cNvPr id="109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677161" y="1730308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126516" y="1959856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Прямоугольник 110"/>
          <p:cNvSpPr/>
          <p:nvPr/>
        </p:nvSpPr>
        <p:spPr>
          <a:xfrm>
            <a:off x="5755018" y="183300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100240" y="1254334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rgbClr val="FF0000"/>
                </a:solidFill>
              </a:rPr>
              <a:t>LED TV</a:t>
            </a:r>
            <a:r>
              <a:rPr lang="ru-RU" altLang="ru-RU" b="1" dirty="0">
                <a:solidFill>
                  <a:srgbClr val="FF0000"/>
                </a:solidFill>
              </a:rPr>
              <a:t> - 10</a:t>
            </a:r>
          </a:p>
        </p:txBody>
      </p:sp>
      <p:pic>
        <p:nvPicPr>
          <p:cNvPr id="1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677161" y="2927761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 b="21957"/>
          <a:stretch/>
        </p:blipFill>
        <p:spPr bwMode="auto">
          <a:xfrm>
            <a:off x="5126516" y="3157309"/>
            <a:ext cx="1359495" cy="8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Прямоугольник 114"/>
          <p:cNvSpPr/>
          <p:nvPr/>
        </p:nvSpPr>
        <p:spPr>
          <a:xfrm>
            <a:off x="5755018" y="303046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1726501" y="1248451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Плоттер - 6</a:t>
            </a:r>
          </a:p>
        </p:txBody>
      </p:sp>
      <p:pic>
        <p:nvPicPr>
          <p:cNvPr id="123" name="Picture 2" descr="https://www.born-spb.ru/images/02_Statyi/plotter_st_061015_rejushi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01" y="1863085"/>
            <a:ext cx="1865323" cy="10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http://www.icc-pro.biz/img/pages/T1100ps_44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73" y="3146318"/>
            <a:ext cx="1392977" cy="9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Прямоугольник 125"/>
          <p:cNvSpPr/>
          <p:nvPr/>
        </p:nvSpPr>
        <p:spPr>
          <a:xfrm>
            <a:off x="2279421" y="215327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2286203" y="3236955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3693740" y="1255042"/>
            <a:ext cx="136255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Сканер - 6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3987396" y="214989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3994178" y="3233579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10318486" y="1249784"/>
            <a:ext cx="1616317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Ремонт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Серверных -2</a:t>
            </a:r>
          </a:p>
        </p:txBody>
      </p:sp>
      <p:pic>
        <p:nvPicPr>
          <p:cNvPr id="145" name="Picture 10" descr="ÐÐ°ÑÑÐ¸Ð½ÐºÐ¸ Ð¿Ð¾ Ð·Ð°Ð¿ÑÐ¾ÑÑ ÑÐµÐ¼Ð¾Ð½Ñ ÑÐµÑÐ²ÐµÑÐ½Ñ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942" y="3129563"/>
            <a:ext cx="1560104" cy="93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Прямоугольник 147"/>
          <p:cNvSpPr/>
          <p:nvPr/>
        </p:nvSpPr>
        <p:spPr>
          <a:xfrm>
            <a:off x="10772483" y="316124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sp>
        <p:nvSpPr>
          <p:cNvPr id="38" name="Rectangle 2"/>
          <p:cNvSpPr>
            <a:spLocks noRot="1" noChangeArrowheads="1"/>
          </p:cNvSpPr>
          <p:nvPr/>
        </p:nvSpPr>
        <p:spPr bwMode="auto">
          <a:xfrm>
            <a:off x="2057401" y="533401"/>
            <a:ext cx="830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ky-KG" b="1" dirty="0"/>
              <a:t>Закупка</a:t>
            </a:r>
            <a:r>
              <a:rPr lang="ru-RU" b="1" dirty="0"/>
              <a:t> и установка компьютеров</a:t>
            </a:r>
            <a:r>
              <a:rPr lang="tg-Cyrl-TJ" b="1" dirty="0"/>
              <a:t>, серверов и ИТ оборудование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2" y="4470870"/>
            <a:ext cx="2722260" cy="2041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82" y="4470869"/>
            <a:ext cx="2722260" cy="2041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156" y="4500114"/>
            <a:ext cx="2697567" cy="2023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86" y="4500114"/>
            <a:ext cx="2683267" cy="2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3" grpId="0"/>
      <p:bldP spid="94" grpId="0"/>
      <p:bldP spid="104" grpId="0"/>
      <p:bldP spid="105" grpId="0"/>
      <p:bldP spid="111" grpId="0"/>
      <p:bldP spid="115" grpId="0"/>
      <p:bldP spid="126" grpId="0"/>
      <p:bldP spid="127" grpId="0"/>
      <p:bldP spid="135" grpId="0"/>
      <p:bldP spid="136" grpId="0"/>
      <p:bldP spid="1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Rot="1" noChangeArrowheads="1"/>
          </p:cNvSpPr>
          <p:nvPr/>
        </p:nvSpPr>
        <p:spPr bwMode="auto">
          <a:xfrm>
            <a:off x="1905001" y="381001"/>
            <a:ext cx="9891445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g-Cyrl-TJ" b="1" dirty="0"/>
              <a:t>Техническая специфика</a:t>
            </a:r>
            <a:r>
              <a:rPr lang="ru-RU" b="1" dirty="0" err="1"/>
              <a:t>ция</a:t>
            </a:r>
            <a:r>
              <a:rPr lang="ru-RU" b="1" dirty="0"/>
              <a:t> оборудование</a:t>
            </a:r>
            <a:endParaRPr lang="ru-RU" dirty="0"/>
          </a:p>
        </p:txBody>
      </p:sp>
      <p:pic>
        <p:nvPicPr>
          <p:cNvPr id="9" name="Picture 2" descr="Картинки по запросу серв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9300" y="1617264"/>
            <a:ext cx="1335539" cy="10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Картинки по запросу серв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5559" y="1856521"/>
            <a:ext cx="2126688" cy="101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725559" y="1121759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Серверы - 9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374969" y="1112117"/>
            <a:ext cx="2273262" cy="6093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Стационарные</a:t>
            </a:r>
          </a:p>
          <a:p>
            <a:pPr algn="ctr" eaLnBrk="1" hangingPunct="1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комп. И рабочие станции -56</a:t>
            </a:r>
          </a:p>
        </p:txBody>
      </p:sp>
      <p:pic>
        <p:nvPicPr>
          <p:cNvPr id="1040" name="Picture 16" descr="ÐÐ°ÑÑÐ¸Ð½ÐºÐ¸ Ð¿Ð¾ Ð·Ð°Ð¿ÑÐ¾ÑÑ UPS for server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08" y="1963904"/>
            <a:ext cx="1485684" cy="7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998050" y="1206846"/>
            <a:ext cx="1967239" cy="4480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ИБП/</a:t>
            </a:r>
            <a:r>
              <a:rPr lang="en-US" altLang="ru-RU" sz="1600" b="1" dirty="0">
                <a:solidFill>
                  <a:srgbClr val="FF0000"/>
                </a:solidFill>
              </a:rPr>
              <a:t>UPS</a:t>
            </a:r>
          </a:p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Сервер - 9</a:t>
            </a:r>
          </a:p>
        </p:txBody>
      </p:sp>
      <p:pic>
        <p:nvPicPr>
          <p:cNvPr id="1036" name="Picture 12" descr="ÐÐ°ÑÑÐ¸Ð½ÐºÐ¸ Ð¿Ð¾ Ð·Ð°Ð¿ÑÐ¾ÑÑ Ð¼ÑÑ ÑÐ²ÐµÑÐ½Ð¾Ð¹ Ð»Ð°Ð·ÐµÑÐ½ÑÐ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23" y="1816295"/>
            <a:ext cx="1122990" cy="9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артинки по запросу ноутбуки lenov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132" y="1816295"/>
            <a:ext cx="13827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64173" y="1164242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Ноутбуки - 12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933255" y="1218363"/>
            <a:ext cx="1967239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МФУ</a:t>
            </a:r>
            <a:r>
              <a:rPr lang="en-US" altLang="ru-RU" b="1" dirty="0">
                <a:solidFill>
                  <a:srgbClr val="FF0000"/>
                </a:solidFill>
              </a:rPr>
              <a:t>#1</a:t>
            </a:r>
            <a:r>
              <a:rPr lang="ru-RU" altLang="ru-RU" b="1" dirty="0">
                <a:solidFill>
                  <a:srgbClr val="FF0000"/>
                </a:solidFill>
              </a:rPr>
              <a:t>- 6</a:t>
            </a:r>
          </a:p>
        </p:txBody>
      </p:sp>
      <p:pic>
        <p:nvPicPr>
          <p:cNvPr id="81" name="Picture 6" descr="ÐÐ°ÑÑÐ¸Ð½ÐºÐ¸ Ð¿Ð¾ Ð·Ð°Ð¿ÑÐ¾ÑÑ Multi function dev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264" y="1742697"/>
            <a:ext cx="1249872" cy="12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581643" y="1220084"/>
            <a:ext cx="124987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МФУ</a:t>
            </a:r>
            <a:r>
              <a:rPr lang="en-US" altLang="ru-RU" b="1" dirty="0">
                <a:solidFill>
                  <a:srgbClr val="FF0000"/>
                </a:solidFill>
              </a:rPr>
              <a:t>#2</a:t>
            </a:r>
            <a:r>
              <a:rPr lang="ru-RU" altLang="ru-RU" b="1" dirty="0">
                <a:solidFill>
                  <a:srgbClr val="FF0000"/>
                </a:solidFill>
              </a:rPr>
              <a:t>- 8</a:t>
            </a:r>
          </a:p>
        </p:txBody>
      </p:sp>
      <p:sp>
        <p:nvSpPr>
          <p:cNvPr id="3" name="AutoShape 22" descr="ÐÐ°ÑÑÐ¸Ð½ÐºÐ¸ Ð¿Ð¾ Ð·Ð°Ð¿ÑÐ¾ÑÑ ÐÐÐ Ð´Ð»Ñ ÑÐ°Ð±Ð¾ÑÐµÐ¹ ÑÑÐ°Ð½ÑÐ¸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0" name="Picture 26" descr="ÐÐ°ÑÑÐ¸Ð½ÐºÐ¸ Ð¿Ð¾ Ð·Ð°Ð¿ÑÐ¾ÑÑ ups for desktop compu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712" y="1956333"/>
            <a:ext cx="893879" cy="8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0868461" y="1247316"/>
            <a:ext cx="1323539" cy="6093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ИБП/</a:t>
            </a:r>
            <a:r>
              <a:rPr lang="en-US" altLang="ru-RU" sz="1600" b="1" dirty="0">
                <a:solidFill>
                  <a:srgbClr val="FF0000"/>
                </a:solidFill>
              </a:rPr>
              <a:t>UPS</a:t>
            </a:r>
          </a:p>
          <a:p>
            <a:pPr algn="ctr">
              <a:lnSpc>
                <a:spcPct val="70000"/>
              </a:lnSpc>
            </a:pPr>
            <a:r>
              <a:rPr lang="ru-RU" altLang="ru-RU" sz="1600" b="1" dirty="0">
                <a:solidFill>
                  <a:srgbClr val="FF0000"/>
                </a:solidFill>
              </a:rPr>
              <a:t>Компьютер - 56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701" y="3036542"/>
            <a:ext cx="3331097" cy="2586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8489" y="2992569"/>
            <a:ext cx="3903169" cy="255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4024" y="3013244"/>
            <a:ext cx="4310706" cy="253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6481" y="3022769"/>
            <a:ext cx="2849881" cy="2522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2890" y="3012382"/>
            <a:ext cx="2823906" cy="2532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64375" y="3002782"/>
            <a:ext cx="1618216" cy="180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4052" y="3029291"/>
            <a:ext cx="2596580" cy="163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14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windows server 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7007" y="2000232"/>
            <a:ext cx="985661" cy="991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408" y="2068754"/>
            <a:ext cx="1227947" cy="92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Картинки по запросу касперский лого вект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8490" y="2144182"/>
            <a:ext cx="2269616" cy="66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493699" y="674369"/>
            <a:ext cx="104098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g-Cyrl-TJ" sz="2000" b="1" dirty="0"/>
              <a:t>Покупка и установка программного обеспечиение для </a:t>
            </a:r>
            <a:r>
              <a:rPr lang="ru-RU" sz="2000" b="1" dirty="0"/>
              <a:t>МЭВР, АМИ И БОРК </a:t>
            </a:r>
            <a:endParaRPr lang="ru-RU" sz="20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02142" y="1250466"/>
            <a:ext cx="3084244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b="1" dirty="0">
                <a:solidFill>
                  <a:srgbClr val="FF0000"/>
                </a:solidFill>
              </a:rPr>
              <a:t>Антивирус для рабочих станции и серверов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- 45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50908" y="1254334"/>
            <a:ext cx="1967239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rgbClr val="FF0000"/>
                </a:solidFill>
              </a:rPr>
              <a:t>MS Office 2016 Standard Plus </a:t>
            </a:r>
            <a:r>
              <a:rPr lang="ru-RU" altLang="ru-RU" b="1" dirty="0">
                <a:solidFill>
                  <a:srgbClr val="FF0000"/>
                </a:solidFill>
              </a:rPr>
              <a:t>- 38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26501" y="1248451"/>
            <a:ext cx="1967239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FF0000"/>
                </a:solidFill>
              </a:rPr>
              <a:t>ОС </a:t>
            </a:r>
            <a:r>
              <a:rPr lang="en-US" altLang="ru-RU" b="1" dirty="0">
                <a:solidFill>
                  <a:srgbClr val="FF0000"/>
                </a:solidFill>
              </a:rPr>
              <a:t>Windows Server</a:t>
            </a:r>
            <a:r>
              <a:rPr lang="ru-RU" altLang="ru-RU" b="1" dirty="0">
                <a:solidFill>
                  <a:srgbClr val="FF0000"/>
                </a:solidFill>
              </a:rPr>
              <a:t> - 7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44409" y="1255042"/>
            <a:ext cx="147677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rgbClr val="FF0000"/>
                </a:solidFill>
              </a:rPr>
              <a:t>OC Windows</a:t>
            </a:r>
            <a:r>
              <a:rPr lang="ru-RU" altLang="ru-RU" b="1" dirty="0">
                <a:solidFill>
                  <a:srgbClr val="FF0000"/>
                </a:solidFill>
              </a:rPr>
              <a:t> - 38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99" y="2046627"/>
            <a:ext cx="1605468" cy="89906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357550" y="1967182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80713" y="2030087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644481" y="2086969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155630" y="2105356"/>
            <a:ext cx="7553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45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32" y="3562496"/>
            <a:ext cx="3663043" cy="2747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44" y="3683291"/>
            <a:ext cx="1969865" cy="2626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335" y="3405332"/>
            <a:ext cx="2345191" cy="31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3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382BA-FBA4-4768-90F4-F3C7C7F1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22" y="624110"/>
            <a:ext cx="9768090" cy="843963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Обучение на тему «</a:t>
            </a:r>
            <a:r>
              <a:rPr lang="ru-RU" sz="2000" b="1" i="1" dirty="0">
                <a:solidFill>
                  <a:schemeClr val="tx1"/>
                </a:solidFill>
              </a:rPr>
              <a:t>Информационно-технологическое обучение пользователей персональных компьютеров для специалистов МЭВР, АМИ и бассейновых организации»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61296B5-B3D9-4D8B-8933-076B20AA3DB2}"/>
              </a:ext>
            </a:extLst>
          </p:cNvPr>
          <p:cNvSpPr txBox="1">
            <a:spLocks/>
          </p:cNvSpPr>
          <p:nvPr/>
        </p:nvSpPr>
        <p:spPr>
          <a:xfrm>
            <a:off x="976873" y="1321717"/>
            <a:ext cx="6405438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endParaRPr lang="ru-RU" i="1" dirty="0"/>
          </a:p>
          <a:p>
            <a:pPr marL="0" indent="0" fontAlgn="auto">
              <a:buFont typeface="Wingdings 3" charset="2"/>
              <a:buNone/>
            </a:pPr>
            <a:r>
              <a:rPr lang="ru-RU" i="1" dirty="0"/>
              <a:t>В данном курсе рассматриваются основа информационных технологии. </a:t>
            </a:r>
          </a:p>
          <a:p>
            <a:pPr marL="0" indent="0" fontAlgn="auto">
              <a:buFont typeface="Wingdings 3" charset="2"/>
              <a:buNone/>
            </a:pPr>
            <a:r>
              <a:rPr lang="ru-RU" i="1" dirty="0"/>
              <a:t>В результате освоения курса обучающийся должен знать: </a:t>
            </a:r>
          </a:p>
          <a:p>
            <a:pPr fontAlgn="auto"/>
            <a:r>
              <a:rPr lang="ru-RU" dirty="0"/>
              <a:t>Информация о деятельности Проекта</a:t>
            </a:r>
            <a:r>
              <a:rPr lang="ru-RU" i="1" dirty="0"/>
              <a:t>; </a:t>
            </a:r>
          </a:p>
          <a:p>
            <a:pPr fontAlgn="auto"/>
            <a:r>
              <a:rPr lang="ru-RU" dirty="0"/>
              <a:t>Основные сведения о ПК и внешних устройствах</a:t>
            </a:r>
            <a:r>
              <a:rPr lang="ru-RU" i="1" dirty="0"/>
              <a:t>; </a:t>
            </a:r>
          </a:p>
          <a:p>
            <a:pPr fontAlgn="auto"/>
            <a:r>
              <a:rPr lang="ru-RU" dirty="0"/>
              <a:t>Операционная система </a:t>
            </a:r>
            <a:r>
              <a:rPr lang="en-US" dirty="0"/>
              <a:t>Windows</a:t>
            </a:r>
            <a:r>
              <a:rPr lang="ru-RU" dirty="0"/>
              <a:t> и </a:t>
            </a:r>
            <a:r>
              <a:rPr lang="en-US" dirty="0"/>
              <a:t>Windows Server</a:t>
            </a:r>
            <a:r>
              <a:rPr lang="ru-RU" dirty="0"/>
              <a:t>. Прикладное программное обеспечение. Подготовка для установки </a:t>
            </a:r>
            <a:r>
              <a:rPr lang="en-US" dirty="0"/>
              <a:t>Windows</a:t>
            </a:r>
            <a:r>
              <a:rPr lang="ru-RU" i="1" dirty="0"/>
              <a:t>; </a:t>
            </a:r>
          </a:p>
          <a:p>
            <a:pPr fontAlgn="auto"/>
            <a:r>
              <a:rPr lang="ru-RU" dirty="0"/>
              <a:t>Знакомство с базовым программным обеспечением. Интернет – общая информация, основные службы. Подключение к Интернет</a:t>
            </a:r>
            <a:r>
              <a:rPr lang="ru-RU" i="1" dirty="0"/>
              <a:t>; </a:t>
            </a:r>
          </a:p>
          <a:p>
            <a:pPr fontAlgn="auto"/>
            <a:r>
              <a:rPr lang="ru-RU" dirty="0"/>
              <a:t>Виды общения через Интернет. Электронная почта. Основы работы с веб-сайтами</a:t>
            </a:r>
            <a:r>
              <a:rPr lang="ru-RU" i="1" dirty="0"/>
              <a:t>; </a:t>
            </a:r>
          </a:p>
          <a:p>
            <a:pPr fontAlgn="auto"/>
            <a:r>
              <a:rPr lang="ru-RU" i="1" dirty="0"/>
              <a:t>Основы </a:t>
            </a:r>
            <a:r>
              <a:rPr lang="en-US" i="1" dirty="0"/>
              <a:t>Microsoft Office 2016</a:t>
            </a:r>
            <a:r>
              <a:rPr lang="ru-RU" i="1" dirty="0"/>
              <a:t>;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4" y="1295774"/>
            <a:ext cx="2352448" cy="176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1" y="1468073"/>
            <a:ext cx="1783454" cy="2377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49" y="3158862"/>
            <a:ext cx="2337317" cy="1752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1" y="4179732"/>
            <a:ext cx="1783454" cy="23779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45" y="5010603"/>
            <a:ext cx="2337317" cy="17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2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6827" y="376941"/>
            <a:ext cx="10522041" cy="359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Путем создания развитой информационной системы предполагается: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повысить эффективность управления водными ресурсами и  водохозяйственными системами, обеспечивая  при этом стабильное экологическое состояние бассейна; 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повысить участие и уровень осведомленности общественности в принятии решений в области водных ресурсов и водного хозяйства;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повысить эффективность планирования и осуществления мониторинга водных ресурсов и включение результатов мониторинга в процесс управления.</a:t>
            </a:r>
          </a:p>
          <a:p>
            <a:pPr marL="317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17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национальной ВИС и реализация приложений на бассейновом уровне  даст  возможность получить информацию о количестве и качестве, целевом   использо­вании водных ресурсов на заданной территории или участка водных ресурсов, а также о водохозяйственных системах, с помощью которых осуществляется накопление, транспортировка, распределение, использование, очистка и отвод сточных вод.</a:t>
            </a:r>
          </a:p>
        </p:txBody>
      </p:sp>
    </p:spTree>
    <p:extLst>
      <p:ext uri="{BB962C8B-B14F-4D97-AF65-F5344CB8AC3E}">
        <p14:creationId xmlns:p14="http://schemas.microsoft.com/office/powerpoint/2010/main" val="2385147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4"/>
          <p:cNvSpPr>
            <a:spLocks noChangeArrowheads="1"/>
          </p:cNvSpPr>
          <p:nvPr/>
        </p:nvSpPr>
        <p:spPr bwMode="auto">
          <a:xfrm>
            <a:off x="3346802" y="2784551"/>
            <a:ext cx="5673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Calibri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3390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4100" y="365090"/>
            <a:ext cx="10187189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задачами Пакета С являются: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детализированной структуры и состава сведений ВИС в условиях отсутствия нормативных требований к формам ВИС;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определения перечня первичных данных, структуры данных, обязательных для включения в ВИС с указанием их наименований, организаций, хранящих данные, периодов, за которые имеются данные, перечня водных объектов, по которым имеются данные и способа их предоставления (эл./бум. носитель);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процедур сбора информации для наполнения ВИС;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согласование с внешними ведомствами процедур и форм предоставления сведений в ВИС;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проекта организационной формы, обеспечивающее ведение ВИС, в рамках МЭВР;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создание ВИС, обеспечивающей внесение, хранение и предоставление сведений;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политики информационной безопасности ВИС;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сбор, обработка и внесение в ВИС исторических сведений (сведений о мелиоративных водохозяйственных системах и гидротехнических сооружениях, сведений гидрологической изученности поверхностных вод, сведений качества поверхностных вод, сведений о разрешениях на специальное водопользование и др.).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комплекса нормативных документов, регламентирующих наиболее важные аспекты: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организационно-функциональной структуру Информационного Центра Водных Ресурсов;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технической рабочей документации на ВИС</a:t>
            </a:r>
            <a:endParaRPr lang="ru-RU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6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A6AD09E5-8179-41CC-AE9A-2D16BDE9B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667" y="92645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курсе вкратце рассматриваются основы проектирования баз данных. В результате освоения курса обучающийся должен уметь: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проектировать реляционную базу данных;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язык запросов для программного извлечения сведений из баз данных. 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освоения курса обучающийся должен знать: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теории баз данных;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данных;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реляционной модели и проектирование баз данных, изобразительные средства, используемые в ER-моделировании;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реляционной алгебры;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проектирования баз данных, обеспечение непротиворечивости и целостности данных;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проектирования структур баз данных;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запросов SQL.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6CEE381-4F95-4C0C-BD18-E24ADF71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82833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основам БД</a:t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019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A6AD09E5-8179-41CC-AE9A-2D16BDE9B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6" y="125333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Занятия состоят из теоретического блока (лекция, демонстрация, дискуссия) и выполнения практических упражнений под руководством Консультанта по программированию и управлению базами данных </a:t>
            </a:r>
            <a:r>
              <a:rPr lang="ru-RU" i="1" dirty="0" err="1"/>
              <a:t>Негматовым</a:t>
            </a:r>
            <a:r>
              <a:rPr lang="ru-RU" i="1" dirty="0"/>
              <a:t> Б.М.</a:t>
            </a:r>
          </a:p>
          <a:p>
            <a:r>
              <a:rPr lang="ru-RU" b="1" i="1" dirty="0"/>
              <a:t>Контингент: </a:t>
            </a:r>
            <a:r>
              <a:rPr lang="ru-RU" i="1" dirty="0"/>
              <a:t>Сотрудники головного офиса МЭВР и АМИ, БОР и в филиалах АМИ на уровне бассейнов.</a:t>
            </a:r>
            <a:r>
              <a:rPr lang="ru-RU" b="1" i="1" dirty="0"/>
              <a:t> </a:t>
            </a:r>
            <a:endParaRPr lang="ru-RU" dirty="0"/>
          </a:p>
          <a:p>
            <a:r>
              <a:rPr lang="ru-RU" b="1" i="1" dirty="0"/>
              <a:t>Продолжительность: </a:t>
            </a:r>
            <a:r>
              <a:rPr lang="ru-RU" i="1" dirty="0"/>
              <a:t>3 дня (</a:t>
            </a:r>
            <a:r>
              <a:rPr lang="ky-KG" i="1" dirty="0"/>
              <a:t>21</a:t>
            </a:r>
            <a:r>
              <a:rPr lang="ru-RU" i="1" dirty="0"/>
              <a:t> часа)</a:t>
            </a:r>
          </a:p>
          <a:p>
            <a:r>
              <a:rPr lang="ru-RU" b="1" i="1" dirty="0"/>
              <a:t>Место провидения: </a:t>
            </a:r>
            <a:r>
              <a:rPr lang="ru-RU" i="1" dirty="0"/>
              <a:t>Актовый зал АМИ</a:t>
            </a:r>
            <a:endParaRPr lang="ru-RU" dirty="0"/>
          </a:p>
          <a:p>
            <a:pPr marL="0" indent="0">
              <a:buNone/>
            </a:pP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6CEE381-4F95-4C0C-BD18-E24ADF71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82833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основам БД</a:t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33D5F52-9D38-4362-995F-723D1E8F9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03" y="3855565"/>
            <a:ext cx="5008228" cy="25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5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D995491-437F-47F7-B0B1-CF1E2C0C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82833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основам БД</a:t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1B3142-4665-4C26-A663-EAEA469B7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06" y="1461331"/>
            <a:ext cx="6263592" cy="31317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1226F2-4910-439E-A435-28E3819BE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12" y="3429000"/>
            <a:ext cx="5822116" cy="29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382BA-FBA4-4768-90F4-F3C7C7F1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522" y="624110"/>
            <a:ext cx="9768090" cy="843963"/>
          </a:xfrm>
        </p:spPr>
        <p:txBody>
          <a:bodyPr>
            <a:normAutofit/>
          </a:bodyPr>
          <a:lstStyle/>
          <a:p>
            <a:r>
              <a:rPr lang="ru-RU" sz="2000" dirty="0"/>
              <a:t>Обучение на тему «</a:t>
            </a:r>
            <a:r>
              <a:rPr lang="ru-RU" sz="2000" b="1" i="1" dirty="0"/>
              <a:t>Использование программного обеспечения </a:t>
            </a:r>
            <a:r>
              <a:rPr lang="ru-RU" sz="2000" b="1" i="1" dirty="0" err="1"/>
              <a:t>ArcGIS</a:t>
            </a:r>
            <a:r>
              <a:rPr lang="ru-RU" sz="2000" b="1" i="1" dirty="0"/>
              <a:t> для управления водными ресурсами»</a:t>
            </a:r>
            <a:r>
              <a:rPr lang="ru-RU" sz="2000" dirty="0"/>
              <a:t>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61296B5-B3D9-4D8B-8933-076B20AA3DB2}"/>
              </a:ext>
            </a:extLst>
          </p:cNvPr>
          <p:cNvSpPr txBox="1">
            <a:spLocks/>
          </p:cNvSpPr>
          <p:nvPr/>
        </p:nvSpPr>
        <p:spPr>
          <a:xfrm>
            <a:off x="976873" y="1321717"/>
            <a:ext cx="6405438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endParaRPr lang="ru-RU" i="1" dirty="0"/>
          </a:p>
          <a:p>
            <a:pPr marL="0" indent="0" fontAlgn="auto">
              <a:buFont typeface="Wingdings 3" charset="2"/>
              <a:buNone/>
            </a:pPr>
            <a:r>
              <a:rPr lang="ru-RU" i="1" dirty="0"/>
              <a:t>В данном курсе рассматриваются основы геоинформационных систем. </a:t>
            </a:r>
          </a:p>
          <a:p>
            <a:pPr marL="0" indent="0" fontAlgn="auto">
              <a:buFont typeface="Wingdings 3" charset="2"/>
              <a:buNone/>
            </a:pPr>
            <a:r>
              <a:rPr lang="ru-RU" i="1" dirty="0"/>
              <a:t>В результате освоения курса обучающийся должен знать: </a:t>
            </a:r>
          </a:p>
          <a:p>
            <a:pPr fontAlgn="auto"/>
            <a:r>
              <a:rPr lang="ru-RU" i="1" dirty="0"/>
              <a:t>История развития </a:t>
            </a:r>
            <a:r>
              <a:rPr lang="ru-RU" i="1" dirty="0" err="1"/>
              <a:t>геонформационных</a:t>
            </a:r>
            <a:r>
              <a:rPr lang="ru-RU" i="1" dirty="0"/>
              <a:t> систем в мире; </a:t>
            </a:r>
          </a:p>
          <a:p>
            <a:pPr fontAlgn="auto"/>
            <a:r>
              <a:rPr lang="ru-RU" i="1" dirty="0"/>
              <a:t>Обзор существующих геоинформационных систем; </a:t>
            </a:r>
          </a:p>
          <a:p>
            <a:pPr fontAlgn="auto"/>
            <a:r>
              <a:rPr lang="ru-RU" i="1" dirty="0"/>
              <a:t>Принципы и функции ГИС; </a:t>
            </a:r>
          </a:p>
          <a:p>
            <a:pPr fontAlgn="auto"/>
            <a:r>
              <a:rPr lang="ru-RU" i="1" dirty="0"/>
              <a:t>Знакомство с программным обеспечение </a:t>
            </a:r>
            <a:r>
              <a:rPr lang="en-US" i="1" dirty="0"/>
              <a:t>ArcGIS 10.5</a:t>
            </a:r>
            <a:r>
              <a:rPr lang="ru-RU" i="1" dirty="0"/>
              <a:t>; </a:t>
            </a:r>
          </a:p>
          <a:p>
            <a:pPr fontAlgn="auto"/>
            <a:r>
              <a:rPr lang="ru-RU" i="1" dirty="0"/>
              <a:t>Обзор основных инструментов в </a:t>
            </a:r>
            <a:r>
              <a:rPr lang="en-US" i="1" dirty="0"/>
              <a:t>ArcGIS 10.5</a:t>
            </a:r>
            <a:r>
              <a:rPr lang="ru-RU" i="1" dirty="0"/>
              <a:t>; </a:t>
            </a:r>
          </a:p>
          <a:p>
            <a:pPr fontAlgn="auto"/>
            <a:r>
              <a:rPr lang="ru-RU" i="1" dirty="0"/>
              <a:t>Создание и </a:t>
            </a:r>
            <a:r>
              <a:rPr lang="ru-RU" i="1" dirty="0" err="1"/>
              <a:t>редактиривание</a:t>
            </a:r>
            <a:r>
              <a:rPr lang="ru-RU" i="1" dirty="0"/>
              <a:t> проекта в </a:t>
            </a:r>
            <a:r>
              <a:rPr lang="en-US" i="1" dirty="0"/>
              <a:t>ArcGIS 10.5</a:t>
            </a:r>
            <a:r>
              <a:rPr lang="ru-RU" i="1" dirty="0"/>
              <a:t>;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5E78C0-7F57-44C8-A21E-293108CD3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47" y="2608976"/>
            <a:ext cx="4459214" cy="25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F72237AD-89EF-41D5-BBEF-4C7A127F07BA}"/>
              </a:ext>
            </a:extLst>
          </p:cNvPr>
          <p:cNvSpPr txBox="1">
            <a:spLocks/>
          </p:cNvSpPr>
          <p:nvPr/>
        </p:nvSpPr>
        <p:spPr>
          <a:xfrm>
            <a:off x="1640156" y="1253331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endParaRPr lang="ru-RU" i="1" dirty="0"/>
          </a:p>
          <a:p>
            <a:pPr marL="0" indent="0" fontAlgn="auto">
              <a:buFont typeface="Wingdings 3" charset="2"/>
              <a:buNone/>
            </a:pPr>
            <a:r>
              <a:rPr lang="ru-RU" i="1" dirty="0"/>
              <a:t>Занятия состоят из теоретического блока (лекция, демонстрация, дискуссия) и выполнения практических упражнений под руководством Консультанта по ГИС </a:t>
            </a:r>
            <a:r>
              <a:rPr lang="ru-RU" i="1" dirty="0" err="1"/>
              <a:t>Тошовой</a:t>
            </a:r>
            <a:r>
              <a:rPr lang="ru-RU" i="1" dirty="0"/>
              <a:t> Г.Ш.</a:t>
            </a:r>
          </a:p>
          <a:p>
            <a:pPr fontAlgn="auto"/>
            <a:r>
              <a:rPr lang="ru-RU" b="1" i="1" dirty="0"/>
              <a:t>Контингент: </a:t>
            </a:r>
            <a:r>
              <a:rPr lang="ru-RU" i="1" dirty="0"/>
              <a:t>Сотрудники головного офиса МЭВР и АМИ, БОР и в филиалах АМИ на уровне бассейнов.</a:t>
            </a:r>
            <a:r>
              <a:rPr lang="ru-RU" b="1" i="1" dirty="0"/>
              <a:t> </a:t>
            </a:r>
            <a:endParaRPr lang="ru-RU" dirty="0"/>
          </a:p>
          <a:p>
            <a:pPr fontAlgn="auto"/>
            <a:r>
              <a:rPr lang="ru-RU" b="1" i="1" dirty="0"/>
              <a:t>Продолжительность: </a:t>
            </a:r>
            <a:r>
              <a:rPr lang="ru-RU" i="1" dirty="0"/>
              <a:t>3 дня (</a:t>
            </a:r>
            <a:r>
              <a:rPr lang="ky-KG" i="1" dirty="0"/>
              <a:t>21</a:t>
            </a:r>
            <a:r>
              <a:rPr lang="ru-RU" i="1" dirty="0"/>
              <a:t> часа)</a:t>
            </a:r>
          </a:p>
          <a:p>
            <a:pPr fontAlgn="auto"/>
            <a:r>
              <a:rPr lang="ru-RU" b="1" i="1" dirty="0"/>
              <a:t>Место провидения: </a:t>
            </a:r>
            <a:r>
              <a:rPr lang="ru-RU" i="1" dirty="0"/>
              <a:t>Актовый зал АМИ</a:t>
            </a:r>
            <a:endParaRPr lang="ru-RU" dirty="0"/>
          </a:p>
          <a:p>
            <a:pPr marL="0" indent="0" fontAlgn="auto">
              <a:buFont typeface="Wingdings 3" charset="2"/>
              <a:buNone/>
            </a:pP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32368D6-E58E-4704-82EB-303761241F99}"/>
              </a:ext>
            </a:extLst>
          </p:cNvPr>
          <p:cNvSpPr txBox="1">
            <a:spLocks/>
          </p:cNvSpPr>
          <p:nvPr/>
        </p:nvSpPr>
        <p:spPr>
          <a:xfrm>
            <a:off x="1640156" y="682833"/>
            <a:ext cx="10104431" cy="128089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800" dirty="0"/>
              <a:t>Обучение на тему «</a:t>
            </a:r>
            <a:r>
              <a:rPr lang="ru-RU" sz="2800" b="1" i="1" dirty="0"/>
              <a:t>Использование программного обеспечения </a:t>
            </a:r>
            <a:r>
              <a:rPr lang="ru-RU" sz="2800" b="1" i="1" dirty="0" err="1"/>
              <a:t>ArcGIS</a:t>
            </a:r>
            <a:r>
              <a:rPr lang="ru-RU" sz="2800" b="1" i="1" dirty="0"/>
              <a:t> для управления водными ресурсами»</a:t>
            </a:r>
            <a:r>
              <a:rPr lang="ru-RU" sz="2800" dirty="0"/>
              <a:t> </a:t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C8C506-C071-4F3C-B429-02C32AE41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99" y="3429000"/>
            <a:ext cx="5454708" cy="306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1258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5609</TotalTime>
  <Words>2356</Words>
  <Application>Microsoft Office PowerPoint</Application>
  <PresentationFormat>Широкоэкранный</PresentationFormat>
  <Paragraphs>485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по основам БД </vt:lpstr>
      <vt:lpstr>Обучение по основам БД </vt:lpstr>
      <vt:lpstr>Обучение по основам БД </vt:lpstr>
      <vt:lpstr>Обучение на тему «Использование программного обеспечения ArcGIS для управления водными ресурсами» </vt:lpstr>
      <vt:lpstr>Презентация PowerPoint</vt:lpstr>
      <vt:lpstr>РАЗРАБОТКА 3-Х ОНЛАЙН ПРИЛОЖЕНИЙ БАЗЫ ДАННЫХ   </vt:lpstr>
      <vt:lpstr>РАЗРАБОТКА 3-Х ОНЛАЙН ПРИЛОЖЕНИЙ БАЗЫ ДАННЫХ   </vt:lpstr>
      <vt:lpstr>МОДЕЛЬ РАСПОЛОЖЕНИЙ БАЗ ДАННЫХ</vt:lpstr>
      <vt:lpstr>Схема обмена информации между заинтересованными сторонами </vt:lpstr>
      <vt:lpstr>Опрос компаний по разработке 3-х онлайн базы данных</vt:lpstr>
      <vt:lpstr>Статус компаний по разработке 3-х онлайн базы данных на апрель месяц.</vt:lpstr>
      <vt:lpstr>Статус компаний по разработке 3-х онлайн базы данных на апрель месяц.</vt:lpstr>
      <vt:lpstr>Техническое оснащения по управлению данными заинтересованных сторон</vt:lpstr>
      <vt:lpstr>ЛОГИЧЕСКАЯ СХЕМА РАБОТЫ ВИС</vt:lpstr>
      <vt:lpstr>ТРЕБОВАНИЕ К РАЗРАБОТКЕ ОНЛАЙН ПРИЛОЖЕНИЙ</vt:lpstr>
      <vt:lpstr>ЗАКЛЮЧЕНИЕ</vt:lpstr>
      <vt:lpstr>СОЗДАНИЕ САЙТА ДЛЯ ВОДНОЙ ИНФОРМАЦИОННОЙ СИСТЕМЫ (WWW.WIS.TJ)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на тему «Информационно-технологическое обучение пользователей персональных компьютеров для специалистов МЭВР, АМИ и бассейновых организации»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Temirbekova Asel</dc:creator>
  <cp:lastModifiedBy>Buzurg Negmatov</cp:lastModifiedBy>
  <cp:revision>177</cp:revision>
  <dcterms:created xsi:type="dcterms:W3CDTF">2016-12-05T09:24:51Z</dcterms:created>
  <dcterms:modified xsi:type="dcterms:W3CDTF">2019-10-16T09:40:03Z</dcterms:modified>
</cp:coreProperties>
</file>