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1" r:id="rId4"/>
    <p:sldId id="258" r:id="rId5"/>
    <p:sldId id="261" r:id="rId6"/>
    <p:sldId id="274" r:id="rId7"/>
    <p:sldId id="275" r:id="rId8"/>
    <p:sldId id="276" r:id="rId9"/>
    <p:sldId id="277" r:id="rId10"/>
    <p:sldId id="278" r:id="rId11"/>
    <p:sldId id="280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0B8C-767A-45B5-B86B-5A0AC6ED26F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42FD-299E-4930-84EE-5CE436C8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0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184-1C83-445F-9BDD-E308AC3FAE5D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8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43F3-FDA4-4D1B-B637-D4F36C597D32}" type="datetime1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9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1AA-F5DE-4FA9-8891-E7309F9727BB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3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14EF-19B8-4FE5-85B6-DC1AFEA841D9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12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3B62-16E3-4B87-9E39-5950AFA4514F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5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76F7-20C2-4734-A930-BE9991B3FBA1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69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F377-A33B-44BF-80C8-FBCF837A3257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7D3-F555-408B-827C-3F609B7E2EDE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208F-CFD0-4483-B3C0-97728EE19FB9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C76-6EBA-4711-BC4E-1757B40BA8FD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9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5539-9AD7-4C12-9267-A5866631D983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5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1042-4058-403C-82A8-4DE3965758E0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1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E0E7-B446-4997-9032-BAFECFC9BDAB}" type="datetime1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57E7-879A-4A6C-8D71-E033ED3686A9}" type="datetime1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0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752-9163-4431-88E7-CBA1620CE944}" type="datetime1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7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432E-AC3C-42CB-9F62-4D2E043DDCEA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FAFF-5500-4EDB-B81C-DD60376084C3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4076DB-E568-4709-B05E-F92F61046806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55EBF5-38DF-4668-B7ED-511C3B9DF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58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60B1-433D-4CC0-A764-8300DB1E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765" y="4404649"/>
            <a:ext cx="8001000" cy="568767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ГЕОПРОСТРАНСТВЕННЫЙ КОМПОНЕНТ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B1CFD-20DC-47AC-8293-F809CCE12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79" y="1315180"/>
            <a:ext cx="7251773" cy="292817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Водная Информационная Система</a:t>
            </a:r>
          </a:p>
        </p:txBody>
      </p:sp>
      <p:pic>
        <p:nvPicPr>
          <p:cNvPr id="3074" name="Picture 2" descr="ÐÐ°ÑÑÐ¸Ð½ÐºÐ¸ Ð¿Ð¾ Ð·Ð°Ð¿ÑÐ¾ÑÑ ÐºÐ°ÑÑÐ¸Ð½ÐºÐ° Ð½Ð° ÑÐµÐ¼Ñ Ð³ÐµÐ¾Ð¸Ð½ÑÐ¾ÑÐ¼Ð°ÑÐ¸Ð¾Ð½Ð½ÑÐµ ÑÐµÑÐ½Ð¾Ð»Ð¾Ð³Ð¸Ð¸">
            <a:extLst>
              <a:ext uri="{FF2B5EF4-FFF2-40B4-BE49-F238E27FC236}">
                <a16:creationId xmlns:a16="http://schemas.microsoft.com/office/drawing/2014/main" id="{B8550DBF-E214-4A35-961E-0249103CF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9127" r="15358" b="4002"/>
          <a:stretch/>
        </p:blipFill>
        <p:spPr bwMode="auto">
          <a:xfrm>
            <a:off x="7846503" y="3829574"/>
            <a:ext cx="4345497" cy="30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1434479-47F3-4B75-B1E3-D834DD516FDB}"/>
              </a:ext>
            </a:extLst>
          </p:cNvPr>
          <p:cNvSpPr txBox="1">
            <a:spLocks/>
          </p:cNvSpPr>
          <p:nvPr/>
        </p:nvSpPr>
        <p:spPr>
          <a:xfrm>
            <a:off x="505248" y="6450308"/>
            <a:ext cx="7251773" cy="55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ГИС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Тошова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</a:t>
            </a:r>
          </a:p>
        </p:txBody>
      </p:sp>
    </p:spTree>
    <p:extLst>
      <p:ext uri="{BB962C8B-B14F-4D97-AF65-F5344CB8AC3E}">
        <p14:creationId xmlns:p14="http://schemas.microsoft.com/office/powerpoint/2010/main" val="103420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933F612C-560C-48CA-8FED-D9BEC6222B70}"/>
              </a:ext>
            </a:extLst>
          </p:cNvPr>
          <p:cNvSpPr txBox="1">
            <a:spLocks/>
          </p:cNvSpPr>
          <p:nvPr/>
        </p:nvSpPr>
        <p:spPr>
          <a:xfrm>
            <a:off x="981512" y="132545"/>
            <a:ext cx="10867428" cy="6140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BZ_Code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Таджикистан разделена на 5 бассейнов, каждому из которых присвоен свой код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7B3E432-2BFF-4EF5-9C7F-A9DDF3087288}"/>
              </a:ext>
            </a:extLst>
          </p:cNvPr>
          <p:cNvSpPr txBox="1">
            <a:spLocks/>
          </p:cNvSpPr>
          <p:nvPr/>
        </p:nvSpPr>
        <p:spPr>
          <a:xfrm>
            <a:off x="882242" y="2100601"/>
            <a:ext cx="10867428" cy="6140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WOT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методологии кодирования объектов определены следующие типы водных объектов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719C41-BFFA-47A6-BEAB-F7F10113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47288"/>
              </p:ext>
            </p:extLst>
          </p:nvPr>
        </p:nvGraphicFramePr>
        <p:xfrm>
          <a:off x="3143528" y="2430421"/>
          <a:ext cx="4121337" cy="216039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98792">
                  <a:extLst>
                    <a:ext uri="{9D8B030D-6E8A-4147-A177-3AD203B41FA5}">
                      <a16:colId xmlns:a16="http://schemas.microsoft.com/office/drawing/2014/main" val="789168119"/>
                    </a:ext>
                  </a:extLst>
                </a:gridCol>
                <a:gridCol w="2112123">
                  <a:extLst>
                    <a:ext uri="{9D8B030D-6E8A-4147-A177-3AD203B41FA5}">
                      <a16:colId xmlns:a16="http://schemas.microsoft.com/office/drawing/2014/main" val="3883328422"/>
                    </a:ext>
                  </a:extLst>
                </a:gridCol>
                <a:gridCol w="1710422">
                  <a:extLst>
                    <a:ext uri="{9D8B030D-6E8A-4147-A177-3AD203B41FA5}">
                      <a16:colId xmlns:a16="http://schemas.microsoft.com/office/drawing/2014/main" val="240037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WOT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типа водного объекта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291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Водосборные площади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550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752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63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Водохранилища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95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Магистральные каналы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593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Коллектора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96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Оросители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289046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D4537609-27A3-4E16-99BD-E694F40DA70B}"/>
              </a:ext>
            </a:extLst>
          </p:cNvPr>
          <p:cNvSpPr txBox="1">
            <a:spLocks/>
          </p:cNvSpPr>
          <p:nvPr/>
        </p:nvSpPr>
        <p:spPr>
          <a:xfrm>
            <a:off x="981512" y="4590819"/>
            <a:ext cx="10867428" cy="44197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остальные водные объекты будут принимать код водосборной площади к которой они относятся</a:t>
            </a:r>
          </a:p>
          <a:p>
            <a:pPr marL="0" indent="0">
              <a:buNone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0256065-6AB5-496B-9FF8-051893DCA4EE}"/>
              </a:ext>
            </a:extLst>
          </p:cNvPr>
          <p:cNvSpPr txBox="1">
            <a:spLocks/>
          </p:cNvSpPr>
          <p:nvPr/>
        </p:nvSpPr>
        <p:spPr>
          <a:xfrm>
            <a:off x="815130" y="4994573"/>
            <a:ext cx="10867428" cy="196121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кодирования водных объектов Таджикистана предлагается применить морской код из советской системы кодирования, по которой Аральское море имеет код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бессточные регионы Центральной Азии (в данном случае – бассейн озера Каракуль, р.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Маркансу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6, 7.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MRBC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основные рек, впадающих в Аральское море, будут иметь следующий порядок: Сырдарья –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Амударья –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004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2C84EF2-5DFF-4D4B-AF97-4FBE432C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05290"/>
              </p:ext>
            </p:extLst>
          </p:nvPr>
        </p:nvGraphicFramePr>
        <p:xfrm>
          <a:off x="3143529" y="581356"/>
          <a:ext cx="4121337" cy="154114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04346">
                  <a:extLst>
                    <a:ext uri="{9D8B030D-6E8A-4147-A177-3AD203B41FA5}">
                      <a16:colId xmlns:a16="http://schemas.microsoft.com/office/drawing/2014/main" val="789168119"/>
                    </a:ext>
                  </a:extLst>
                </a:gridCol>
                <a:gridCol w="2048098">
                  <a:extLst>
                    <a:ext uri="{9D8B030D-6E8A-4147-A177-3AD203B41FA5}">
                      <a16:colId xmlns:a16="http://schemas.microsoft.com/office/drawing/2014/main" val="3883328422"/>
                    </a:ext>
                  </a:extLst>
                </a:gridCol>
                <a:gridCol w="1768893">
                  <a:extLst>
                    <a:ext uri="{9D8B030D-6E8A-4147-A177-3AD203B41FA5}">
                      <a16:colId xmlns:a16="http://schemas.microsoft.com/office/drawing/2014/main" val="240037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бассейна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BZ_Code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бассейна)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291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Сырдарья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50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Зеравшан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752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Кафирниган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663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Вахш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95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Пяндж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459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46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37D8DE53-4346-4346-9B02-6BFDE9FFDA94}"/>
              </a:ext>
            </a:extLst>
          </p:cNvPr>
          <p:cNvSpPr txBox="1">
            <a:spLocks/>
          </p:cNvSpPr>
          <p:nvPr/>
        </p:nvSpPr>
        <p:spPr>
          <a:xfrm>
            <a:off x="662286" y="1550473"/>
            <a:ext cx="10867428" cy="5395454"/>
          </a:xfrm>
          <a:prstGeom prst="rect">
            <a:avLst/>
          </a:prstGeom>
        </p:spPr>
        <p:txBody>
          <a:bodyPr numCol="2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географического положения РТ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РТ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Гидрографическая карта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карта речных бассейнов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бассейнов с кодами водосборных площадей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бассейнов с кодами рек, озёр и водохранилищ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подземных вод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Почвенная карта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растительности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Ландшафтная карта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зон обслуживания АВП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Ирригационные схемы и основные гидротехнические сооружения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местоположения точек забора воды по разрешениям на специальное водопользование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сети мониторинга качества и количества поверхностных вод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сети мониторинга подземных вод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сети метеорологического мониторинга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расположения гидропостов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основных промышленных предприятий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зон интенсивного сельского хозяйства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особо охраняемых зон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землепользования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карта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гидрогеологических зон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геоморфологических зон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основных водоносных горизонтов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месторождения подземных вод и зоны питания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климатических зон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зон среднегодовых осадков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зон среднегодовых температур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среднего количества солнечных дней в году</a:t>
            </a:r>
          </a:p>
          <a:p>
            <a:pPr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зон стихийных бедствий</a:t>
            </a: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6C999-4B67-4B38-8219-2AC8A8C50D47}"/>
              </a:ext>
            </a:extLst>
          </p:cNvPr>
          <p:cNvSpPr txBox="1">
            <a:spLocks/>
          </p:cNvSpPr>
          <p:nvPr/>
        </p:nvSpPr>
        <p:spPr>
          <a:xfrm>
            <a:off x="784959" y="362803"/>
            <a:ext cx="10867428" cy="87876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подготовленных и собранных слоёв в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базе данных НВИС будут формироваться различные тематические цифровые карты, что поможет проводить анализ и оценку водных ресурсов республики. Тематические карты подготовленные в рамках проекта войдут в Атлас водных ресурсов РТ.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первоначальных карт на республиканском уровне, также необходимо подготовить все карты в разрезе речных бассейнов: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25303-F812-4184-A491-8DE2F4D4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068" y="2322972"/>
            <a:ext cx="8534400" cy="150706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336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163AA4-2838-434F-A5CD-B1DB2490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45"/>
            <a:ext cx="10515600" cy="116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информационная система (ГИС)</a:t>
            </a: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для управления географической информацией, ее анализа и отображения.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4A4745-C8A4-4E45-AAF0-564D1633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4686" y="959755"/>
            <a:ext cx="8229600" cy="8463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в ГИС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5FD938-CE79-4D38-828D-D693DAC3CA43}"/>
              </a:ext>
            </a:extLst>
          </p:cNvPr>
          <p:cNvSpPr txBox="1">
            <a:spLocks noChangeArrowheads="1"/>
          </p:cNvSpPr>
          <p:nvPr/>
        </p:nvSpPr>
        <p:spPr>
          <a:xfrm>
            <a:off x="476119" y="1476462"/>
            <a:ext cx="4489661" cy="247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карты</a:t>
            </a:r>
          </a:p>
          <a:p>
            <a:r>
              <a:rPr lang="ru-RU" alt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Аэрофотоснимки, </a:t>
            </a:r>
            <a:r>
              <a:rPr lang="ru-RU" alt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космоснимки</a:t>
            </a:r>
            <a:endParaRPr lang="ru-RU" alt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en-US" alt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r>
              <a:rPr lang="ru-RU" alt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лазерного сканирования</a:t>
            </a:r>
          </a:p>
          <a:p>
            <a:r>
              <a:rPr lang="ru-RU" alt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источники информации, содержащие географическую привязку.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BD30D1-DE13-4821-95B2-00D160538EEC}"/>
              </a:ext>
            </a:extLst>
          </p:cNvPr>
          <p:cNvGrpSpPr/>
          <p:nvPr/>
        </p:nvGrpSpPr>
        <p:grpSpPr>
          <a:xfrm>
            <a:off x="5308114" y="1509829"/>
            <a:ext cx="1810360" cy="2146018"/>
            <a:chOff x="5905246" y="2282050"/>
            <a:chExt cx="2073226" cy="233076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92418D0-35C3-4C34-9F44-F7E994E8B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246" y="2601567"/>
              <a:ext cx="2073226" cy="201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A5314FE-C9B9-47EB-AE4F-68322CB66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626" y="2282050"/>
              <a:ext cx="1791629" cy="368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ru-RU" altLang="ru-RU" sz="16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Космоснимки</a:t>
              </a:r>
              <a:endParaRPr lang="en-US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tone Serif" charset="0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CFCDB794-260A-49CA-B2A3-B0C8CE10A2BC}"/>
              </a:ext>
            </a:extLst>
          </p:cNvPr>
          <p:cNvGrpSpPr>
            <a:grpSpLocks/>
          </p:cNvGrpSpPr>
          <p:nvPr/>
        </p:nvGrpSpPr>
        <p:grpSpPr bwMode="auto">
          <a:xfrm>
            <a:off x="7574374" y="1521640"/>
            <a:ext cx="1962158" cy="2162227"/>
            <a:chOff x="3313" y="757"/>
            <a:chExt cx="1865" cy="1955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78201233-164B-483E-8C15-B822C6B382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051"/>
              <a:ext cx="1652" cy="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FDA1AEF-0FEE-4F36-8B91-BF0E46947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757"/>
              <a:ext cx="1865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ru-RU" altLang="ru-RU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Аэрофотоснимки</a:t>
              </a:r>
              <a:endParaRPr lang="en-US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tone Serif" charset="0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7C0967BF-4E66-4A8D-BF01-3DC939E7A5F2}"/>
              </a:ext>
            </a:extLst>
          </p:cNvPr>
          <p:cNvGrpSpPr>
            <a:grpSpLocks/>
          </p:cNvGrpSpPr>
          <p:nvPr/>
        </p:nvGrpSpPr>
        <p:grpSpPr bwMode="auto">
          <a:xfrm>
            <a:off x="9478383" y="1642506"/>
            <a:ext cx="2495095" cy="2139863"/>
            <a:chOff x="4149" y="1835"/>
            <a:chExt cx="2219" cy="1818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F64A731D-D6C3-4394-85D6-233E6BB8EE5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835"/>
              <a:ext cx="1114" cy="1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AB97785-4581-4E73-AB19-29B73283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365"/>
              <a:ext cx="22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ru-RU" altLang="ru-RU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Сканированные карты</a:t>
              </a:r>
              <a:endParaRPr lang="en-US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tone Serif" charset="0"/>
              </a:endParaRPr>
            </a:p>
          </p:txBody>
        </p:sp>
      </p:grp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A108B9F-D74E-4A7F-80FB-87C0B4642EA7}"/>
              </a:ext>
            </a:extLst>
          </p:cNvPr>
          <p:cNvSpPr txBox="1">
            <a:spLocks/>
          </p:cNvSpPr>
          <p:nvPr/>
        </p:nvSpPr>
        <p:spPr>
          <a:xfrm>
            <a:off x="3404034" y="3950038"/>
            <a:ext cx="6661030" cy="2929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возможности ГИС программ: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менять состав карт;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масштаб карт;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картографическую проекцию;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Варьировать с символами (тип и цвет линии, изменить символы);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объем файла;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 определенного участка карты;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 чего нельзя сделать с бумажной версией.</a:t>
            </a:r>
          </a:p>
          <a:p>
            <a:pPr>
              <a:buFontTx/>
              <a:buChar char="-"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3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E9EB77-77D4-4C17-B50D-3A277797158D}"/>
              </a:ext>
            </a:extLst>
          </p:cNvPr>
          <p:cNvSpPr/>
          <p:nvPr/>
        </p:nvSpPr>
        <p:spPr>
          <a:xfrm>
            <a:off x="1343636" y="475318"/>
            <a:ext cx="9504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Национальная водная информационная система (НВИС)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создается в целях сбора, хранения, обработки и выдачи информации для разработки государственной политики, прогнозов, концепций, стратегий и программ развития в области водных ресурсов, бассейновых планов, проектов и мероприятий, связанных с управлением, использованием и охраной водных ресурсов, стратегического и оперативного принятия решений и информирования общественности в области водных ресурсов.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FBABB4-50A8-46B2-B949-3A5F54D76779}"/>
              </a:ext>
            </a:extLst>
          </p:cNvPr>
          <p:cNvSpPr/>
          <p:nvPr/>
        </p:nvSpPr>
        <p:spPr>
          <a:xfrm>
            <a:off x="3123500" y="1869288"/>
            <a:ext cx="4577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НВИС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делится: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E01487-250B-4948-8D1E-3B1AD1565067}"/>
              </a:ext>
            </a:extLst>
          </p:cNvPr>
          <p:cNvSpPr/>
          <p:nvPr/>
        </p:nvSpPr>
        <p:spPr>
          <a:xfrm>
            <a:off x="599812" y="2278373"/>
            <a:ext cx="45775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ТАБЛИЧНЫЙ КОМПОНЕНТ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Табличный компонент (или хранилище данных) НВИС будет содержать в себе все данные и информацию, собираемую при подготовке бассейновых планов для бассейновых зон Республики Таджикистан, а также с приложений НВИС. Хранилище данных будет включать в себя табличные наборы данных, такие как исторические значения по расходу воды из гидропостов в пределах речного бассейна, а также наборы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геопространст­венных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данных, такие как гидрологические границы речных бассейнов и бассейновых зон, объем водоносного горизонта, а также русла рек и каналов. Одинаковый подход будет использоваться при разработке Хранилища данных для каждой бассейновой зоны Республики Таджикистан. Табличный компонент будет заполнятся данными и информацией из приложений НВИС, которые будут установлены в бассейновых организациях.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ACD5F1-A498-4923-828C-F9EDA11BB009}"/>
              </a:ext>
            </a:extLst>
          </p:cNvPr>
          <p:cNvSpPr/>
          <p:nvPr/>
        </p:nvSpPr>
        <p:spPr>
          <a:xfrm>
            <a:off x="5802385" y="2268620"/>
            <a:ext cx="45775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ГЕОПРОСТРАНСТВЕННЫЙ КОМПОНЕНТ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НВИС основан на использовании географической информа­ционной системы с программным обеспечением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предостав­ляет возможность географически отображать, исследовать, запрашивать и анализиро­вать данные по количеству и качеству воды, о водопользователях и гидротехнических сооружениях и  т.д.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Геопространствен­ный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НВИС предоставляет возможность одновременно с система­тиза­цией и сохранением данных, составления запросов и выбора информацию из карт и базы данных, осуществления анализа и составления отчетов о водных ресурсах и водопользовании.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НВИС позволит автоматически обновлять информацию и данные с приложений НВИС.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накопленные пространственные данные будут интегрированы в единую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геопространственную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базу данных НВИС и будут сохранены в нем в координатной системе WGS-84 </a:t>
            </a:r>
          </a:p>
          <a:p>
            <a:pPr algn="just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5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C04EFF-019E-4DFF-9E8C-BD8E4E6F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30" y="276813"/>
            <a:ext cx="7872559" cy="2659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внедрения ГИС-технологий в сферу водного хозяйства целесообразно начать с разработки пространственно-распределенной базы данных.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виде она будет представлять собой карту, на которой обозначены все поверхностные и подземные водные объекты, гидротехнические сооружения, водохозяйственные системы, точки заборов и сбросов вод.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CAF2A3-6C80-4640-AB5B-F0651EE57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6" t="6551" r="6299" b="5406"/>
          <a:stretch/>
        </p:blipFill>
        <p:spPr>
          <a:xfrm>
            <a:off x="8498048" y="411037"/>
            <a:ext cx="3506598" cy="25442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1F7343-A58B-4440-AA17-D30AFF95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056" y="3091032"/>
            <a:ext cx="8534400" cy="67593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геопространственного</a:t>
            </a:r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 ВИС: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391E2C6-3D8C-4D68-B9E5-AB69EC9D871D}"/>
              </a:ext>
            </a:extLst>
          </p:cNvPr>
          <p:cNvSpPr txBox="1">
            <a:spLocks/>
          </p:cNvSpPr>
          <p:nvPr/>
        </p:nvSpPr>
        <p:spPr>
          <a:xfrm>
            <a:off x="698194" y="3838584"/>
            <a:ext cx="10469460" cy="250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всесторонняя оценка водных ресурсов с учетом пространственных взаимодейст­вий и существующей антропогенной нагрузки; </a:t>
            </a:r>
          </a:p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существующей табличной информации о водных ресурсах на простран­ственной основе с использованием  системы кодирования водных ресурсов как средства интегрирования информации  и картографирования на республиканском уровне; </a:t>
            </a:r>
          </a:p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накопление пространственной базы данных новыми слоями на базе ГИС.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3C9220-83A4-418E-8993-27D681590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90" y="2402693"/>
            <a:ext cx="7394988" cy="424977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6B55474-A822-4435-95AC-AFF8F4B0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2" y="289419"/>
            <a:ext cx="11249636" cy="2223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Конечным результатом является набор ГИС-слоев и растровых изображений, которые необходимы для обеспечения процесса управления планирования бассейнами и ирригацией. С помощью собранных слоев будет подготовлен атлас Водных ресурсов Республики Таджикистан.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Геопространственная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будет разработана на базе программного обеспечения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GIS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Пространственная привязка в системе координат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WGS 84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1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644382-C279-40A9-B104-1DDF6664EADB}"/>
              </a:ext>
            </a:extLst>
          </p:cNvPr>
          <p:cNvSpPr/>
          <p:nvPr/>
        </p:nvSpPr>
        <p:spPr>
          <a:xfrm>
            <a:off x="1186375" y="460423"/>
            <a:ext cx="10533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водная геоинформационная система будет состоять из 75 основных слоёв. В процессе сбора информации возможно пополнение списка слоёв.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имеются 16 слоёв, которые полностью готовы. 9 слоёв готовы частично. 50 слоёв необходимо собрать из предполагаемых источников данных.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слои требуют доработки, которую возможно осуществить после инвентаризации всех ГТС.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Предполагаемыми источниками данных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энергетики и водных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мелиорации и ирригации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комитет по земельному управлению и геодезии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Проектно-исследовательский институт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гидрометеорологии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геологии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Хочагии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манзилию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окружающей среды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чрезвычайным ситуациям и гражданской обороны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государственного надзора за безопасным ведением работ в промышленности и горному надзору</a:t>
            </a: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4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6AE27AD-9A95-4B3C-BE13-B97EC5E71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08541"/>
              </p:ext>
            </p:extLst>
          </p:nvPr>
        </p:nvGraphicFramePr>
        <p:xfrm>
          <a:off x="229917" y="158379"/>
          <a:ext cx="3847134" cy="6256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571">
                  <a:extLst>
                    <a:ext uri="{9D8B030D-6E8A-4147-A177-3AD203B41FA5}">
                      <a16:colId xmlns:a16="http://schemas.microsoft.com/office/drawing/2014/main" val="1357656980"/>
                    </a:ext>
                  </a:extLst>
                </a:gridCol>
                <a:gridCol w="2306897">
                  <a:extLst>
                    <a:ext uri="{9D8B030D-6E8A-4147-A177-3AD203B41FA5}">
                      <a16:colId xmlns:a16="http://schemas.microsoft.com/office/drawing/2014/main" val="626635054"/>
                    </a:ext>
                  </a:extLst>
                </a:gridCol>
                <a:gridCol w="629960">
                  <a:extLst>
                    <a:ext uri="{9D8B030D-6E8A-4147-A177-3AD203B41FA5}">
                      <a16:colId xmlns:a16="http://schemas.microsoft.com/office/drawing/2014/main" val="575190883"/>
                    </a:ext>
                  </a:extLst>
                </a:gridCol>
                <a:gridCol w="647706">
                  <a:extLst>
                    <a:ext uri="{9D8B030D-6E8A-4147-A177-3AD203B41FA5}">
                      <a16:colId xmlns:a16="http://schemas.microsoft.com/office/drawing/2014/main" val="3255759427"/>
                    </a:ext>
                  </a:extLst>
                </a:gridCol>
              </a:tblGrid>
              <a:tr h="391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Геопространственный</a:t>
                      </a:r>
                      <a:r>
                        <a:rPr lang="ru-RU" sz="1000" dirty="0">
                          <a:effectLst/>
                        </a:rPr>
                        <a:t> слой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Тип объекта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Статус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687364018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4762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Административные/Бассейновые характеристики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451054683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Административная граница Республики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541425804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Административные границы Областей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4190663401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Административная граница районов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483665928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Административная граница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джамоатов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813790648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Населенные пункты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частично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628491897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Населенные пункты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частично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060447287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частично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446106279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Дорожная сеть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частично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1971409307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Железная сеть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041669624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Речные бассейны (гидрологические бассейны)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1513757264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Водосборные бассейны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333692436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Месторасположение офисов организаций речных бассейнов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781054530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Месторасположение офисов АМИ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620821795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Водные объекты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840532573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Главные реки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746886943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Речная сеть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62857398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Озера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581526668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Водохранилища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588787581"/>
                  </a:ext>
                </a:extLst>
              </a:tr>
              <a:tr h="125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Ледники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134845651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Водосборные площади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138827929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713749075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зоны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14673659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Гидроморфологические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зоны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978694996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Геологические зоны разломов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654639864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Почвы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016888864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землепользования/ растительного покрова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423359377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риска и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опастности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241328792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грязевых потоков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15000424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оползней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173812365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лавин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4263588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C52E3D-5F20-4A06-B20D-CCAA85717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86792"/>
              </p:ext>
            </p:extLst>
          </p:nvPr>
        </p:nvGraphicFramePr>
        <p:xfrm>
          <a:off x="4141986" y="158378"/>
          <a:ext cx="3972965" cy="6256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60">
                  <a:extLst>
                    <a:ext uri="{9D8B030D-6E8A-4147-A177-3AD203B41FA5}">
                      <a16:colId xmlns:a16="http://schemas.microsoft.com/office/drawing/2014/main" val="1357656980"/>
                    </a:ext>
                  </a:extLst>
                </a:gridCol>
                <a:gridCol w="2351801">
                  <a:extLst>
                    <a:ext uri="{9D8B030D-6E8A-4147-A177-3AD203B41FA5}">
                      <a16:colId xmlns:a16="http://schemas.microsoft.com/office/drawing/2014/main" val="626635054"/>
                    </a:ext>
                  </a:extLst>
                </a:gridCol>
                <a:gridCol w="687217">
                  <a:extLst>
                    <a:ext uri="{9D8B030D-6E8A-4147-A177-3AD203B41FA5}">
                      <a16:colId xmlns:a16="http://schemas.microsoft.com/office/drawing/2014/main" val="575190883"/>
                    </a:ext>
                  </a:extLst>
                </a:gridCol>
                <a:gridCol w="662787">
                  <a:extLst>
                    <a:ext uri="{9D8B030D-6E8A-4147-A177-3AD203B41FA5}">
                      <a16:colId xmlns:a16="http://schemas.microsoft.com/office/drawing/2014/main" val="3255759427"/>
                    </a:ext>
                  </a:extLst>
                </a:gridCol>
              </a:tblGrid>
              <a:tr h="407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Геопространственный</a:t>
                      </a:r>
                      <a:r>
                        <a:rPr lang="ru-RU" sz="1000" dirty="0">
                          <a:effectLst/>
                        </a:rPr>
                        <a:t> слой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Тип объекта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Статус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687364018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экологических бедствий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971409307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эрозий земли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041669624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сейсмической опасности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513757264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засоления почв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333692436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781054530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Аэропорты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620821795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746886943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обслуживания ирригацией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62857398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Дренажные система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581526668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Насосные станции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588787581"/>
                  </a:ext>
                </a:extLst>
              </a:tr>
              <a:tr h="17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АВП с зонами обслуживания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348456519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Места гидроэлектростанции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388279292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Рыболовство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713749075"/>
                  </a:ext>
                </a:extLst>
              </a:tr>
              <a:tr h="34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Горная добыча и другие крупные промышленные потребители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146736599"/>
                  </a:ext>
                </a:extLst>
              </a:tr>
              <a:tr h="34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 муниципального водоснабжения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978694996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очистные сооружения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823249367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Канализационная сеть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887697712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129563729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Гидропосты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792640729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Метеостанции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842800929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Участки забора качества воды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621334571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Участки забора качества подземных вод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760535263"/>
                  </a:ext>
                </a:extLst>
              </a:tr>
              <a:tr h="340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Участки мониторинга качества питьевой воды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243092615"/>
                  </a:ext>
                </a:extLst>
              </a:tr>
              <a:tr h="199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Гидрология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86166325"/>
                  </a:ext>
                </a:extLst>
              </a:tr>
              <a:tr h="377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риска ( водосборные площади, которые в зоне риска нехватки воды)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900428246"/>
                  </a:ext>
                </a:extLst>
              </a:tr>
              <a:tr h="567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возможного риска ( водосборные площади, которые в зоне возможного риска нехватки воды)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04633577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1CD870A-7BE5-451B-859A-5FC184430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92516"/>
              </p:ext>
            </p:extLst>
          </p:nvPr>
        </p:nvGraphicFramePr>
        <p:xfrm>
          <a:off x="8196670" y="158378"/>
          <a:ext cx="3912068" cy="6256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03">
                  <a:extLst>
                    <a:ext uri="{9D8B030D-6E8A-4147-A177-3AD203B41FA5}">
                      <a16:colId xmlns:a16="http://schemas.microsoft.com/office/drawing/2014/main" val="1357656980"/>
                    </a:ext>
                  </a:extLst>
                </a:gridCol>
                <a:gridCol w="2475146">
                  <a:extLst>
                    <a:ext uri="{9D8B030D-6E8A-4147-A177-3AD203B41FA5}">
                      <a16:colId xmlns:a16="http://schemas.microsoft.com/office/drawing/2014/main" val="626635054"/>
                    </a:ext>
                  </a:extLst>
                </a:gridCol>
                <a:gridCol w="629599">
                  <a:extLst>
                    <a:ext uri="{9D8B030D-6E8A-4147-A177-3AD203B41FA5}">
                      <a16:colId xmlns:a16="http://schemas.microsoft.com/office/drawing/2014/main" val="575190883"/>
                    </a:ext>
                  </a:extLst>
                </a:gridCol>
                <a:gridCol w="540320">
                  <a:extLst>
                    <a:ext uri="{9D8B030D-6E8A-4147-A177-3AD203B41FA5}">
                      <a16:colId xmlns:a16="http://schemas.microsoft.com/office/drawing/2014/main" val="3255759427"/>
                    </a:ext>
                  </a:extLst>
                </a:gridCol>
              </a:tblGrid>
              <a:tr h="40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Геопространственный</a:t>
                      </a:r>
                      <a:r>
                        <a:rPr lang="ru-RU" sz="1000" dirty="0">
                          <a:effectLst/>
                        </a:rPr>
                        <a:t> слой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Тип объекта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Статус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 anchor="ctr"/>
                </a:tc>
                <a:extLst>
                  <a:ext uri="{0D108BD9-81ED-4DB2-BD59-A6C34878D82A}">
                    <a16:rowId xmlns:a16="http://schemas.microsoft.com/office/drawing/2014/main" val="3687364018"/>
                  </a:ext>
                </a:extLst>
              </a:tr>
              <a:tr h="16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модулей потока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620821795"/>
                  </a:ext>
                </a:extLst>
              </a:tr>
              <a:tr h="16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качества воды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746886943"/>
                  </a:ext>
                </a:extLst>
              </a:tr>
              <a:tr h="16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Водозаборы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62857398"/>
                  </a:ext>
                </a:extLst>
              </a:tr>
              <a:tr h="16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Стоки отработанной воды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581526668"/>
                  </a:ext>
                </a:extLst>
              </a:tr>
              <a:tr h="16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Трансграничная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водоподача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588787581"/>
                  </a:ext>
                </a:extLst>
              </a:tr>
              <a:tr h="16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Грунтовые воды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348456519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месторождений и пополнения подземных вод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388279292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505199776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 поверхностных водозаборов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416387474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 грунтовых водозаборов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883817222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Сточные воды и точки их удаления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4136056242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Environment, Meteorology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39945617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Водно-болотные угодья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698993660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903335511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Ландшафтные зоны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708293751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Особо охраняемые природные территории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866668888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Климатические зоны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67093271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осадков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331775605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Температурные зоны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Полигон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2489886445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Irrigation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176543873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 подачи воды в оросительную систему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366841011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 отвода воды из оросительной системы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325733002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 подачи воды в АВП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61176405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 отвода воды из АВП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955257410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Растровые изображения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1505351763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Цифровая модель рельефа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749889728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Отмывка рельефа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817247165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Плотность населения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81823984"/>
                  </a:ext>
                </a:extLst>
              </a:tr>
              <a:tr h="192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Спутниковые снимки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2868" marR="22868" marT="0" marB="0"/>
                </a:tc>
                <a:extLst>
                  <a:ext uri="{0D108BD9-81ED-4DB2-BD59-A6C34878D82A}">
                    <a16:rowId xmlns:a16="http://schemas.microsoft.com/office/drawing/2014/main" val="339133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4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047AFBDE-3519-4D47-B33D-8AD0D51C57BF}"/>
              </a:ext>
            </a:extLst>
          </p:cNvPr>
          <p:cNvSpPr txBox="1">
            <a:spLocks/>
          </p:cNvSpPr>
          <p:nvPr/>
        </p:nvSpPr>
        <p:spPr>
          <a:xfrm>
            <a:off x="981512" y="132546"/>
            <a:ext cx="10867428" cy="197038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ПОЗН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инвентаризация гидротехнических сооружений в 6 районах бассейна реки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Кафирниган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(районы: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Н.Хисрав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Шаартуз,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Кабодиян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Рудаки, Гиссар,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Вахдат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Инвентаризацию проводили ООО «Кадастр и геоинформационные системы». В рамках инвентаризации была подготовлена Методология инвентаризации гидротехнических сооружений. Было создано 52 базы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АВП и 6 баз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каждый район. Также были подготовлены к печати 58 карт.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C3379-12C4-4A2E-B73F-C2E8C0A20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6" y="2331579"/>
            <a:ext cx="6056852" cy="39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4E75DE0-1025-46EC-96BD-CEEDF20F8335}"/>
              </a:ext>
            </a:extLst>
          </p:cNvPr>
          <p:cNvSpPr txBox="1">
            <a:spLocks/>
          </p:cNvSpPr>
          <p:nvPr/>
        </p:nvSpPr>
        <p:spPr>
          <a:xfrm>
            <a:off x="805344" y="751233"/>
            <a:ext cx="10867428" cy="267776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 консультантом по кодированию водных объектов Александром Аракеляном была подготовлена методология по кодированию водных объектов. Подготовлена база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кодированию водных объектов в Республике Таджикистан.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базе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кодирование всех рек Таджикистана (длиною более 5 км), водосборных бассейнов, озер, водохранилищ и пунктов мониторинга качества и количества воды. В рамках проекта также проведено кодирование ирригационной системы (каналы, оросители, коллектора, гидропосты, скважины для орошения, дренажные скважины, наблюдательные скважины, питьевые скважины) в Нижне-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Кафирниганском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бассейне.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водных объектов обеспечит “унифицированную” систему и уникальный идентификатор водных объектов для водных агентств в планировании управления водными ресурсами. 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E842F32-FE15-41AC-ABC8-0D18ABB2E86C}"/>
              </a:ext>
            </a:extLst>
          </p:cNvPr>
          <p:cNvSpPr txBox="1">
            <a:spLocks/>
          </p:cNvSpPr>
          <p:nvPr/>
        </p:nvSpPr>
        <p:spPr>
          <a:xfrm>
            <a:off x="370514" y="3491500"/>
            <a:ext cx="10867428" cy="186235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кода водных объектов РТ имеет следующий вид: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BZ_Code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WOT + MC + MRBC + N1…N6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BZ_Code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код бассейна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WOT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тип водного объекта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принадлежности к морю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MRBC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основной реки, впадающей в море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N1…N6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вложенных водосборных площадей, определяющие номера притоков и отрезков основной реки между притоками в последовательности от устья к истоку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349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1093</TotalTime>
  <Words>1822</Words>
  <Application>Microsoft Office PowerPoint</Application>
  <PresentationFormat>Широкоэкранный</PresentationFormat>
  <Paragraphs>493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Stone Serif</vt:lpstr>
      <vt:lpstr>Times New Roman</vt:lpstr>
      <vt:lpstr>Wingdings 3</vt:lpstr>
      <vt:lpstr>Сектор</vt:lpstr>
      <vt:lpstr>ГЕОПРОСТРАНСТВЕННЫЙ КОМПОНЕНТ</vt:lpstr>
      <vt:lpstr>Источники информации в ГИС</vt:lpstr>
      <vt:lpstr>Презентация PowerPoint</vt:lpstr>
      <vt:lpstr>Задачи геопространственного компонента ВИС: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Информационные Системы (ГИС)</dc:title>
  <dc:creator>Asus</dc:creator>
  <cp:lastModifiedBy>Buzurg Negmatov</cp:lastModifiedBy>
  <cp:revision>79</cp:revision>
  <dcterms:created xsi:type="dcterms:W3CDTF">2018-11-08T12:10:26Z</dcterms:created>
  <dcterms:modified xsi:type="dcterms:W3CDTF">2019-10-21T11:10:29Z</dcterms:modified>
</cp:coreProperties>
</file>