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4" r:id="rId3"/>
    <p:sldId id="305" r:id="rId4"/>
    <p:sldId id="307" r:id="rId5"/>
    <p:sldId id="303" r:id="rId6"/>
    <p:sldId id="295" r:id="rId7"/>
    <p:sldId id="308" r:id="rId8"/>
    <p:sldId id="309" r:id="rId9"/>
    <p:sldId id="312" r:id="rId10"/>
    <p:sldId id="317" r:id="rId11"/>
    <p:sldId id="310" r:id="rId12"/>
    <p:sldId id="313" r:id="rId13"/>
    <p:sldId id="314" r:id="rId14"/>
    <p:sldId id="315" r:id="rId15"/>
    <p:sldId id="316" r:id="rId16"/>
    <p:sldId id="296" r:id="rId17"/>
    <p:sldId id="297" r:id="rId18"/>
    <p:sldId id="276" r:id="rId19"/>
    <p:sldId id="293" r:id="rId20"/>
    <p:sldId id="278" r:id="rId21"/>
    <p:sldId id="275" r:id="rId22"/>
    <p:sldId id="298" r:id="rId23"/>
    <p:sldId id="285" r:id="rId24"/>
    <p:sldId id="300" r:id="rId25"/>
    <p:sldId id="301" r:id="rId26"/>
    <p:sldId id="299" r:id="rId27"/>
    <p:sldId id="302" r:id="rId2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0C6CB-0714-4F23-A0D1-BAFECB6C9D96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01A3B-C59D-4406-A4B1-4C64C99F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29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FCB3A-DF4C-4F65-BFDB-A06219F7EA86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BA076-02F3-4066-B266-7CC51806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6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891A-692F-40FB-8175-7F7A14CD2F43}" type="datetime1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6327-E512-4330-BC81-D451CEABD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8901-63B8-4588-AFA2-7E16A669A0EB}" type="datetime1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1B54-2EA8-4C90-9020-787A436D6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0F21-7B46-4995-B132-A4FFCC931816}" type="datetime1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3082-6E90-417B-89DE-3A4107283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5C68-F239-459A-8643-6BF6F6E4CE8D}" type="datetime1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E4243-BB81-404F-BCFF-194A94AC8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4399-8C4E-40C6-9BBA-173BE3636D44}" type="datetime1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C1D3-D186-4B99-B333-BA35FA59F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3963-EC95-4550-9B47-95804F91112E}" type="datetime1">
              <a:rPr lang="ru-RU" smtClean="0"/>
              <a:t>26.08.2018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14EB-698D-4DA7-8B5D-9B37F3DB5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CFA4-AB54-4E2D-A7E7-015627073672}" type="datetime1">
              <a:rPr lang="ru-RU" smtClean="0"/>
              <a:t>26.08.2018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3CEE-1EC6-4749-8C22-32130124D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38C0-2906-4367-9343-A7DC3356F9EC}" type="datetime1">
              <a:rPr lang="ru-RU" smtClean="0"/>
              <a:t>26.08.2018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A597-62B2-434A-8EC3-BE0E7E772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216C-72EE-4017-BC85-080D0F383752}" type="datetime1">
              <a:rPr lang="ru-RU" smtClean="0"/>
              <a:t>26.08.2018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7F2E-A85B-49FE-BB51-C18B9EC2D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7DA6-491C-4986-9DA0-B23714C21CAD}" type="datetime1">
              <a:rPr lang="ru-RU" smtClean="0"/>
              <a:t>26.08.2018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58B7-6BC8-4787-AE65-ECDBFE3AB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CB3D-8A5B-4466-9DF0-66E9EDBBB189}" type="datetime1">
              <a:rPr lang="ru-RU" smtClean="0"/>
              <a:t>26.08.2018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D48E1-CAA0-4CFA-ADAD-77124973F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B9E8D1-BDDD-4A1D-AE70-A619861F22DC}" type="datetime1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0D938A-08AF-477D-B8B6-27D226E07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zamatik2007@yahoo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5.png"/><Relationship Id="rId5" Type="http://schemas.openxmlformats.org/officeDocument/2006/relationships/image" Target="../media/image6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5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2695" y="653142"/>
            <a:ext cx="8335963" cy="229325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Оборудования для ВИС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в рамках плана реализации проекта ПОЗН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II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Количество, Лот и </a:t>
            </a:r>
            <a:r>
              <a:rPr lang="ru-RU" sz="2200" b="1" dirty="0" err="1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Тех.требования</a:t>
            </a:r>
            <a:r>
              <a:rPr lang="ru-RU" sz="22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2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endParaRPr lang="ru-RU" sz="22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2695" y="6204377"/>
            <a:ext cx="86407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</a:t>
            </a:r>
            <a:r>
              <a:rPr 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__ </a:t>
            </a:r>
            <a:r>
              <a:rPr lang="ru-RU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август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2018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город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Душанбе, Республика Таджикистан 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1896" y="5381574"/>
            <a:ext cx="112623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ru-RU" sz="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ru-RU" altLang="ru-RU"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замат</a:t>
            </a: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Кар</a:t>
            </a:r>
            <a:r>
              <a:rPr lang="en-US" alt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ы</a:t>
            </a:r>
            <a:r>
              <a:rPr lang="ru-RU" altLang="ru-RU"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пов</a:t>
            </a: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altLang="ru-RU"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международн</a:t>
            </a:r>
            <a:r>
              <a:rPr lang="en-US" alt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ы</a:t>
            </a: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й консультант Пакета </a:t>
            </a:r>
            <a:r>
              <a:rPr lang="en-US" alt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</a:t>
            </a:r>
          </a:p>
          <a:p>
            <a:pPr algn="ctr"/>
            <a:r>
              <a:rPr lang="en-US" alt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en-US" alt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hlinkClick r:id="rId3"/>
              </a:rPr>
              <a:t>azamatik2007@yahoo.com</a:t>
            </a:r>
            <a:endParaRPr lang="ru-RU" altLang="ru-RU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92838" y="2641599"/>
            <a:ext cx="8928305" cy="259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Текущий статус по пакету С в рамках плана реализации проекта ПОЗН II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Статус выполнения заданий</a:t>
            </a:r>
            <a:br>
              <a:rPr lang="ru-RU" sz="22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endParaRPr lang="ru-RU" sz="22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76327-E512-4330-BC81-D451CEABDB3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Rot="1" noChangeArrowheads="1"/>
          </p:cNvSpPr>
          <p:nvPr/>
        </p:nvSpPr>
        <p:spPr bwMode="auto">
          <a:xfrm>
            <a:off x="1905001" y="381001"/>
            <a:ext cx="9891445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defTabSz="866775">
              <a:defRPr/>
            </a:pPr>
            <a:r>
              <a:rPr lang="ky-KG" sz="3600" b="1" dirty="0" smtClean="0">
                <a:solidFill>
                  <a:srgbClr val="0000FF"/>
                </a:solidFill>
                <a:latin typeface="Calibri" pitchFamily="34" charset="0"/>
              </a:rPr>
              <a:t>Техническая спецификация оборудований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9" name="Picture 2" descr="Картинки по запросу серв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9300" y="1617264"/>
            <a:ext cx="1335539" cy="10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5559" y="1856521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725559" y="1121759"/>
            <a:ext cx="1967239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Серверы - 7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647739" y="1186934"/>
            <a:ext cx="1967239" cy="44807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altLang="ru-RU" sz="1600" b="1" dirty="0" smtClean="0">
                <a:solidFill>
                  <a:srgbClr val="FF0000"/>
                </a:solidFill>
              </a:rPr>
              <a:t>Стационарные</a:t>
            </a:r>
          </a:p>
          <a:p>
            <a:pPr algn="ctr" eaLnBrk="1" hangingPunct="1">
              <a:lnSpc>
                <a:spcPct val="70000"/>
              </a:lnSpc>
            </a:pPr>
            <a:r>
              <a:rPr lang="ru-RU" altLang="ru-RU" sz="1600" b="1" dirty="0" smtClean="0">
                <a:solidFill>
                  <a:srgbClr val="FF0000"/>
                </a:solidFill>
              </a:rPr>
              <a:t>Компьютеры -32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pic>
        <p:nvPicPr>
          <p:cNvPr id="1040" name="Picture 16" descr="ÐÐ°ÑÑÐ¸Ð½ÐºÐ¸ Ð¿Ð¾ Ð·Ð°Ð¿ÑÐ¾ÑÑ UPS for server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08" y="1963904"/>
            <a:ext cx="1485684" cy="7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998050" y="1206846"/>
            <a:ext cx="1967239" cy="44807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ИБП/</a:t>
            </a:r>
            <a:r>
              <a:rPr lang="en-US" altLang="ru-RU" sz="1600" b="1" dirty="0">
                <a:solidFill>
                  <a:srgbClr val="FF0000"/>
                </a:solidFill>
              </a:rPr>
              <a:t>UPS</a:t>
            </a:r>
          </a:p>
          <a:p>
            <a:pPr algn="ctr">
              <a:lnSpc>
                <a:spcPct val="70000"/>
              </a:lnSpc>
            </a:pPr>
            <a:r>
              <a:rPr lang="ru-RU" altLang="ru-RU" sz="1600" b="1" dirty="0" smtClean="0">
                <a:solidFill>
                  <a:srgbClr val="FF0000"/>
                </a:solidFill>
              </a:rPr>
              <a:t>Сервер - 4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pic>
        <p:nvPicPr>
          <p:cNvPr id="1036" name="Picture 12" descr="ÐÐ°ÑÑÐ¸Ð½ÐºÐ¸ Ð¿Ð¾ Ð·Ð°Ð¿ÑÐ¾ÑÑ Ð¼ÑÑ ÑÐ²ÐµÑÐ½Ð¾Ð¹ Ð»Ð°Ð·ÐµÑÐ½Ñ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23" y="1816295"/>
            <a:ext cx="1122990" cy="9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артинки по запросу ноутбуки leno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132" y="1816295"/>
            <a:ext cx="13827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64173" y="1164242"/>
            <a:ext cx="1967239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Ноутбуки - 8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933255" y="1218363"/>
            <a:ext cx="1967239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МФУ</a:t>
            </a:r>
            <a:r>
              <a:rPr lang="en-US" altLang="ru-RU" b="1" dirty="0" smtClean="0">
                <a:solidFill>
                  <a:srgbClr val="FF0000"/>
                </a:solidFill>
              </a:rPr>
              <a:t>#1</a:t>
            </a:r>
            <a:r>
              <a:rPr lang="ru-RU" altLang="ru-RU" b="1" dirty="0" smtClean="0">
                <a:solidFill>
                  <a:srgbClr val="FF0000"/>
                </a:solidFill>
              </a:rPr>
              <a:t>- 4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81" name="Picture 6" descr="ÐÐ°ÑÑÐ¸Ð½ÐºÐ¸ Ð¿Ð¾ Ð·Ð°Ð¿ÑÐ¾ÑÑ Multi function dev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264" y="1742697"/>
            <a:ext cx="1249872" cy="12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9581643" y="1220084"/>
            <a:ext cx="124987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МФУ</a:t>
            </a:r>
            <a:r>
              <a:rPr lang="en-US" altLang="ru-RU" b="1" dirty="0" smtClean="0">
                <a:solidFill>
                  <a:srgbClr val="FF0000"/>
                </a:solidFill>
              </a:rPr>
              <a:t>#2</a:t>
            </a:r>
            <a:r>
              <a:rPr lang="ru-RU" altLang="ru-RU" b="1" dirty="0" smtClean="0">
                <a:solidFill>
                  <a:srgbClr val="FF0000"/>
                </a:solidFill>
              </a:rPr>
              <a:t>- 4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3" name="AutoShape 22" descr="ÐÐ°ÑÑÐ¸Ð½ÐºÐ¸ Ð¿Ð¾ Ð·Ð°Ð¿ÑÐ¾ÑÑ ÐÐÐ Ð´Ð»Ñ ÑÐ°Ð±Ð¾ÑÐµÐ¹ ÑÑÐ°Ð½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ÐÐ°ÑÑÐ¸Ð½ÐºÐ¸ Ð¿Ð¾ Ð·Ð°Ð¿ÑÐ¾ÑÑ ups for desktop compu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12" y="1956333"/>
            <a:ext cx="893879" cy="8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0868461" y="1247316"/>
            <a:ext cx="1323539" cy="6093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ИБП/</a:t>
            </a:r>
            <a:r>
              <a:rPr lang="en-US" altLang="ru-RU" sz="1600" b="1" dirty="0">
                <a:solidFill>
                  <a:srgbClr val="FF0000"/>
                </a:solidFill>
              </a:rPr>
              <a:t>UPS</a:t>
            </a:r>
          </a:p>
          <a:p>
            <a:pPr algn="ctr">
              <a:lnSpc>
                <a:spcPct val="70000"/>
              </a:lnSpc>
            </a:pPr>
            <a:r>
              <a:rPr lang="ru-RU" altLang="ru-RU" sz="1600" b="1" dirty="0" smtClean="0">
                <a:solidFill>
                  <a:srgbClr val="FF0000"/>
                </a:solidFill>
              </a:rPr>
              <a:t>Компьютер - 38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701" y="3036542"/>
            <a:ext cx="3331097" cy="258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9582" y="3012382"/>
            <a:ext cx="3903169" cy="255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4024" y="3013244"/>
            <a:ext cx="4310706" cy="2531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6481" y="3022769"/>
            <a:ext cx="2849881" cy="2522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2890" y="3012382"/>
            <a:ext cx="2823906" cy="2532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64375" y="3002782"/>
            <a:ext cx="1618216" cy="180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4052" y="3029291"/>
            <a:ext cx="2596580" cy="163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92702"/>
          <a:stretch/>
        </p:blipFill>
        <p:spPr>
          <a:xfrm>
            <a:off x="5728270" y="1371600"/>
            <a:ext cx="4482531" cy="336646"/>
          </a:xfrm>
          <a:prstGeom prst="rect">
            <a:avLst/>
          </a:prstGeom>
        </p:spPr>
      </p:pic>
      <p:sp>
        <p:nvSpPr>
          <p:cNvPr id="6" name="Rectangle 2"/>
          <p:cNvSpPr>
            <a:spLocks noRot="1" noChangeArrowheads="1"/>
          </p:cNvSpPr>
          <p:nvPr/>
        </p:nvSpPr>
        <p:spPr bwMode="auto">
          <a:xfrm>
            <a:off x="1905001" y="381001"/>
            <a:ext cx="830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defTabSz="866775">
              <a:defRPr/>
            </a:pPr>
            <a:r>
              <a:rPr lang="ky-KG" sz="3600" b="1" dirty="0" smtClean="0">
                <a:solidFill>
                  <a:srgbClr val="0000FF"/>
                </a:solidFill>
                <a:latin typeface="Calibri" pitchFamily="34" charset="0"/>
              </a:rPr>
              <a:t>Количество оборудования – по лотам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73" y="1371600"/>
            <a:ext cx="3995312" cy="5310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270" y="1708527"/>
            <a:ext cx="4482531" cy="2154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31095" y="3673003"/>
            <a:ext cx="28543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ЛОТ № 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5979" y="2431987"/>
            <a:ext cx="28543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ЛОТ № 2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270" y="1714368"/>
            <a:ext cx="4634505" cy="17794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73" y="1708246"/>
            <a:ext cx="4189339" cy="18738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44742" y="2078044"/>
            <a:ext cx="28543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ЛОТ № 3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92702"/>
          <a:stretch/>
        </p:blipFill>
        <p:spPr>
          <a:xfrm>
            <a:off x="5728270" y="1360413"/>
            <a:ext cx="4631489" cy="347833"/>
          </a:xfrm>
          <a:prstGeom prst="rect">
            <a:avLst/>
          </a:prstGeom>
        </p:spPr>
      </p:pic>
      <p:sp>
        <p:nvSpPr>
          <p:cNvPr id="6" name="Rectangle 2"/>
          <p:cNvSpPr>
            <a:spLocks noRot="1" noChangeArrowheads="1"/>
          </p:cNvSpPr>
          <p:nvPr/>
        </p:nvSpPr>
        <p:spPr bwMode="auto">
          <a:xfrm>
            <a:off x="1905001" y="381001"/>
            <a:ext cx="830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defTabSz="866775">
              <a:defRPr/>
            </a:pPr>
            <a:r>
              <a:rPr lang="ky-KG" sz="3600" b="1" dirty="0" smtClean="0">
                <a:solidFill>
                  <a:srgbClr val="0000FF"/>
                </a:solidFill>
                <a:latin typeface="Calibri" pitchFamily="34" charset="0"/>
              </a:rPr>
              <a:t>Количество оборудования – по лотам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b="94218"/>
          <a:stretch/>
        </p:blipFill>
        <p:spPr>
          <a:xfrm>
            <a:off x="972472" y="1356688"/>
            <a:ext cx="4189339" cy="3219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42015" y="2279613"/>
            <a:ext cx="28543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ЛОТ № 4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472" y="4043587"/>
            <a:ext cx="4189339" cy="144410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44742" y="4411697"/>
            <a:ext cx="28543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ЛОТ № 5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8270" y="4059073"/>
            <a:ext cx="4615765" cy="15911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737299" y="4500680"/>
            <a:ext cx="28543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ЛОТ </a:t>
            </a:r>
            <a:r>
              <a:rPr lang="ru-RU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№ 6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559" y="1856521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559" y="3137770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5254" y="4418620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559" y="5535376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1308" y="1744828"/>
            <a:ext cx="1493934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ИЦВР/МЭВР</a:t>
            </a:r>
            <a:r>
              <a:rPr lang="en-US" altLang="ru-RU" dirty="0"/>
              <a:t> </a:t>
            </a:r>
            <a:r>
              <a:rPr lang="ru-RU" altLang="ru-RU" dirty="0"/>
              <a:t>Головной офис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1307" y="3107849"/>
            <a:ext cx="1493935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АМИ</a:t>
            </a:r>
            <a:r>
              <a:rPr lang="en-US" altLang="ru-RU" dirty="0"/>
              <a:t> </a:t>
            </a:r>
            <a:r>
              <a:rPr lang="ru-RU" altLang="ru-RU" dirty="0"/>
              <a:t>Головной офис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1306" y="4423791"/>
            <a:ext cx="1493935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АМИ </a:t>
            </a:r>
            <a:r>
              <a:rPr lang="ru-RU" altLang="ru-RU" dirty="0" err="1"/>
              <a:t>Кофарнигон</a:t>
            </a:r>
            <a:endParaRPr lang="ru-RU" altLang="ru-RU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1306" y="5564911"/>
            <a:ext cx="1493936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БОР </a:t>
            </a:r>
            <a:r>
              <a:rPr lang="ru-RU" altLang="ru-RU" dirty="0" err="1"/>
              <a:t>Кофарнигон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7586" y="2818201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53903" y="149499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77586" y="411475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53903" y="518143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725559" y="1121759"/>
            <a:ext cx="1967239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Серверы - 7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3" name="AutoShape 22" descr="ÐÐ°ÑÑÐ¸Ð½ÐºÐ¸ Ð¿Ð¾ Ð·Ð°Ð¿ÑÐ¾ÑÑ ÐÐÐ Ð´Ð»Ñ ÑÐ°Ð±Ð¾ÑÐµÐ¹ ÑÑÐ°Ð½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2"/>
          <p:cNvSpPr>
            <a:spLocks noRot="1" noChangeArrowheads="1"/>
          </p:cNvSpPr>
          <p:nvPr/>
        </p:nvSpPr>
        <p:spPr bwMode="auto">
          <a:xfrm>
            <a:off x="1905001" y="381001"/>
            <a:ext cx="830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defTabSz="866775">
              <a:defRPr/>
            </a:pPr>
            <a:r>
              <a:rPr lang="ky-KG" sz="3600" b="1" dirty="0" smtClean="0">
                <a:solidFill>
                  <a:srgbClr val="0000FF"/>
                </a:solidFill>
                <a:latin typeface="Calibri" pitchFamily="34" charset="0"/>
              </a:rPr>
              <a:t>Техническое требование серверов ВИС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852247" y="3292159"/>
            <a:ext cx="7846267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FF"/>
                </a:solidFill>
                <a:latin typeface="+mn-lt"/>
                <a:cs typeface="+mn-cs"/>
              </a:rPr>
              <a:t>В центральном аппарате организации АМИ размещены два сервера: один - для табличной информации, другой — для информации ГИС.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52247" y="1807658"/>
            <a:ext cx="7846267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FF"/>
                </a:solidFill>
                <a:latin typeface="+mn-lt"/>
                <a:cs typeface="+mn-cs"/>
              </a:rPr>
              <a:t>ИЦВР/МЭВР оснащен </a:t>
            </a:r>
            <a:r>
              <a:rPr lang="ru-RU" dirty="0" smtClean="0">
                <a:solidFill>
                  <a:srgbClr val="0000FF"/>
                </a:solidFill>
                <a:latin typeface="+mn-lt"/>
                <a:cs typeface="+mn-cs"/>
              </a:rPr>
              <a:t>тремя </a:t>
            </a:r>
            <a:r>
              <a:rPr lang="ru-RU" dirty="0">
                <a:solidFill>
                  <a:srgbClr val="0000FF"/>
                </a:solidFill>
                <a:latin typeface="+mn-lt"/>
                <a:cs typeface="+mn-cs"/>
              </a:rPr>
              <a:t>серверами, включая по одному серверу для базы данных, ГИС приложений, файлов и документов МЭВР, веб-сети и электронной почты. </a:t>
            </a:r>
            <a:r>
              <a:rPr lang="ru-RU" dirty="0" smtClean="0">
                <a:solidFill>
                  <a:srgbClr val="0000FF"/>
                </a:solidFill>
                <a:latin typeface="+mn-lt"/>
                <a:cs typeface="+mn-cs"/>
              </a:rPr>
              <a:t> При этом, сервера будут </a:t>
            </a:r>
            <a:r>
              <a:rPr lang="ru-RU" dirty="0" err="1" smtClean="0">
                <a:solidFill>
                  <a:srgbClr val="0000FF"/>
                </a:solidFill>
                <a:latin typeface="+mn-lt"/>
                <a:cs typeface="+mn-cs"/>
              </a:rPr>
              <a:t>виртуализированы</a:t>
            </a:r>
            <a:r>
              <a:rPr lang="ru-RU" dirty="0" smtClean="0">
                <a:solidFill>
                  <a:srgbClr val="0000FF"/>
                </a:solidFill>
                <a:latin typeface="+mn-lt"/>
                <a:cs typeface="+mn-cs"/>
              </a:rPr>
              <a:t>.</a:t>
            </a:r>
            <a:endParaRPr lang="ru-RU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1029" y="5456264"/>
            <a:ext cx="7877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+mn-lt"/>
                <a:cs typeface="+mn-cs"/>
              </a:rPr>
              <a:t>Один сервер для управления данными/ информацией по бассейновым водным ресурсам и их использованию с помощью специальных приложений (таких как база данных по бассейновому планированию или база данных учета воды в бассейне).</a:t>
            </a:r>
            <a:endParaRPr lang="en-US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41942" y="4202613"/>
            <a:ext cx="7846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+mn-lt"/>
                <a:cs typeface="+mn-cs"/>
              </a:rPr>
              <a:t>Один сервер подразделения АМИ по управлению ирригационными системами будут использованы для базы по ирригации с табличными и пространственными данными и иметь доступ к серверам АМИ через глобальную сеть WAN</a:t>
            </a:r>
            <a:endParaRPr lang="en-US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289592" y="310160"/>
            <a:ext cx="9974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ТЕКУЩИЙ СТАТУС ПО ПАКЕТУ С</a:t>
            </a:r>
            <a:endParaRPr lang="ru-RU" sz="3600" dirty="0">
              <a:latin typeface="Calibri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289592" y="1739817"/>
            <a:ext cx="99742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Наем </a:t>
            </a:r>
            <a:r>
              <a:rPr lang="ru-RU" sz="2800" b="1" dirty="0">
                <a:solidFill>
                  <a:srgbClr val="00B0F0"/>
                </a:solidFill>
                <a:latin typeface="Calibri" pitchFamily="34" charset="0"/>
              </a:rPr>
              <a:t>персонала для пакета </a:t>
            </a: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С;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Оборудование </a:t>
            </a:r>
            <a:r>
              <a:rPr lang="ru-RU" sz="2800" b="1" dirty="0">
                <a:solidFill>
                  <a:srgbClr val="00B0F0"/>
                </a:solidFill>
                <a:latin typeface="Calibri" pitchFamily="34" charset="0"/>
              </a:rPr>
              <a:t>для команды </a:t>
            </a: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ВИС;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B0F0"/>
                </a:solidFill>
                <a:latin typeface="Calibri" pitchFamily="34" charset="0"/>
              </a:rPr>
              <a:t>Объединение всех отделений МЭВР, АМИ, АМИ в </a:t>
            </a:r>
            <a:r>
              <a:rPr lang="ru-RU" sz="2800" b="1" dirty="0" err="1">
                <a:solidFill>
                  <a:srgbClr val="00B0F0"/>
                </a:solidFill>
                <a:latin typeface="Calibri" pitchFamily="34" charset="0"/>
              </a:rPr>
              <a:t>Кафернигане</a:t>
            </a:r>
            <a:r>
              <a:rPr lang="ru-RU" sz="2800" b="1" dirty="0">
                <a:solidFill>
                  <a:srgbClr val="00B0F0"/>
                </a:solidFill>
                <a:latin typeface="Calibri" pitchFamily="34" charset="0"/>
              </a:rPr>
              <a:t> и БОРК с помощью цифровой </a:t>
            </a: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сети;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B0F0"/>
                </a:solidFill>
                <a:latin typeface="Calibri" pitchFamily="34" charset="0"/>
              </a:rPr>
              <a:t>Установка беспроводных сетей в  МЭВР, АМИ, АМИ в </a:t>
            </a:r>
            <a:r>
              <a:rPr lang="ru-RU" sz="2800" b="1" dirty="0" err="1">
                <a:solidFill>
                  <a:srgbClr val="00B0F0"/>
                </a:solidFill>
                <a:latin typeface="Calibri" pitchFamily="34" charset="0"/>
              </a:rPr>
              <a:t>Кафернигане</a:t>
            </a:r>
            <a:r>
              <a:rPr lang="ru-RU" sz="2800" b="1" dirty="0">
                <a:solidFill>
                  <a:srgbClr val="00B0F0"/>
                </a:solidFill>
                <a:latin typeface="Calibri" pitchFamily="34" charset="0"/>
              </a:rPr>
              <a:t> и </a:t>
            </a: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БОРК;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B0F0"/>
                </a:solidFill>
                <a:latin typeface="Calibri" pitchFamily="34" charset="0"/>
              </a:rPr>
              <a:t>Закупка и установка пакета программного обеспечения </a:t>
            </a: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ГИС;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B0F0"/>
                </a:solidFill>
                <a:latin typeface="Calibri" pitchFamily="34" charset="0"/>
              </a:rPr>
              <a:t>Создание Водной информационной системы </a:t>
            </a:r>
            <a:r>
              <a:rPr lang="en-US" sz="2800" b="1" dirty="0">
                <a:solidFill>
                  <a:srgbClr val="00B0F0"/>
                </a:solidFill>
                <a:latin typeface="Calibri" pitchFamily="34" charset="0"/>
              </a:rPr>
              <a:t>(</a:t>
            </a:r>
            <a:r>
              <a:rPr lang="ru-RU" sz="2800" b="1" dirty="0">
                <a:solidFill>
                  <a:srgbClr val="00B0F0"/>
                </a:solidFill>
                <a:latin typeface="Calibri" pitchFamily="34" charset="0"/>
              </a:rPr>
              <a:t>ВИС</a:t>
            </a:r>
            <a:r>
              <a:rPr lang="en-US" sz="2800" b="1" dirty="0" smtClean="0">
                <a:solidFill>
                  <a:srgbClr val="00B0F0"/>
                </a:solidFill>
                <a:latin typeface="Calibri" pitchFamily="34" charset="0"/>
              </a:rPr>
              <a:t>)</a:t>
            </a: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.</a:t>
            </a:r>
            <a:endParaRPr lang="ru-RU" sz="28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81049" y="1215382"/>
            <a:ext cx="10933580" cy="1842451"/>
          </a:xfrm>
          <a:scene3d>
            <a:camera prst="orthographicFront">
              <a:rot lat="0" lon="21299999" rev="0"/>
            </a:camera>
            <a:lightRig rig="threePt" dir="t"/>
          </a:scene3d>
        </p:spPr>
        <p:txBody>
          <a:bodyPr rtlCol="0">
            <a:noAutofit/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eaLnBrk="1" fontAlgn="auto" hangingPunct="1">
              <a:lnSpc>
                <a:spcPct val="6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Индикатор </a:t>
            </a:r>
            <a:r>
              <a:rPr lang="en-GB" sz="2400" b="1" u="sng" dirty="0" smtClean="0"/>
              <a:t>1</a:t>
            </a:r>
            <a:r>
              <a:rPr lang="en-GB" sz="2400" b="1" dirty="0" smtClean="0"/>
              <a:t>:</a:t>
            </a:r>
            <a:r>
              <a:rPr lang="ru-RU" sz="2400" b="1" dirty="0" smtClean="0"/>
              <a:t> </a:t>
            </a:r>
            <a:r>
              <a:rPr lang="ru-RU" sz="2400" dirty="0" smtClean="0"/>
              <a:t>Международных и национальных специалистов по ВИС</a:t>
            </a:r>
            <a:r>
              <a:rPr lang="ru-RU" sz="2400" b="1" dirty="0" smtClean="0"/>
              <a:t> </a:t>
            </a:r>
            <a:endParaRPr lang="en-GB" sz="2400" dirty="0"/>
          </a:p>
          <a:p>
            <a:pPr marL="3175" indent="0" eaLnBrk="1" fontAlgn="auto" hangingPunct="1">
              <a:lnSpc>
                <a:spcPct val="6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olidFill>
                  <a:prstClr val="black"/>
                </a:solidFill>
              </a:rPr>
              <a:t>Сроки </a:t>
            </a:r>
            <a:r>
              <a:rPr lang="ru-RU" sz="2400" b="1" dirty="0" smtClean="0">
                <a:solidFill>
                  <a:prstClr val="black"/>
                </a:solidFill>
              </a:rPr>
              <a:t>выполнения: </a:t>
            </a:r>
            <a:r>
              <a:rPr lang="ru-RU" sz="2400" dirty="0" smtClean="0">
                <a:solidFill>
                  <a:prstClr val="black"/>
                </a:solidFill>
              </a:rPr>
              <a:t>Май 2018 года</a:t>
            </a:r>
          </a:p>
          <a:p>
            <a:pPr marL="3175" indent="0" eaLnBrk="1" fontAlgn="auto" hangingPunct="1">
              <a:lnSpc>
                <a:spcPct val="6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olidFill>
                  <a:prstClr val="black"/>
                </a:solidFill>
              </a:rPr>
              <a:t>Ответственные</a:t>
            </a:r>
            <a:r>
              <a:rPr lang="en-GB" sz="2400" dirty="0" smtClean="0"/>
              <a:t>:  </a:t>
            </a:r>
            <a:r>
              <a:rPr lang="ru-RU" sz="2400" dirty="0" smtClean="0"/>
              <a:t>Отдел закупки ЦУП, Координатор ВИС</a:t>
            </a:r>
            <a:endParaRPr lang="en-GB" sz="2400" dirty="0"/>
          </a:p>
          <a:p>
            <a:pPr marL="3175" indent="0" eaLnBrk="1" fontAlgn="auto" hangingPunct="1">
              <a:lnSpc>
                <a:spcPct val="6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Статус</a:t>
            </a:r>
            <a:r>
              <a:rPr lang="en-GB" sz="2400" b="1" u="sng" dirty="0" smtClean="0"/>
              <a:t>:</a:t>
            </a:r>
            <a:r>
              <a:rPr lang="en-GB" sz="2400" b="1" dirty="0" smtClean="0"/>
              <a:t> </a:t>
            </a:r>
            <a:r>
              <a:rPr lang="ru-RU" sz="2400" b="1" dirty="0" smtClean="0"/>
              <a:t> </a:t>
            </a:r>
            <a:r>
              <a:rPr lang="ru-RU" sz="2400" dirty="0" smtClean="0"/>
              <a:t>с задержкой на один месяц</a:t>
            </a:r>
            <a:r>
              <a:rPr lang="en-GB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.</a:t>
            </a:r>
            <a:endParaRPr lang="ru-RU" sz="2400" dirty="0" smtClean="0">
              <a:solidFill>
                <a:srgbClr val="0000FF"/>
              </a:solidFill>
              <a:sym typeface="Wingdings"/>
            </a:endParaRPr>
          </a:p>
          <a:p>
            <a:pPr marL="3175" indent="0" eaLnBrk="1" fontAlgn="auto" hangingPunct="1">
              <a:lnSpc>
                <a:spcPct val="6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ym typeface="Wingdings"/>
              </a:rPr>
              <a:t>Результаты:</a:t>
            </a:r>
            <a:endParaRPr lang="en-GB" sz="2400" b="1" u="sng" dirty="0"/>
          </a:p>
        </p:txBody>
      </p:sp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289592" y="310160"/>
            <a:ext cx="9974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Наем </a:t>
            </a:r>
            <a:r>
              <a:rPr lang="ru-RU" sz="3600" b="1" dirty="0">
                <a:solidFill>
                  <a:srgbClr val="0000FF"/>
                </a:solidFill>
                <a:latin typeface="Calibri" pitchFamily="34" charset="0"/>
              </a:rPr>
              <a:t>персонала для пакета </a:t>
            </a: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С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339607" y="3057833"/>
            <a:ext cx="12016464" cy="367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>
              <a:lnSpc>
                <a:spcPct val="90000"/>
              </a:lnSpc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</a:rPr>
              <a:t>        в процессе работы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- </a:t>
            </a: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ru-RU" sz="2400" dirty="0">
                <a:latin typeface="Calibri" pitchFamily="34" charset="0"/>
              </a:rPr>
              <a:t>и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результаты начальный отчет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.</a:t>
            </a:r>
          </a:p>
          <a:p>
            <a:pPr marL="3175">
              <a:spcAft>
                <a:spcPts val="0"/>
              </a:spcAft>
            </a:pP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       </a:t>
            </a:r>
            <a:r>
              <a:rPr lang="ru-RU" sz="2400" b="1" dirty="0" smtClean="0">
                <a:latin typeface="Calibri" pitchFamily="34" charset="0"/>
              </a:rPr>
              <a:t>Наем национальных экспертов:</a:t>
            </a:r>
          </a:p>
          <a:p>
            <a:pPr marL="517525" indent="-242888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Местный координатор </a:t>
            </a:r>
            <a:r>
              <a:rPr lang="ru-RU" sz="2400" dirty="0" smtClean="0">
                <a:latin typeface="Calibri" pitchFamily="34" charset="0"/>
              </a:rPr>
              <a:t>ВИС </a:t>
            </a:r>
            <a:r>
              <a:rPr lang="ru-RU" sz="2400" dirty="0">
                <a:latin typeface="Calibri" pitchFamily="34" charset="0"/>
              </a:rPr>
              <a:t>(команда ВИС) - (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</a:rPr>
              <a:t>Юлдашев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</a:rPr>
              <a:t>Рауф</a:t>
            </a:r>
            <a:r>
              <a:rPr lang="ru-RU" sz="2400" dirty="0">
                <a:latin typeface="Calibri" pitchFamily="34" charset="0"/>
              </a:rPr>
              <a:t>) </a:t>
            </a:r>
            <a:r>
              <a:rPr lang="ru-RU" sz="2400" dirty="0" smtClean="0">
                <a:latin typeface="Calibri" pitchFamily="34" charset="0"/>
              </a:rPr>
              <a:t>нанят </a:t>
            </a:r>
            <a:r>
              <a:rPr lang="en-US" sz="28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ru-RU" sz="2400" dirty="0" smtClean="0">
                <a:latin typeface="Calibri" pitchFamily="34" charset="0"/>
              </a:rPr>
              <a:t>процессе работы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- </a:t>
            </a: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ru-RU" sz="2400" dirty="0">
                <a:latin typeface="Calibri" pitchFamily="34" charset="0"/>
              </a:rPr>
              <a:t>и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результаты отчеты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.</a:t>
            </a:r>
            <a:endParaRPr lang="ru-RU" sz="2400" dirty="0" smtClean="0">
              <a:solidFill>
                <a:srgbClr val="0000FF"/>
              </a:solidFill>
              <a:latin typeface="Calibri" pitchFamily="34" charset="0"/>
              <a:sym typeface="Wingdings" pitchFamily="2" charset="2"/>
            </a:endParaRPr>
          </a:p>
          <a:p>
            <a:pPr marL="517525" indent="-242888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Местный специалист по базе </a:t>
            </a:r>
            <a:r>
              <a:rPr lang="ru-RU" sz="2400" dirty="0" smtClean="0">
                <a:latin typeface="Calibri" pitchFamily="34" charset="0"/>
              </a:rPr>
              <a:t>данным – тех. задание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ru-RU" sz="2400" dirty="0" smtClean="0">
                <a:latin typeface="Calibri" pitchFamily="34" charset="0"/>
              </a:rPr>
              <a:t>тендер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, </a:t>
            </a:r>
            <a:r>
              <a:rPr lang="ru-RU" sz="2400" dirty="0">
                <a:latin typeface="Calibri" pitchFamily="34" charset="0"/>
              </a:rPr>
              <a:t>и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(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</a:rPr>
              <a:t>Лагутина Ольга</a:t>
            </a:r>
            <a:r>
              <a:rPr lang="ru-RU" sz="2400" dirty="0" smtClean="0">
                <a:latin typeface="Calibri" pitchFamily="34" charset="0"/>
              </a:rPr>
              <a:t>) нанята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ru-RU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 , </a:t>
            </a:r>
            <a:r>
              <a:rPr lang="ru-RU" sz="2400" dirty="0" smtClean="0">
                <a:latin typeface="Calibri" pitchFamily="34" charset="0"/>
              </a:rPr>
              <a:t>начало </a:t>
            </a:r>
            <a:r>
              <a:rPr lang="ru-RU" sz="2400" dirty="0">
                <a:latin typeface="Calibri" pitchFamily="34" charset="0"/>
              </a:rPr>
              <a:t>работы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– в процессе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ru-RU" sz="2400" dirty="0">
                <a:latin typeface="Calibri" pitchFamily="34" charset="0"/>
              </a:rPr>
              <a:t>и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результаты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. </a:t>
            </a:r>
            <a:endParaRPr lang="ru-RU" sz="2400" dirty="0" smtClean="0">
              <a:solidFill>
                <a:srgbClr val="0000FF"/>
              </a:solidFill>
              <a:latin typeface="Calibri" pitchFamily="34" charset="0"/>
              <a:sym typeface="Wingdings" pitchFamily="2" charset="2"/>
            </a:endParaRPr>
          </a:p>
          <a:p>
            <a:pPr marL="517525" indent="-242888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itchFamily="34" charset="0"/>
                <a:sym typeface="Wingdings" pitchFamily="2" charset="2"/>
              </a:rPr>
              <a:t>Местный </a:t>
            </a:r>
            <a:r>
              <a:rPr lang="ru-RU" sz="2400" dirty="0">
                <a:latin typeface="Calibri" pitchFamily="34" charset="0"/>
                <a:sym typeface="Wingdings" pitchFamily="2" charset="2"/>
              </a:rPr>
              <a:t>специалист по ГИС </a:t>
            </a:r>
            <a:r>
              <a:rPr lang="ru-RU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- </a:t>
            </a:r>
            <a:r>
              <a:rPr lang="ru-RU" sz="2400" dirty="0">
                <a:latin typeface="Calibri" pitchFamily="34" charset="0"/>
              </a:rPr>
              <a:t>тех. </a:t>
            </a:r>
            <a:r>
              <a:rPr lang="ru-RU" sz="2400" dirty="0" smtClean="0">
                <a:latin typeface="Calibri" pitchFamily="34" charset="0"/>
              </a:rPr>
              <a:t>задание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ru-RU" sz="2400" dirty="0">
                <a:latin typeface="Calibri" pitchFamily="34" charset="0"/>
              </a:rPr>
              <a:t>тендер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, </a:t>
            </a:r>
            <a:r>
              <a:rPr lang="ru-RU" sz="2400" dirty="0">
                <a:latin typeface="Calibri" pitchFamily="34" charset="0"/>
              </a:rPr>
              <a:t>и </a:t>
            </a:r>
            <a:r>
              <a:rPr lang="ru-RU" sz="2400" dirty="0" smtClean="0">
                <a:latin typeface="Calibri" pitchFamily="34" charset="0"/>
              </a:rPr>
              <a:t>(</a:t>
            </a:r>
            <a:r>
              <a:rPr lang="ru-RU" sz="2400" dirty="0" err="1" smtClean="0">
                <a:solidFill>
                  <a:srgbClr val="0070C0"/>
                </a:solidFill>
                <a:latin typeface="Calibri" pitchFamily="34" charset="0"/>
              </a:rPr>
              <a:t>Тошова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</a:rPr>
              <a:t> Галина</a:t>
            </a:r>
            <a:r>
              <a:rPr lang="ru-RU" sz="2400" dirty="0" smtClean="0">
                <a:latin typeface="Calibri" pitchFamily="34" charset="0"/>
              </a:rPr>
              <a:t>)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нанята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ru-RU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ru-RU" sz="2400" dirty="0">
                <a:latin typeface="Calibri" pitchFamily="34" charset="0"/>
              </a:rPr>
              <a:t>начало работы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– в процессе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ru-RU" sz="2400" dirty="0">
                <a:latin typeface="Calibri" pitchFamily="34" charset="0"/>
              </a:rPr>
              <a:t>и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результаты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. </a:t>
            </a:r>
            <a:endParaRPr lang="ru-RU" sz="2400" dirty="0">
              <a:solidFill>
                <a:srgbClr val="0000FF"/>
              </a:solidFill>
              <a:latin typeface="Calibri" pitchFamily="34" charset="0"/>
              <a:sym typeface="Wingdings" pitchFamily="2" charset="2"/>
            </a:endParaRPr>
          </a:p>
          <a:p>
            <a:pPr marL="517525" indent="-242888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itchFamily="34" charset="0"/>
                <a:sym typeface="Wingdings" pitchFamily="2" charset="2"/>
              </a:rPr>
              <a:t>Местный </a:t>
            </a:r>
            <a:r>
              <a:rPr lang="ru-RU" sz="2400" dirty="0">
                <a:latin typeface="Calibri" pitchFamily="34" charset="0"/>
                <a:sym typeface="Wingdings" pitchFamily="2" charset="2"/>
              </a:rPr>
              <a:t>ИТ и LAN специалист </a:t>
            </a:r>
            <a:r>
              <a:rPr lang="ru-RU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- </a:t>
            </a:r>
            <a:r>
              <a:rPr lang="ru-RU" sz="2400" dirty="0" smtClean="0">
                <a:latin typeface="Calibri" pitchFamily="34" charset="0"/>
              </a:rPr>
              <a:t>тех</a:t>
            </a:r>
            <a:r>
              <a:rPr lang="ru-RU" sz="2400" dirty="0">
                <a:latin typeface="Calibri" pitchFamily="34" charset="0"/>
              </a:rPr>
              <a:t>. </a:t>
            </a:r>
            <a:r>
              <a:rPr lang="ru-RU" sz="2400" dirty="0" smtClean="0">
                <a:latin typeface="Calibri" pitchFamily="34" charset="0"/>
              </a:rPr>
              <a:t>задание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ru-RU" sz="2400" dirty="0">
                <a:latin typeface="Calibri" pitchFamily="34" charset="0"/>
              </a:rPr>
              <a:t>тендер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, </a:t>
            </a:r>
            <a:r>
              <a:rPr lang="ru-RU" sz="2400" dirty="0" smtClean="0">
                <a:latin typeface="Calibri" pitchFamily="34" charset="0"/>
              </a:rPr>
              <a:t>и 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ru-RU" sz="2400" dirty="0" err="1" smtClean="0">
                <a:solidFill>
                  <a:srgbClr val="0070C0"/>
                </a:solidFill>
                <a:latin typeface="Calibri" pitchFamily="34" charset="0"/>
              </a:rPr>
              <a:t>Негматов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Calibri" pitchFamily="34" charset="0"/>
              </a:rPr>
              <a:t>Манучехр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</a:rPr>
              <a:t>)</a:t>
            </a:r>
            <a:r>
              <a:rPr lang="en-GB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нанят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ru-RU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,</a:t>
            </a:r>
            <a:r>
              <a:rPr lang="ru-RU" sz="2400" dirty="0">
                <a:latin typeface="Calibri" pitchFamily="34" charset="0"/>
              </a:rPr>
              <a:t> начало работы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- в  </a:t>
            </a:r>
            <a:r>
              <a:rPr lang="ru-RU" sz="2400" dirty="0">
                <a:latin typeface="Calibri" pitchFamily="34" charset="0"/>
              </a:rPr>
              <a:t>процессе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ru-RU" sz="2400" dirty="0">
                <a:latin typeface="Calibri" pitchFamily="34" charset="0"/>
              </a:rPr>
              <a:t>и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результаты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.</a:t>
            </a:r>
            <a:endParaRPr lang="ru-RU" sz="2400" dirty="0">
              <a:solidFill>
                <a:srgbClr val="0000FF"/>
              </a:solidFill>
              <a:latin typeface="Calibri" pitchFamily="34" charset="0"/>
              <a:sym typeface="Wingdings" pitchFamily="2" charset="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714171" y="2677782"/>
            <a:ext cx="9332686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0" eaLnBrk="1" fontAlgn="auto" hangingPunct="1">
              <a:lnSpc>
                <a:spcPct val="6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latin typeface="Calibri" pitchFamily="34" charset="0"/>
              </a:rPr>
              <a:t>Наем международного эксперта </a:t>
            </a:r>
            <a:r>
              <a:rPr lang="ru-RU" sz="2400" dirty="0">
                <a:latin typeface="Calibri" pitchFamily="34" charset="0"/>
              </a:rPr>
              <a:t>по ВИС – (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</a:rPr>
              <a:t>Карыпов Азамат) </a:t>
            </a:r>
            <a:r>
              <a:rPr lang="ru-RU" sz="2400" dirty="0">
                <a:latin typeface="Calibri" pitchFamily="34" charset="0"/>
              </a:rPr>
              <a:t>нанят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en-GB" sz="2400" dirty="0">
                <a:latin typeface="Calibri" pitchFamily="34" charset="0"/>
              </a:rPr>
              <a:t>, 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0036" y="3057833"/>
            <a:ext cx="751071" cy="7504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9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8495" y="1326007"/>
            <a:ext cx="11250304" cy="2317311"/>
          </a:xfrm>
          <a:scene3d>
            <a:camera prst="orthographicFront">
              <a:rot lat="0" lon="21299999" rev="0"/>
            </a:camera>
            <a:lightRig rig="threePt" dir="t"/>
          </a:scene3d>
        </p:spPr>
        <p:txBody>
          <a:bodyPr rtlCol="0">
            <a:normAutofit/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Индикатор 2</a:t>
            </a:r>
            <a:r>
              <a:rPr lang="en-GB" sz="2400" b="1" dirty="0" smtClean="0"/>
              <a:t>:</a:t>
            </a:r>
            <a:r>
              <a:rPr lang="ru-RU" sz="2400" b="1" dirty="0" smtClean="0"/>
              <a:t> </a:t>
            </a:r>
            <a:r>
              <a:rPr lang="ru-RU" sz="2400" dirty="0" smtClean="0"/>
              <a:t>Оснащение  команды ВИС для реализации пакета С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olidFill>
                  <a:prstClr val="black"/>
                </a:solidFill>
              </a:rPr>
              <a:t>Сроки выполнения: </a:t>
            </a:r>
            <a:r>
              <a:rPr lang="ru-RU" sz="2400" dirty="0" smtClean="0">
                <a:solidFill>
                  <a:prstClr val="black"/>
                </a:solidFill>
              </a:rPr>
              <a:t> июль 2018 года</a:t>
            </a:r>
          </a:p>
          <a:p>
            <a:pPr marL="3175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b="1" u="sng" dirty="0" smtClean="0">
                <a:solidFill>
                  <a:prstClr val="black"/>
                </a:solidFill>
              </a:rPr>
              <a:t>Ответственные</a:t>
            </a:r>
            <a:r>
              <a:rPr lang="en-GB" sz="2400" dirty="0" smtClean="0"/>
              <a:t>:  </a:t>
            </a:r>
            <a:r>
              <a:rPr lang="ru-RU" sz="2400" dirty="0" smtClean="0"/>
              <a:t>Отдел Закупки ЦУП, </a:t>
            </a:r>
            <a:r>
              <a:rPr lang="ru-RU" sz="2400" dirty="0"/>
              <a:t>Координатор ВИС и Специалист по ИТ/ЛВС/ГВС</a:t>
            </a:r>
            <a:endParaRPr lang="en-GB" sz="2400" dirty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Статус</a:t>
            </a:r>
            <a:r>
              <a:rPr lang="en-GB" sz="2400" b="1" u="sng" dirty="0" smtClean="0"/>
              <a:t>:</a:t>
            </a:r>
            <a:r>
              <a:rPr lang="en-GB" sz="2400" b="1" dirty="0" smtClean="0"/>
              <a:t>  </a:t>
            </a:r>
            <a:r>
              <a:rPr lang="ru-RU" sz="2400" dirty="0" smtClean="0"/>
              <a:t>с задержкой на 4 мес.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.</a:t>
            </a:r>
            <a:endParaRPr lang="ru-RU" sz="2400" dirty="0" smtClean="0">
              <a:solidFill>
                <a:srgbClr val="0000FF"/>
              </a:solidFill>
              <a:sym typeface="Wingdings"/>
            </a:endParaRP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ym typeface="Wingdings"/>
              </a:rPr>
              <a:t>Результат:</a:t>
            </a:r>
            <a:endParaRPr lang="en-GB" sz="2400" b="1" dirty="0" smtClean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 smtClean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 smtClean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 smtClean="0"/>
          </a:p>
        </p:txBody>
      </p:sp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289592" y="279164"/>
            <a:ext cx="9974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Calibri" pitchFamily="34" charset="0"/>
              </a:rPr>
              <a:t>Оборудование для команды </a:t>
            </a: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ВИС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898495" y="3643318"/>
            <a:ext cx="87934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7525" indent="-514350">
              <a:buFont typeface="Calibri Light" pitchFamily="34" charset="0"/>
              <a:buAutoNum type="alphaLcPeriod"/>
            </a:pPr>
            <a:r>
              <a:rPr lang="ru-RU" sz="2400" dirty="0" smtClean="0">
                <a:latin typeface="Calibri" pitchFamily="34" charset="0"/>
              </a:rPr>
              <a:t>Закуплены </a:t>
            </a:r>
            <a:r>
              <a:rPr lang="ru-RU" sz="2400" dirty="0">
                <a:latin typeface="Calibri" pitchFamily="34" charset="0"/>
              </a:rPr>
              <a:t>и </a:t>
            </a:r>
            <a:r>
              <a:rPr lang="ru-RU" sz="2400" dirty="0" smtClean="0">
                <a:latin typeface="Calibri" pitchFamily="34" charset="0"/>
              </a:rPr>
              <a:t>установлены компьютеры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>
                <a:latin typeface="Calibri" pitchFamily="34" charset="0"/>
              </a:rPr>
              <a:t>&amp; </a:t>
            </a:r>
            <a:r>
              <a:rPr lang="ru-RU" sz="2400" dirty="0" smtClean="0">
                <a:latin typeface="Calibri" pitchFamily="34" charset="0"/>
              </a:rPr>
              <a:t>программные </a:t>
            </a:r>
            <a:r>
              <a:rPr lang="ru-RU" sz="2400" dirty="0">
                <a:latin typeface="Calibri" pitchFamily="34" charset="0"/>
              </a:rPr>
              <a:t>оборудования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для команды ВИС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>
                <a:latin typeface="Calibri" pitchFamily="34" charset="0"/>
              </a:rPr>
              <a:t>-  </a:t>
            </a:r>
            <a:r>
              <a:rPr lang="ru-RU" sz="2400" dirty="0" smtClean="0">
                <a:latin typeface="Calibri" pitchFamily="34" charset="0"/>
              </a:rPr>
              <a:t>спецификация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ru-RU" sz="2400" dirty="0">
                <a:latin typeface="Calibri" pitchFamily="34" charset="0"/>
              </a:rPr>
              <a:t>закуп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, </a:t>
            </a:r>
            <a:r>
              <a:rPr lang="ru-RU" sz="2400" dirty="0">
                <a:latin typeface="Calibri" pitchFamily="34" charset="0"/>
              </a:rPr>
              <a:t>и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установка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.</a:t>
            </a:r>
          </a:p>
          <a:p>
            <a:pPr marL="517525" indent="-514350">
              <a:buFont typeface="Calibri Light" pitchFamily="34" charset="0"/>
              <a:buAutoNum type="alphaLcPeriod"/>
            </a:pPr>
            <a:r>
              <a:rPr lang="ru-RU" sz="2400" dirty="0" smtClean="0">
                <a:latin typeface="Calibri" pitchFamily="34" charset="0"/>
              </a:rPr>
              <a:t>Подключения высокоскоростного интернета </a:t>
            </a:r>
            <a:r>
              <a:rPr lang="en-GB" sz="2400" dirty="0" smtClean="0">
                <a:latin typeface="Calibri" pitchFamily="34" charset="0"/>
              </a:rPr>
              <a:t>-  </a:t>
            </a:r>
            <a:r>
              <a:rPr lang="ru-RU" sz="2400" dirty="0" smtClean="0">
                <a:latin typeface="Calibri" pitchFamily="34" charset="0"/>
              </a:rPr>
              <a:t>требования и анализ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ru-RU" sz="2400" dirty="0" smtClean="0">
                <a:latin typeface="Calibri" pitchFamily="34" charset="0"/>
              </a:rPr>
              <a:t>закуп услуги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>
                <a:latin typeface="Calibri" pitchFamily="34" charset="0"/>
              </a:rPr>
              <a:t>–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ru-RU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ru-RU" sz="2400" dirty="0" smtClean="0">
                <a:latin typeface="Calibri" pitchFamily="34" charset="0"/>
              </a:rPr>
              <a:t> подключение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.</a:t>
            </a:r>
            <a:endParaRPr lang="en-GB" sz="2400" dirty="0">
              <a:latin typeface="Calibri" pitchFamily="34" charset="0"/>
            </a:endParaRPr>
          </a:p>
          <a:p>
            <a:pPr marL="517525" indent="-514350">
              <a:buFont typeface="Calibri Light" pitchFamily="34" charset="0"/>
              <a:buAutoNum type="alphaLcPeriod"/>
            </a:pPr>
            <a:r>
              <a:rPr lang="ru-RU" sz="2400" dirty="0">
                <a:latin typeface="Calibri" pitchFamily="34" charset="0"/>
              </a:rPr>
              <a:t>Установка сетей</a:t>
            </a:r>
            <a:r>
              <a:rPr lang="en-GB" sz="2400" dirty="0">
                <a:latin typeface="Calibri" pitchFamily="34" charset="0"/>
              </a:rPr>
              <a:t> (LAN </a:t>
            </a:r>
            <a:r>
              <a:rPr lang="ru-RU" sz="2400" dirty="0">
                <a:latin typeface="Calibri" pitchFamily="34" charset="0"/>
              </a:rPr>
              <a:t>и</a:t>
            </a:r>
            <a:r>
              <a:rPr lang="en-GB" sz="2400" dirty="0">
                <a:latin typeface="Calibri" pitchFamily="34" charset="0"/>
              </a:rPr>
              <a:t> VPN) </a:t>
            </a:r>
            <a:r>
              <a:rPr lang="ru-RU" sz="2400" dirty="0" smtClean="0">
                <a:latin typeface="Calibri" pitchFamily="34" charset="0"/>
              </a:rPr>
              <a:t>для команды ВИС </a:t>
            </a:r>
            <a:r>
              <a:rPr lang="en-GB" sz="2400" dirty="0" smtClean="0">
                <a:latin typeface="Calibri" pitchFamily="34" charset="0"/>
              </a:rPr>
              <a:t>– </a:t>
            </a:r>
            <a:r>
              <a:rPr lang="ru-RU" sz="2400" dirty="0" smtClean="0">
                <a:latin typeface="Calibri" pitchFamily="34" charset="0"/>
              </a:rPr>
              <a:t>спецификация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en-GB" sz="2400" dirty="0">
                <a:latin typeface="Calibri" pitchFamily="34" charset="0"/>
              </a:rPr>
              <a:t>, </a:t>
            </a:r>
            <a:r>
              <a:rPr lang="ru-RU" sz="2400" dirty="0">
                <a:latin typeface="Calibri" pitchFamily="34" charset="0"/>
              </a:rPr>
              <a:t>закуп</a:t>
            </a:r>
            <a:r>
              <a:rPr lang="en-GB" sz="2400" dirty="0">
                <a:latin typeface="Calibri" pitchFamily="34" charset="0"/>
              </a:rPr>
              <a:t> –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en-GB" sz="2400" dirty="0" smtClean="0">
                <a:latin typeface="Calibri" pitchFamily="34" charset="0"/>
                <a:sym typeface="Wingdings" pitchFamily="2" charset="2"/>
              </a:rPr>
              <a:t>, </a:t>
            </a:r>
            <a:r>
              <a:rPr lang="ru-RU" sz="2400" dirty="0">
                <a:latin typeface="Calibri" pitchFamily="34" charset="0"/>
              </a:rPr>
              <a:t>и </a:t>
            </a:r>
            <a:r>
              <a:rPr lang="ru-RU" sz="2400" dirty="0" smtClean="0">
                <a:latin typeface="Calibri" pitchFamily="34" charset="0"/>
              </a:rPr>
              <a:t>установка в </a:t>
            </a:r>
            <a:r>
              <a:rPr lang="ru-RU" sz="2400" dirty="0">
                <a:latin typeface="Calibri" pitchFamily="34" charset="0"/>
              </a:rPr>
              <a:t>процессе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en-GB" sz="2400" dirty="0" smtClean="0">
                <a:latin typeface="Calibri" pitchFamily="34" charset="0"/>
                <a:sym typeface="Wingdings" pitchFamily="2" charset="2"/>
              </a:rPr>
              <a:t>.</a:t>
            </a:r>
            <a:endParaRPr lang="en-GB" sz="2400" dirty="0"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ÐÐ°ÑÑÐ¸Ð½ÐºÐ¸ Ð¿Ð¾ Ð·Ð°Ð¿ÑÐ¾ÑÑ ÐºÐ¾Ð¼Ð¿ÑÑÑÐµÑÑ Ð´ÐµÑÐºÑÐ¾Ð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9" t="16100" r="19805" b="20524"/>
          <a:stretch/>
        </p:blipFill>
        <p:spPr bwMode="auto">
          <a:xfrm>
            <a:off x="9800124" y="4773485"/>
            <a:ext cx="2240524" cy="166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½Ð¾ÑÑÐ±Ñ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649" y="3509326"/>
            <a:ext cx="1815255" cy="113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4"/>
          <p:cNvPicPr>
            <a:picLocks noChangeAspect="1"/>
          </p:cNvPicPr>
          <p:nvPr/>
        </p:nvPicPr>
        <p:blipFill rotWithShape="1">
          <a:blip r:embed="rId2"/>
          <a:srcRect r="11226"/>
          <a:stretch/>
        </p:blipFill>
        <p:spPr bwMode="auto">
          <a:xfrm>
            <a:off x="8270750" y="2913073"/>
            <a:ext cx="3889404" cy="252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12800" y="1340341"/>
            <a:ext cx="11184113" cy="2639561"/>
          </a:xfrm>
          <a:scene3d>
            <a:camera prst="orthographicFront">
              <a:rot lat="0" lon="21299999" rev="0"/>
            </a:camera>
            <a:lightRig rig="threePt" dir="t"/>
          </a:scene3d>
        </p:spPr>
        <p:txBody>
          <a:bodyPr rtlCol="0">
            <a:normAutofit/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marL="0" indent="3333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Индикатор </a:t>
            </a:r>
            <a:r>
              <a:rPr lang="ru-RU" sz="2400" b="1" u="sng" dirty="0"/>
              <a:t>3</a:t>
            </a:r>
            <a:r>
              <a:rPr lang="en-GB" sz="2400" b="1" dirty="0" smtClean="0"/>
              <a:t>:</a:t>
            </a:r>
            <a:r>
              <a:rPr lang="ru-RU" sz="2400" b="1" dirty="0" smtClean="0"/>
              <a:t> </a:t>
            </a:r>
            <a:r>
              <a:rPr lang="ru-RU" sz="2400" dirty="0"/>
              <a:t>Закупка и установка компьютеров и соответствующего ПО для МЭВР, АМИ, АМИ в </a:t>
            </a:r>
            <a:r>
              <a:rPr lang="ru-RU" sz="2400" dirty="0" err="1"/>
              <a:t>Кафернигане</a:t>
            </a:r>
            <a:r>
              <a:rPr lang="ru-RU" sz="2400" dirty="0"/>
              <a:t> и </a:t>
            </a:r>
            <a:r>
              <a:rPr lang="ru-RU" sz="2400" dirty="0" smtClean="0"/>
              <a:t>БОРК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olidFill>
                  <a:prstClr val="black"/>
                </a:solidFill>
              </a:rPr>
              <a:t>Сроки выполнения: </a:t>
            </a:r>
            <a:r>
              <a:rPr lang="ru-RU" sz="2400" dirty="0" smtClean="0">
                <a:solidFill>
                  <a:prstClr val="black"/>
                </a:solidFill>
              </a:rPr>
              <a:t>до декабря  2018 года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olidFill>
                  <a:prstClr val="black"/>
                </a:solidFill>
              </a:rPr>
              <a:t>Ответственные</a:t>
            </a:r>
            <a:r>
              <a:rPr lang="en-GB" sz="2400" dirty="0" smtClean="0"/>
              <a:t>:  </a:t>
            </a:r>
            <a:r>
              <a:rPr lang="ru-RU" sz="2400" dirty="0" smtClean="0"/>
              <a:t>Отдел Закупки ЦУП, Координатор ВИС и Специалист по ИТ/ЛВС/ГВС</a:t>
            </a:r>
            <a:endParaRPr lang="en-GB" sz="2400" dirty="0" smtClean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Статус</a:t>
            </a:r>
            <a:r>
              <a:rPr lang="en-GB" sz="2400" b="1" u="sng" dirty="0" smtClean="0"/>
              <a:t>:</a:t>
            </a:r>
            <a:r>
              <a:rPr lang="en-GB" sz="2400" b="1" dirty="0" smtClean="0"/>
              <a:t>  </a:t>
            </a:r>
            <a:r>
              <a:rPr lang="ru-RU" sz="2400" dirty="0" smtClean="0"/>
              <a:t>Согласно цели</a:t>
            </a:r>
            <a:r>
              <a:rPr lang="en-GB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.</a:t>
            </a:r>
            <a:endParaRPr lang="ru-RU" sz="2400" dirty="0">
              <a:solidFill>
                <a:srgbClr val="0000FF"/>
              </a:solidFill>
              <a:sym typeface="Wingdings"/>
            </a:endParaRP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/>
              <a:t>Действия: </a:t>
            </a:r>
            <a:endParaRPr lang="en-GB" sz="2400" b="1" u="sng" dirty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 smtClean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 smtClean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 smtClean="0"/>
          </a:p>
        </p:txBody>
      </p:sp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289592" y="71450"/>
            <a:ext cx="99742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</a:rPr>
              <a:t>Объединение </a:t>
            </a:r>
            <a:r>
              <a:rPr lang="ru-RU" sz="3200" b="1" dirty="0">
                <a:solidFill>
                  <a:srgbClr val="0000FF"/>
                </a:solidFill>
                <a:latin typeface="Calibri" pitchFamily="34" charset="0"/>
              </a:rPr>
              <a:t>всех отделений МЭВР, АМИ, АМИ в </a:t>
            </a:r>
            <a:r>
              <a:rPr lang="ru-RU" sz="3200" b="1" dirty="0" err="1">
                <a:solidFill>
                  <a:srgbClr val="0000FF"/>
                </a:solidFill>
                <a:latin typeface="Calibri" pitchFamily="34" charset="0"/>
              </a:rPr>
              <a:t>Кафернигане</a:t>
            </a:r>
            <a:r>
              <a:rPr lang="ru-RU" sz="3200" b="1" dirty="0">
                <a:solidFill>
                  <a:srgbClr val="0000FF"/>
                </a:solidFill>
                <a:latin typeface="Calibri" pitchFamily="34" charset="0"/>
              </a:rPr>
              <a:t> и БОРК с помощью цифровой </a:t>
            </a:r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</a:rPr>
              <a:t>сети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222600" y="3979902"/>
            <a:ext cx="90375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7525" indent="-514350">
              <a:buFont typeface="Calibri Light" pitchFamily="34" charset="0"/>
              <a:buAutoNum type="alphaLcPeriod"/>
            </a:pPr>
            <a:r>
              <a:rPr lang="ru-RU" sz="2400" dirty="0" smtClean="0">
                <a:latin typeface="Calibri" pitchFamily="34" charset="0"/>
              </a:rPr>
              <a:t>Техническая спецификация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для сервера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ru-RU" sz="2400" dirty="0" smtClean="0">
                <a:latin typeface="Calibri" pitchFamily="34" charset="0"/>
              </a:rPr>
              <a:t>закуп в процессе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ru-RU" sz="2400" dirty="0">
                <a:latin typeface="Calibri" pitchFamily="34" charset="0"/>
              </a:rPr>
              <a:t>и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установка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.</a:t>
            </a:r>
            <a:endParaRPr lang="ru-RU" sz="2400" dirty="0" smtClean="0">
              <a:solidFill>
                <a:srgbClr val="0000FF"/>
              </a:solidFill>
              <a:latin typeface="Calibri" pitchFamily="34" charset="0"/>
              <a:sym typeface="Wingdings" pitchFamily="2" charset="2"/>
            </a:endParaRPr>
          </a:p>
          <a:p>
            <a:pPr marL="517525" indent="-514350">
              <a:buFont typeface="Calibri Light" pitchFamily="34" charset="0"/>
              <a:buAutoNum type="alphaLcPeriod"/>
            </a:pPr>
            <a:r>
              <a:rPr lang="ru-RU" sz="2400" dirty="0" smtClean="0">
                <a:latin typeface="Calibri" pitchFamily="34" charset="0"/>
                <a:sym typeface="Wingdings" pitchFamily="2" charset="2"/>
              </a:rPr>
              <a:t>Техническое условие по ремонту серверных - </a:t>
            </a:r>
            <a:r>
              <a:rPr lang="ru-RU" sz="2400" dirty="0">
                <a:latin typeface="Calibri" pitchFamily="34" charset="0"/>
              </a:rPr>
              <a:t>в процессе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ru-RU" sz="2400" dirty="0">
                <a:latin typeface="Calibri" pitchFamily="34" charset="0"/>
              </a:rPr>
              <a:t>закуп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ru-RU" sz="2400" dirty="0" smtClean="0">
                <a:latin typeface="Calibri" pitchFamily="34" charset="0"/>
                <a:sym typeface="Wingdings" pitchFamily="2" charset="2"/>
              </a:rPr>
              <a:t>ремонт и оснащение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.</a:t>
            </a:r>
            <a:endParaRPr lang="ru-RU" sz="2400" dirty="0" smtClean="0">
              <a:solidFill>
                <a:srgbClr val="0000FF"/>
              </a:solidFill>
              <a:latin typeface="Calibri" pitchFamily="34" charset="0"/>
              <a:sym typeface="Wingdings" pitchFamily="2" charset="2"/>
            </a:endParaRPr>
          </a:p>
          <a:p>
            <a:pPr marL="517525" indent="-514350">
              <a:buFont typeface="Calibri Light" pitchFamily="34" charset="0"/>
              <a:buAutoNum type="alphaLcPeriod"/>
            </a:pPr>
            <a:endParaRPr lang="ru-RU" sz="2400" dirty="0" smtClean="0">
              <a:solidFill>
                <a:srgbClr val="0000FF"/>
              </a:solidFill>
              <a:latin typeface="Calibri" pitchFamily="34" charset="0"/>
              <a:sym typeface="Wingdings" pitchFamily="2" charset="2"/>
            </a:endParaRPr>
          </a:p>
          <a:p>
            <a:pPr marL="517525" indent="-514350">
              <a:buFont typeface="Calibri Light" pitchFamily="34" charset="0"/>
              <a:buAutoNum type="alphaLcPeriod"/>
            </a:pPr>
            <a:endParaRPr lang="en-US" sz="2400" dirty="0">
              <a:solidFill>
                <a:srgbClr val="0000FF"/>
              </a:solidFill>
              <a:latin typeface="Calibri" pitchFamily="34" charset="0"/>
              <a:sym typeface="Wingdings" pitchFamily="2" charset="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33995" y="1428811"/>
            <a:ext cx="11258005" cy="32718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/>
              <a:t>Индикатор </a:t>
            </a:r>
            <a:r>
              <a:rPr lang="ru-RU" sz="2400" b="1" u="sng" dirty="0" smtClean="0"/>
              <a:t>4</a:t>
            </a:r>
            <a:r>
              <a:rPr lang="en-GB" sz="2400" b="1" dirty="0" smtClean="0"/>
              <a:t>: </a:t>
            </a:r>
            <a:r>
              <a:rPr lang="ru-RU" sz="2400" dirty="0" smtClean="0"/>
              <a:t>Серверы с соответствующим серверным оборудованием установлены и работают во всех точках МЭВР и АМИ</a:t>
            </a:r>
            <a:endParaRPr lang="en-GB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Сроки выполнения: </a:t>
            </a:r>
            <a:r>
              <a:rPr lang="ru-RU" sz="2400" dirty="0">
                <a:solidFill>
                  <a:prstClr val="black"/>
                </a:solidFill>
              </a:rPr>
              <a:t>до декабря  2018 года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Ответственные</a:t>
            </a:r>
            <a:r>
              <a:rPr lang="en-GB" sz="2400" dirty="0"/>
              <a:t>:  </a:t>
            </a:r>
            <a:r>
              <a:rPr lang="ru-RU" sz="2400" dirty="0"/>
              <a:t>Отдел Закупки ЦУП, Координатор ВИС и Специалист по ИТ/ЛВС/ГВС</a:t>
            </a:r>
            <a:endParaRPr lang="en-GB" sz="2400" dirty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/>
              <a:t>Статус</a:t>
            </a:r>
            <a:r>
              <a:rPr lang="en-GB" sz="2400" b="1" u="sng" dirty="0"/>
              <a:t>:</a:t>
            </a:r>
            <a:r>
              <a:rPr lang="en-GB" sz="2400" b="1" dirty="0"/>
              <a:t>  </a:t>
            </a:r>
            <a:r>
              <a:rPr lang="ru-RU" sz="2400" dirty="0"/>
              <a:t>Согласно цели</a:t>
            </a:r>
            <a:r>
              <a:rPr lang="en-GB" sz="2400" dirty="0"/>
              <a:t>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.</a:t>
            </a:r>
            <a:endParaRPr lang="ru-RU" sz="2400" dirty="0">
              <a:solidFill>
                <a:srgbClr val="0000FF"/>
              </a:solidFill>
              <a:sym typeface="Wingdings"/>
            </a:endParaRP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/>
              <a:t>Действия: </a:t>
            </a:r>
            <a:endParaRPr lang="en-GB" sz="2400" b="1" u="sng" dirty="0"/>
          </a:p>
          <a:p>
            <a:pPr marL="517525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ru-RU" sz="2400" dirty="0">
                <a:latin typeface="Calibri" pitchFamily="34" charset="0"/>
                <a:cs typeface="Arial" charset="0"/>
              </a:rPr>
              <a:t>Операционные</a:t>
            </a:r>
            <a:r>
              <a:rPr lang="ru-RU" sz="2400" dirty="0" smtClean="0"/>
              <a:t> системы для серверных оборудований</a:t>
            </a:r>
            <a:r>
              <a:rPr lang="en-GB" sz="2400" dirty="0" smtClean="0"/>
              <a:t> -  </a:t>
            </a:r>
            <a:r>
              <a:rPr lang="ru-RU" sz="2400" dirty="0" smtClean="0"/>
              <a:t>спецификации</a:t>
            </a:r>
            <a:r>
              <a:rPr lang="en-GB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</a:t>
            </a:r>
            <a:r>
              <a:rPr lang="en-GB" sz="2400" dirty="0" smtClean="0"/>
              <a:t>, </a:t>
            </a:r>
            <a:r>
              <a:rPr lang="ru-RU" sz="2400" dirty="0" smtClean="0"/>
              <a:t>закуп</a:t>
            </a:r>
            <a:r>
              <a:rPr lang="en-GB" sz="2400" dirty="0" smtClean="0"/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en-US" sz="2400" dirty="0" smtClean="0">
                <a:sym typeface="Wingdings"/>
              </a:rPr>
              <a:t>, </a:t>
            </a:r>
            <a:r>
              <a:rPr lang="ru-RU" sz="2400" dirty="0" smtClean="0"/>
              <a:t>и установка</a:t>
            </a:r>
            <a:r>
              <a:rPr lang="en-GB" sz="2400" dirty="0" smtClean="0"/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endParaRPr lang="en-GB" sz="2400" dirty="0" smtClean="0">
              <a:solidFill>
                <a:srgbClr val="0000FF"/>
              </a:solidFill>
            </a:endParaRP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b="1" dirty="0" smtClean="0"/>
          </a:p>
        </p:txBody>
      </p:sp>
      <p:pic>
        <p:nvPicPr>
          <p:cNvPr id="10" name="Picture 2" descr="Картинки по запросу windows server 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134" y="4980793"/>
            <a:ext cx="1263650" cy="127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759" y="4980793"/>
            <a:ext cx="1722438" cy="129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Картинки по запросу касперский лого вект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6172" y="4980793"/>
            <a:ext cx="4213225" cy="122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289592" y="71450"/>
            <a:ext cx="99742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</a:rPr>
              <a:t>Объединение </a:t>
            </a:r>
            <a:r>
              <a:rPr lang="ru-RU" sz="3200" b="1" dirty="0">
                <a:solidFill>
                  <a:srgbClr val="0000FF"/>
                </a:solidFill>
                <a:latin typeface="Calibri" pitchFamily="34" charset="0"/>
              </a:rPr>
              <a:t>всех отделений МЭВР, АМИ, АМИ в </a:t>
            </a:r>
            <a:r>
              <a:rPr lang="ru-RU" sz="3200" b="1" dirty="0" err="1">
                <a:solidFill>
                  <a:srgbClr val="0000FF"/>
                </a:solidFill>
                <a:latin typeface="Calibri" pitchFamily="34" charset="0"/>
              </a:rPr>
              <a:t>Кафернигане</a:t>
            </a:r>
            <a:r>
              <a:rPr lang="ru-RU" sz="3200" b="1" dirty="0">
                <a:solidFill>
                  <a:srgbClr val="0000FF"/>
                </a:solidFill>
                <a:latin typeface="Calibri" pitchFamily="34" charset="0"/>
              </a:rPr>
              <a:t> и БОРК с помощью цифровой </a:t>
            </a:r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</a:rPr>
              <a:t>сети</a:t>
            </a:r>
            <a:endParaRPr lang="ru-RU" sz="3200" dirty="0"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3449" y="2943333"/>
            <a:ext cx="3541712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289050" y="120650"/>
            <a:ext cx="100504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</a:rPr>
              <a:t>Установка </a:t>
            </a:r>
            <a:r>
              <a:rPr lang="ru-RU" sz="3200" b="1" dirty="0">
                <a:solidFill>
                  <a:srgbClr val="0000FF"/>
                </a:solidFill>
                <a:latin typeface="Calibri" pitchFamily="34" charset="0"/>
              </a:rPr>
              <a:t>беспроводных сетей в  МЭВР, АМИ, АМИ в </a:t>
            </a:r>
            <a:r>
              <a:rPr lang="ru-RU" sz="3200" b="1" dirty="0" err="1">
                <a:solidFill>
                  <a:srgbClr val="0000FF"/>
                </a:solidFill>
                <a:latin typeface="Calibri" pitchFamily="34" charset="0"/>
              </a:rPr>
              <a:t>Кафернигане</a:t>
            </a:r>
            <a:r>
              <a:rPr lang="ru-RU" sz="3200" b="1" dirty="0">
                <a:solidFill>
                  <a:srgbClr val="0000FF"/>
                </a:solidFill>
                <a:latin typeface="Calibri" pitchFamily="34" charset="0"/>
              </a:rPr>
              <a:t> и БОРК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81047" y="3647341"/>
            <a:ext cx="8190381" cy="3093363"/>
          </a:xfrm>
        </p:spPr>
        <p:txBody>
          <a:bodyPr rtlCol="0">
            <a:normAutofit fontScale="92500" lnSpcReduction="10000"/>
          </a:bodyPr>
          <a:lstStyle/>
          <a:p>
            <a:pPr marL="517525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ru-RU" sz="2600" dirty="0" smtClean="0"/>
              <a:t>Завершен анализ цен и технических возможностей местных провайдеров связи и подписан договор</a:t>
            </a:r>
            <a:r>
              <a:rPr lang="en-US" sz="2600" dirty="0" smtClean="0"/>
              <a:t> </a:t>
            </a:r>
            <a:r>
              <a:rPr lang="ru-RU" sz="2600" dirty="0" smtClean="0"/>
              <a:t>на установку Оптоволоконной кабели для Интернета от 24 июля </a:t>
            </a:r>
            <a:r>
              <a:rPr lang="en-US" sz="2600" dirty="0" smtClean="0"/>
              <a:t>201</a:t>
            </a:r>
            <a:r>
              <a:rPr lang="ru-RU" sz="2600" dirty="0" smtClean="0"/>
              <a:t>8 года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</a:t>
            </a:r>
            <a:r>
              <a:rPr lang="en-US" sz="2600" dirty="0" smtClean="0"/>
              <a:t>.</a:t>
            </a:r>
          </a:p>
          <a:p>
            <a:pPr marL="517525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ru-RU" sz="2600" dirty="0" smtClean="0"/>
              <a:t>Выбрана компания </a:t>
            </a:r>
            <a:r>
              <a:rPr lang="ru-RU" sz="2600" dirty="0"/>
              <a:t>по </a:t>
            </a:r>
            <a:r>
              <a:rPr lang="ru-RU" sz="2600" dirty="0" smtClean="0"/>
              <a:t>прокладке оптоволоконной кабели и выполнена проектирование, а также прокладка  кабели до серверной комнаты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</a:t>
            </a:r>
            <a:r>
              <a:rPr lang="en-US" sz="2600" dirty="0" smtClean="0"/>
              <a:t>.</a:t>
            </a:r>
          </a:p>
          <a:p>
            <a:pPr marL="517525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ru-RU" sz="2600" dirty="0" smtClean="0"/>
              <a:t>Компанией завершена установка кабеля </a:t>
            </a:r>
            <a:r>
              <a:rPr lang="ru-RU" sz="2600" dirty="0"/>
              <a:t>и </a:t>
            </a:r>
            <a:r>
              <a:rPr lang="ru-RU" sz="2600" dirty="0" smtClean="0"/>
              <a:t>начато тестирование линии для подключения интернета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</a:t>
            </a:r>
            <a:r>
              <a:rPr lang="en-US" sz="2600" dirty="0" smtClean="0"/>
              <a:t>.</a:t>
            </a:r>
          </a:p>
        </p:txBody>
      </p:sp>
      <p:sp>
        <p:nvSpPr>
          <p:cNvPr id="8" name="Tijdelijke aanduiding voor inhoud 1"/>
          <p:cNvSpPr txBox="1">
            <a:spLocks/>
          </p:cNvSpPr>
          <p:nvPr/>
        </p:nvSpPr>
        <p:spPr bwMode="auto">
          <a:xfrm>
            <a:off x="881048" y="1520152"/>
            <a:ext cx="11184113" cy="215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299999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  <a:scene3d>
              <a:camera prst="orthographicFront">
                <a:rot lat="0" lon="600000" rev="0"/>
              </a:camera>
              <a:lightRig rig="threePt" dir="t"/>
            </a:scene3d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Индикатор 5</a:t>
            </a:r>
            <a:r>
              <a:rPr lang="en-GB" sz="2400" b="1" dirty="0" smtClean="0"/>
              <a:t>:</a:t>
            </a:r>
            <a:r>
              <a:rPr lang="ru-RU" sz="2400" b="1" dirty="0" smtClean="0"/>
              <a:t> </a:t>
            </a:r>
            <a:r>
              <a:rPr lang="ru-RU" sz="2400" dirty="0" smtClean="0"/>
              <a:t>Установка Цифровой сети в МЭВР, АМИ, АМИ в </a:t>
            </a:r>
            <a:r>
              <a:rPr lang="ru-RU" sz="2400" dirty="0" err="1" smtClean="0"/>
              <a:t>Кафернигане</a:t>
            </a:r>
            <a:r>
              <a:rPr lang="ru-RU" sz="2400" dirty="0" smtClean="0"/>
              <a:t> и БОРК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olidFill>
                  <a:prstClr val="black"/>
                </a:solidFill>
              </a:rPr>
              <a:t>Сроки выполнения: </a:t>
            </a:r>
            <a:r>
              <a:rPr lang="ru-RU" sz="2400" dirty="0" smtClean="0">
                <a:solidFill>
                  <a:prstClr val="black"/>
                </a:solidFill>
              </a:rPr>
              <a:t>до декабря  2018 года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olidFill>
                  <a:prstClr val="black"/>
                </a:solidFill>
              </a:rPr>
              <a:t>Ответственные</a:t>
            </a:r>
            <a:r>
              <a:rPr lang="en-GB" sz="2400" dirty="0" smtClean="0"/>
              <a:t>:  </a:t>
            </a:r>
            <a:r>
              <a:rPr lang="ru-RU" sz="2400" dirty="0" smtClean="0"/>
              <a:t>Отдел Закупки ЦУП, Координатор ВИС и Специалист по ИТ/ЛВС/ГВС</a:t>
            </a:r>
            <a:endParaRPr lang="en-GB" sz="2400" dirty="0" smtClean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Статус</a:t>
            </a:r>
            <a:r>
              <a:rPr lang="en-GB" sz="2400" b="1" u="sng" dirty="0" smtClean="0"/>
              <a:t>:</a:t>
            </a:r>
            <a:r>
              <a:rPr lang="en-GB" sz="2400" b="1" dirty="0" smtClean="0"/>
              <a:t>  </a:t>
            </a:r>
            <a:r>
              <a:rPr lang="ru-RU" sz="2400" dirty="0" smtClean="0"/>
              <a:t>Согласно цели</a:t>
            </a:r>
            <a:r>
              <a:rPr lang="en-GB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.</a:t>
            </a:r>
            <a:endParaRPr lang="ru-RU" sz="2400" dirty="0" smtClean="0">
              <a:solidFill>
                <a:srgbClr val="0000FF"/>
              </a:solidFill>
              <a:sym typeface="Wingdings"/>
            </a:endParaRP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Результаты: </a:t>
            </a:r>
            <a:endParaRPr lang="en-GB" sz="2400" b="1" u="sng" dirty="0" smtClean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 smtClean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 smtClean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15836" y="1430911"/>
            <a:ext cx="10382806" cy="4343241"/>
          </a:xfrm>
          <a:scene3d>
            <a:camera prst="orthographicFront">
              <a:rot lat="0" lon="21299999" rev="0"/>
            </a:camera>
            <a:lightRig rig="threePt" dir="t"/>
          </a:scene3d>
        </p:spPr>
        <p:txBody>
          <a:bodyPr rtlCol="0">
            <a:noAutofit/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/>
                </a:solidFill>
              </a:rPr>
              <a:t>Цели и задачи пакета С ПОЗН </a:t>
            </a:r>
            <a:r>
              <a:rPr lang="en-US" sz="3200" b="1" dirty="0" smtClean="0">
                <a:solidFill>
                  <a:schemeClr val="accent1"/>
                </a:solidFill>
              </a:rPr>
              <a:t>II</a:t>
            </a:r>
            <a:endParaRPr lang="ru-RU" sz="3200" b="1" dirty="0" smtClean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/>
                </a:solidFill>
              </a:rPr>
              <a:t>Видение по созданию ВИС и ЦИС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/>
                </a:solidFill>
              </a:rPr>
              <a:t>Архитектура </a:t>
            </a:r>
            <a:r>
              <a:rPr lang="ru-RU" sz="3200" b="1" dirty="0" smtClean="0">
                <a:solidFill>
                  <a:schemeClr val="accent1"/>
                </a:solidFill>
              </a:rPr>
              <a:t>ИСВР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/>
                </a:solidFill>
              </a:rPr>
              <a:t>Количество оборудования</a:t>
            </a:r>
            <a:endParaRPr lang="ru-RU" sz="3200" b="1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/>
                </a:solidFill>
              </a:rPr>
              <a:t>Закупка оборудования по лотам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/>
                </a:solidFill>
              </a:rPr>
              <a:t>Техническое требование серверов </a:t>
            </a:r>
            <a:r>
              <a:rPr lang="ru-RU" sz="3200" b="1" dirty="0" smtClean="0">
                <a:solidFill>
                  <a:schemeClr val="accent1"/>
                </a:solidFill>
              </a:rPr>
              <a:t>ВИС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/>
                </a:solidFill>
              </a:rPr>
              <a:t>Текущий статус по пакету С</a:t>
            </a:r>
            <a:endParaRPr lang="ru-RU" sz="3200" b="1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3200" b="1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4400" b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4400" b="1" dirty="0" smtClean="0">
              <a:solidFill>
                <a:srgbClr val="0070C0"/>
              </a:solidFill>
            </a:endParaRPr>
          </a:p>
        </p:txBody>
      </p:sp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289592" y="310160"/>
            <a:ext cx="99742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Содержание</a:t>
            </a:r>
          </a:p>
        </p:txBody>
      </p:sp>
      <p:pic>
        <p:nvPicPr>
          <p:cNvPr id="5" name="Picture 2" descr="Картинки по запросу серв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1185" y="2205459"/>
            <a:ext cx="1335539" cy="10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8954" y="1124503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ÐÐ°ÑÑÐ¸Ð½ÐºÐ¸ Ð¿Ð¾ Ð·Ð°Ð¿ÑÐ¾ÑÑ UPS for server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484" y="3070845"/>
            <a:ext cx="1485684" cy="7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ÐÐ°ÑÑÐ¸Ð½ÐºÐ¸ Ð¿Ð¾ Ð·Ð°Ð¿ÑÐ¾ÑÑ Ð¼ÑÑ ÑÐ²ÐµÑÐ½Ð¾Ð¹ Ð»Ð°Ð·ÐµÑÐ½Ñ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147" y="4368527"/>
            <a:ext cx="1122990" cy="9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Картинки по запросу ноутбуки leno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93409" y="3777087"/>
            <a:ext cx="13827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ÐÐ°ÑÑÐ¸Ð½ÐºÐ¸ Ð¿Ð¾ Ð·Ð°Ð¿ÑÐ¾ÑÑ Multi function dev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85" y="5219294"/>
            <a:ext cx="1249872" cy="12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ÐÐ°ÑÑÐ¸Ð½ÐºÐ¸ Ð¿Ð¾ Ð·Ð°Ð¿ÑÐ¾ÑÑ ups for desktop compu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147" y="5672682"/>
            <a:ext cx="893879" cy="8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ÐÐ°ÑÑÐ¸Ð½ÐºÐ¸ Ð¿Ð¾ Ð·Ð°Ð¿ÑÐ¾ÑÑ ÑÐµÐ¼Ð¾Ð½Ñ ÑÐµÑÐ²ÐµÑÐ½ÑÑ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493" y="876094"/>
            <a:ext cx="1560104" cy="93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ÐÐ°ÑÑÐ¸Ð½ÐºÐ¸ Ð¿Ð¾ Ð·Ð°Ð¿ÑÐ¾ÑÑ wide Scann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27" y="5327456"/>
            <a:ext cx="1713312" cy="1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ÐÐ°ÑÑÐ¸Ð½ÐºÐ¸ Ð¿Ð¾ Ð·Ð°Ð¿ÑÐ¾ÑÑ gps recei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32" y="5696303"/>
            <a:ext cx="1285191" cy="10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10275717" y="223242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born-spb.ru/images/02_Statyi/plotter_st_061015_rejushiy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49" y="2909928"/>
            <a:ext cx="1865323" cy="10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68306" y="1463025"/>
            <a:ext cx="10630208" cy="1939925"/>
          </a:xfrm>
        </p:spPr>
        <p:txBody>
          <a:bodyPr rtlCol="0">
            <a:normAutofit fontScale="85000" lnSpcReduction="20000"/>
          </a:bodyPr>
          <a:lstStyle/>
          <a:p>
            <a:pPr marL="0" indent="20638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>
                <a:solidFill>
                  <a:prstClr val="black"/>
                </a:solidFill>
              </a:rPr>
              <a:t>Индикатор 6</a:t>
            </a:r>
            <a:r>
              <a:rPr lang="en-GB" b="1" u="sng" dirty="0">
                <a:solidFill>
                  <a:prstClr val="black"/>
                </a:solidFill>
              </a:rPr>
              <a:t>: </a:t>
            </a:r>
            <a:r>
              <a:rPr lang="ru-RU" dirty="0"/>
              <a:t>Установка ГИС серверной программы в ИЦВР/МЭВР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>
                <a:solidFill>
                  <a:prstClr val="black"/>
                </a:solidFill>
              </a:rPr>
              <a:t>Сроки выполнения: </a:t>
            </a:r>
            <a:r>
              <a:rPr lang="ru-RU" dirty="0">
                <a:solidFill>
                  <a:prstClr val="black"/>
                </a:solidFill>
              </a:rPr>
              <a:t>до </a:t>
            </a:r>
            <a:r>
              <a:rPr lang="ru-RU" dirty="0" smtClean="0">
                <a:solidFill>
                  <a:prstClr val="black"/>
                </a:solidFill>
              </a:rPr>
              <a:t>ноября </a:t>
            </a:r>
            <a:r>
              <a:rPr lang="ru-RU" dirty="0">
                <a:solidFill>
                  <a:prstClr val="black"/>
                </a:solidFill>
              </a:rPr>
              <a:t>2018 года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>
                <a:solidFill>
                  <a:prstClr val="black"/>
                </a:solidFill>
              </a:rPr>
              <a:t>Ответственные</a:t>
            </a:r>
            <a:r>
              <a:rPr lang="en-GB" dirty="0"/>
              <a:t>:  </a:t>
            </a:r>
            <a:r>
              <a:rPr lang="ru-RU" dirty="0"/>
              <a:t>Отдел Закупки ЦУП, Координатор ВИС </a:t>
            </a:r>
            <a:r>
              <a:rPr lang="ru-RU" dirty="0" smtClean="0"/>
              <a:t>и Команда ВИС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/>
              <a:t>Статус</a:t>
            </a:r>
            <a:r>
              <a:rPr lang="en-GB" b="1" u="sng" dirty="0"/>
              <a:t>:</a:t>
            </a:r>
            <a:r>
              <a:rPr lang="en-GB" b="1" dirty="0"/>
              <a:t>  </a:t>
            </a:r>
            <a:r>
              <a:rPr lang="ru-RU" dirty="0"/>
              <a:t>Согласно цели</a:t>
            </a:r>
            <a:r>
              <a:rPr lang="en-GB" dirty="0"/>
              <a:t>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.</a:t>
            </a:r>
            <a:endParaRPr lang="ru-RU" dirty="0">
              <a:solidFill>
                <a:srgbClr val="0000FF"/>
              </a:solidFill>
              <a:sym typeface="Wingdings"/>
            </a:endParaRP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/>
              <a:t>Результаты: </a:t>
            </a:r>
            <a:endParaRPr lang="en-GB" b="1" u="sng" dirty="0"/>
          </a:p>
        </p:txBody>
      </p:sp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1289051" y="120650"/>
            <a:ext cx="95745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</a:rPr>
              <a:t>Закупка </a:t>
            </a:r>
            <a:r>
              <a:rPr lang="ru-RU" sz="3200" b="1" dirty="0">
                <a:solidFill>
                  <a:srgbClr val="0000FF"/>
                </a:solidFill>
                <a:latin typeface="Calibri" pitchFamily="34" charset="0"/>
              </a:rPr>
              <a:t>и установка пакета </a:t>
            </a:r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</a:rPr>
              <a:t>программного </a:t>
            </a:r>
            <a:r>
              <a:rPr lang="ru-RU" sz="3200" b="1" dirty="0">
                <a:solidFill>
                  <a:srgbClr val="0000FF"/>
                </a:solidFill>
                <a:latin typeface="Calibri" pitchFamily="34" charset="0"/>
              </a:rPr>
              <a:t>обеспечения ГИС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812800" y="3418423"/>
            <a:ext cx="76635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7525" indent="-514350">
              <a:buFont typeface="Calibri Light" pitchFamily="34" charset="0"/>
              <a:buAutoNum type="alphaLcPeriod"/>
            </a:pPr>
            <a:r>
              <a:rPr lang="ru-RU" sz="2400" dirty="0" smtClean="0">
                <a:latin typeface="Calibri" pitchFamily="34" charset="0"/>
              </a:rPr>
              <a:t>Программные продукты открытого исходного коды скачены и установлены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</a:t>
            </a:r>
            <a:r>
              <a:rPr lang="ru-RU" sz="2400" dirty="0" smtClean="0">
                <a:latin typeface="Calibri" pitchFamily="34" charset="0"/>
              </a:rPr>
              <a:t> </a:t>
            </a:r>
          </a:p>
          <a:p>
            <a:pPr marL="517525" indent="-514350">
              <a:buFont typeface="Calibri Light" pitchFamily="34" charset="0"/>
              <a:buAutoNum type="alphaLcPeriod"/>
            </a:pPr>
            <a:r>
              <a:rPr lang="ru-RU" sz="2400" dirty="0" smtClean="0">
                <a:latin typeface="Calibri" pitchFamily="34" charset="0"/>
              </a:rPr>
              <a:t>Программный </a:t>
            </a:r>
            <a:r>
              <a:rPr lang="ru-RU" sz="2400" dirty="0">
                <a:latin typeface="Calibri" pitchFamily="34" charset="0"/>
              </a:rPr>
              <a:t>продукт </a:t>
            </a:r>
            <a:r>
              <a:rPr lang="ru-RU" sz="2400" dirty="0" smtClean="0">
                <a:latin typeface="Calibri" pitchFamily="34" charset="0"/>
              </a:rPr>
              <a:t>базы данных</a:t>
            </a:r>
            <a:r>
              <a:rPr lang="en-US" sz="2400" dirty="0" smtClean="0">
                <a:latin typeface="Calibri" pitchFamily="34" charset="0"/>
              </a:rPr>
              <a:t>:  </a:t>
            </a:r>
            <a:r>
              <a:rPr lang="ru-RU" sz="2400" dirty="0">
                <a:latin typeface="Calibri" pitchFamily="34" charset="0"/>
              </a:rPr>
              <a:t>спецификации программы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, </a:t>
            </a:r>
            <a:r>
              <a:rPr lang="ru-RU" sz="2400" dirty="0">
                <a:latin typeface="Calibri" pitchFamily="34" charset="0"/>
                <a:sym typeface="Wingdings" pitchFamily="2" charset="2"/>
              </a:rPr>
              <a:t>закуп</a:t>
            </a:r>
            <a:r>
              <a:rPr lang="en-US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ru-RU" sz="2400" dirty="0">
                <a:latin typeface="Calibri" pitchFamily="34" charset="0"/>
                <a:sym typeface="Wingdings" pitchFamily="2" charset="2"/>
              </a:rPr>
              <a:t>и установка</a:t>
            </a:r>
            <a:r>
              <a:rPr lang="en-US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.</a:t>
            </a:r>
            <a:endParaRPr lang="en-US" sz="2400" dirty="0">
              <a:latin typeface="Calibri" pitchFamily="34" charset="0"/>
              <a:sym typeface="Wingdings" pitchFamily="2" charset="2"/>
            </a:endParaRPr>
          </a:p>
          <a:p>
            <a:pPr marL="517525" indent="-514350">
              <a:buFont typeface="Calibri Light" pitchFamily="34" charset="0"/>
              <a:buAutoNum type="alphaLcPeriod"/>
            </a:pPr>
            <a:r>
              <a:rPr lang="ru-RU" sz="2400" dirty="0" smtClean="0">
                <a:latin typeface="Calibri" pitchFamily="34" charset="0"/>
                <a:sym typeface="Wingdings" pitchFamily="2" charset="2"/>
              </a:rPr>
              <a:t>ГИС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ru-RU" sz="2400" dirty="0" smtClean="0">
                <a:latin typeface="Calibri" pitchFamily="34" charset="0"/>
                <a:sym typeface="Wingdings" pitchFamily="2" charset="2"/>
              </a:rPr>
              <a:t>программа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: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ru-RU" sz="2400" dirty="0" smtClean="0">
                <a:latin typeface="Calibri" pitchFamily="34" charset="0"/>
              </a:rPr>
              <a:t>спецификация </a:t>
            </a:r>
            <a:r>
              <a:rPr lang="ru-RU" sz="2400" dirty="0">
                <a:latin typeface="Calibri" pitchFamily="34" charset="0"/>
              </a:rPr>
              <a:t>программы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en-US" sz="2400" dirty="0">
                <a:latin typeface="Calibri" pitchFamily="34" charset="0"/>
                <a:sym typeface="Wingdings" pitchFamily="2" charset="2"/>
              </a:rPr>
              <a:t>, </a:t>
            </a:r>
            <a:r>
              <a:rPr lang="ru-RU" sz="2400" dirty="0">
                <a:latin typeface="Calibri" pitchFamily="34" charset="0"/>
                <a:sym typeface="Wingdings" pitchFamily="2" charset="2"/>
              </a:rPr>
              <a:t>закуп</a:t>
            </a:r>
            <a:r>
              <a:rPr lang="en-US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, </a:t>
            </a:r>
            <a:r>
              <a:rPr lang="ru-RU" sz="2400" dirty="0">
                <a:latin typeface="Calibri" pitchFamily="34" charset="0"/>
                <a:sym typeface="Wingdings" pitchFamily="2" charset="2"/>
              </a:rPr>
              <a:t>и установка</a:t>
            </a:r>
            <a:r>
              <a:rPr lang="en-US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en-US" sz="2400" dirty="0">
                <a:latin typeface="Calibri" pitchFamily="34" charset="0"/>
                <a:sym typeface="Wingdings" pitchFamily="2" charset="2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0846" b="14160"/>
          <a:stretch/>
        </p:blipFill>
        <p:spPr>
          <a:xfrm>
            <a:off x="9786500" y="3823192"/>
            <a:ext cx="2154237" cy="122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Картинки по запросу АркГИС л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2949" y="5283909"/>
            <a:ext cx="2154237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67" y="2770679"/>
            <a:ext cx="1901602" cy="87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inhoud 1"/>
          <p:cNvSpPr>
            <a:spLocks noGrp="1"/>
          </p:cNvSpPr>
          <p:nvPr>
            <p:ph idx="1"/>
          </p:nvPr>
        </p:nvSpPr>
        <p:spPr>
          <a:xfrm>
            <a:off x="976238" y="1358682"/>
            <a:ext cx="9415462" cy="2187669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None/>
            </a:pPr>
            <a:r>
              <a:rPr lang="ru-RU" sz="2400" b="1" u="sng" dirty="0"/>
              <a:t>Индикатор </a:t>
            </a:r>
            <a:r>
              <a:rPr lang="ru-RU" sz="2400" b="1" u="sng" dirty="0" smtClean="0"/>
              <a:t>7</a:t>
            </a:r>
            <a:r>
              <a:rPr lang="en-GB" sz="2400" b="1" u="sng" dirty="0" smtClean="0"/>
              <a:t>: </a:t>
            </a:r>
            <a:r>
              <a:rPr lang="ru-RU" sz="2500" dirty="0">
                <a:solidFill>
                  <a:prstClr val="black"/>
                </a:solidFill>
              </a:rPr>
              <a:t>Создание правовых основ для ведения ВИС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Сроки выполнения: </a:t>
            </a:r>
            <a:r>
              <a:rPr lang="ru-RU" sz="2400" dirty="0">
                <a:solidFill>
                  <a:prstClr val="black"/>
                </a:solidFill>
              </a:rPr>
              <a:t>до </a:t>
            </a:r>
            <a:r>
              <a:rPr lang="ru-RU" sz="2400" dirty="0" smtClean="0">
                <a:solidFill>
                  <a:prstClr val="black"/>
                </a:solidFill>
              </a:rPr>
              <a:t>октябрь </a:t>
            </a:r>
            <a:r>
              <a:rPr lang="ru-RU" sz="2400" dirty="0">
                <a:solidFill>
                  <a:prstClr val="black"/>
                </a:solidFill>
              </a:rPr>
              <a:t>2018 года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Ответственные</a:t>
            </a:r>
            <a:r>
              <a:rPr lang="en-GB" sz="2400" dirty="0"/>
              <a:t>:  </a:t>
            </a:r>
            <a:r>
              <a:rPr lang="ru-RU" sz="2400" dirty="0" smtClean="0"/>
              <a:t>Юристы ЦУП</a:t>
            </a:r>
            <a:r>
              <a:rPr lang="ru-RU" sz="2400" dirty="0"/>
              <a:t>, Координатор </a:t>
            </a:r>
            <a:r>
              <a:rPr lang="ru-RU" sz="2400" dirty="0" smtClean="0"/>
              <a:t>ВИС</a:t>
            </a:r>
            <a:endParaRPr lang="ru-RU" sz="2400" dirty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/>
              <a:t>Статус</a:t>
            </a:r>
            <a:r>
              <a:rPr lang="en-GB" sz="2400" b="1" u="sng" dirty="0"/>
              <a:t>:</a:t>
            </a:r>
            <a:r>
              <a:rPr lang="en-GB" sz="2400" b="1" dirty="0"/>
              <a:t>  </a:t>
            </a:r>
            <a:r>
              <a:rPr lang="ru-RU" sz="2400" dirty="0" smtClean="0"/>
              <a:t>в процессе выполнения с некоторой задержкой на 2 мес.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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.</a:t>
            </a:r>
            <a:endParaRPr lang="ru-RU" sz="2400" dirty="0">
              <a:solidFill>
                <a:srgbClr val="0000FF"/>
              </a:solidFill>
              <a:sym typeface="Wingdings"/>
            </a:endParaRP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Результаты: </a:t>
            </a:r>
            <a:endParaRPr lang="en-GB" sz="2400" b="1" u="sng" dirty="0"/>
          </a:p>
          <a:p>
            <a:pPr marL="0" indent="0" eaLnBrk="1" hangingPunct="1">
              <a:lnSpc>
                <a:spcPct val="70000"/>
              </a:lnSpc>
              <a:buNone/>
            </a:pPr>
            <a:endParaRPr lang="en-US" sz="2600" dirty="0" smtClean="0"/>
          </a:p>
        </p:txBody>
      </p:sp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1284288" y="280988"/>
            <a:ext cx="1058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Создание Водной </a:t>
            </a:r>
            <a:r>
              <a:rPr lang="ru-RU" sz="3600" b="1" dirty="0">
                <a:solidFill>
                  <a:srgbClr val="0000FF"/>
                </a:solidFill>
                <a:latin typeface="Calibri" pitchFamily="34" charset="0"/>
              </a:rPr>
              <a:t>информационной системы 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ВИС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05352" y="3549402"/>
            <a:ext cx="11486648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7525" indent="-514350">
              <a:buFont typeface="Calibri Light" pitchFamily="34" charset="0"/>
              <a:buAutoNum type="alphaLcPeriod"/>
            </a:pPr>
            <a:r>
              <a:rPr lang="ru-RU" sz="2500" dirty="0" smtClean="0">
                <a:latin typeface="Calibri" pitchFamily="34" charset="0"/>
              </a:rPr>
              <a:t>Подготовлен проект Постановления Правительства по утверждению </a:t>
            </a:r>
            <a:r>
              <a:rPr lang="ru-RU" sz="2500" dirty="0">
                <a:latin typeface="Calibri" pitchFamily="34" charset="0"/>
              </a:rPr>
              <a:t>концепции </a:t>
            </a:r>
            <a:r>
              <a:rPr lang="ru-RU" sz="2500" dirty="0" smtClean="0">
                <a:latin typeface="Calibri" pitchFamily="34" charset="0"/>
              </a:rPr>
              <a:t>ВИС, а также направлен на согласование министерствами и ведомствами </a:t>
            </a:r>
            <a:r>
              <a:rPr lang="en-US" sz="25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ru-RU" sz="2500" dirty="0" smtClean="0">
                <a:latin typeface="Calibri" pitchFamily="34" charset="0"/>
                <a:sym typeface="Wingdings" pitchFamily="2" charset="2"/>
              </a:rPr>
              <a:t>, находится в процессе согласования </a:t>
            </a:r>
            <a:r>
              <a:rPr lang="en-GB" sz="28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ru-RU" sz="28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.</a:t>
            </a:r>
            <a:endParaRPr lang="en-US" sz="2500" dirty="0">
              <a:latin typeface="Calibri" pitchFamily="34" charset="0"/>
              <a:sym typeface="Wingdings" pitchFamily="2" charset="2"/>
            </a:endParaRPr>
          </a:p>
          <a:p>
            <a:pPr marL="517525" indent="-514350">
              <a:buFont typeface="Calibri Light" pitchFamily="34" charset="0"/>
              <a:buAutoNum type="alphaLcPeriod"/>
            </a:pPr>
            <a:r>
              <a:rPr lang="ru-RU" sz="2500" dirty="0" smtClean="0">
                <a:latin typeface="Calibri" pitchFamily="34" charset="0"/>
              </a:rPr>
              <a:t>Разработан проект </a:t>
            </a:r>
            <a:r>
              <a:rPr lang="ru-RU" sz="2500" dirty="0">
                <a:latin typeface="Calibri" pitchFamily="34" charset="0"/>
              </a:rPr>
              <a:t>методологии по кодированию водных объектов </a:t>
            </a:r>
            <a:r>
              <a:rPr lang="en-US" sz="25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ru-RU" sz="25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sz="2500" dirty="0">
                <a:latin typeface="Calibri" pitchFamily="34" charset="0"/>
                <a:sym typeface="Wingdings" pitchFamily="2" charset="2"/>
              </a:rPr>
              <a:t>и </a:t>
            </a:r>
            <a:r>
              <a:rPr lang="ru-RU" sz="2500" dirty="0" smtClean="0">
                <a:latin typeface="Calibri" pitchFamily="34" charset="0"/>
                <a:sym typeface="Wingdings" pitchFamily="2" charset="2"/>
              </a:rPr>
              <a:t>начаты работы по согласованию</a:t>
            </a:r>
            <a:r>
              <a:rPr lang="en-GB" sz="28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.</a:t>
            </a:r>
          </a:p>
          <a:p>
            <a:pPr marL="517525" indent="-514350">
              <a:buFont typeface="Calibri Light" pitchFamily="34" charset="0"/>
              <a:buAutoNum type="alphaLcPeriod"/>
            </a:pPr>
            <a:r>
              <a:rPr lang="ru-RU" sz="2500" dirty="0" smtClean="0">
                <a:latin typeface="Calibri" pitchFamily="34" charset="0"/>
              </a:rPr>
              <a:t>Разработан проект </a:t>
            </a:r>
            <a:r>
              <a:rPr lang="ru-RU" sz="2500" dirty="0">
                <a:latin typeface="Calibri" pitchFamily="34" charset="0"/>
              </a:rPr>
              <a:t>методологии по </a:t>
            </a:r>
            <a:r>
              <a:rPr lang="ru-RU" sz="2500" dirty="0" smtClean="0">
                <a:latin typeface="Calibri" pitchFamily="34" charset="0"/>
              </a:rPr>
              <a:t>инвентаризации </a:t>
            </a:r>
            <a:r>
              <a:rPr lang="ru-RU" sz="2500" dirty="0">
                <a:latin typeface="Calibri" pitchFamily="34" charset="0"/>
              </a:rPr>
              <a:t>ирригационных систем и </a:t>
            </a:r>
            <a:r>
              <a:rPr lang="ru-RU" sz="2500" dirty="0" smtClean="0">
                <a:latin typeface="Calibri" pitchFamily="34" charset="0"/>
              </a:rPr>
              <a:t>ГИС </a:t>
            </a:r>
            <a:r>
              <a:rPr lang="en-US" sz="25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ru-RU" sz="2500" dirty="0">
                <a:latin typeface="Calibri" pitchFamily="34" charset="0"/>
                <a:sym typeface="Wingdings" pitchFamily="2" charset="2"/>
              </a:rPr>
              <a:t> </a:t>
            </a:r>
            <a:r>
              <a:rPr lang="ru-RU" sz="2500" dirty="0" smtClean="0">
                <a:latin typeface="Calibri" pitchFamily="34" charset="0"/>
                <a:sym typeface="Wingdings" pitchFamily="2" charset="2"/>
              </a:rPr>
              <a:t>и начаты </a:t>
            </a:r>
            <a:r>
              <a:rPr lang="ru-RU" sz="2500" dirty="0">
                <a:latin typeface="Calibri" pitchFamily="34" charset="0"/>
                <a:sym typeface="Wingdings" pitchFamily="2" charset="2"/>
              </a:rPr>
              <a:t>работы по согласованию</a:t>
            </a:r>
            <a:r>
              <a:rPr lang="en-GB" sz="28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.</a:t>
            </a:r>
            <a:endParaRPr lang="ru-RU" sz="2500" dirty="0" smtClean="0">
              <a:latin typeface="Calibri" pitchFamily="34" charset="0"/>
              <a:sym typeface="Wingdings" pitchFamily="2" charset="2"/>
            </a:endParaRPr>
          </a:p>
          <a:p>
            <a:pPr marL="517525" indent="-514350">
              <a:buFont typeface="Calibri Light" pitchFamily="34" charset="0"/>
              <a:buAutoNum type="alphaLcPeriod"/>
            </a:pPr>
            <a:r>
              <a:rPr lang="ru-RU" sz="2500" dirty="0" smtClean="0">
                <a:latin typeface="Calibri" pitchFamily="34" charset="0"/>
                <a:sym typeface="Wingdings" pitchFamily="2" charset="2"/>
              </a:rPr>
              <a:t>Начато разработка Порядка ведения </a:t>
            </a:r>
            <a:r>
              <a:rPr lang="ru-RU" sz="2500" dirty="0">
                <a:latin typeface="Calibri" pitchFamily="34" charset="0"/>
                <a:sym typeface="Wingdings" pitchFamily="2" charset="2"/>
              </a:rPr>
              <a:t>ВИС, включая обмен </a:t>
            </a:r>
            <a:r>
              <a:rPr lang="ru-RU" sz="2500" dirty="0" smtClean="0">
                <a:latin typeface="Calibri" pitchFamily="34" charset="0"/>
                <a:sym typeface="Wingdings" pitchFamily="2" charset="2"/>
              </a:rPr>
              <a:t>данными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ru-RU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.</a:t>
            </a:r>
            <a:endParaRPr lang="en-US" sz="2500" dirty="0">
              <a:latin typeface="Calibri" pitchFamily="34" charset="0"/>
              <a:sym typeface="Wingdings" pitchFamily="2" charset="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inhoud 1"/>
          <p:cNvSpPr>
            <a:spLocks noGrp="1"/>
          </p:cNvSpPr>
          <p:nvPr>
            <p:ph idx="1"/>
          </p:nvPr>
        </p:nvSpPr>
        <p:spPr>
          <a:xfrm>
            <a:off x="899442" y="1387369"/>
            <a:ext cx="10152536" cy="2286454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2400" b="1" u="sng" dirty="0" smtClean="0"/>
              <a:t>Индикатор 8</a:t>
            </a:r>
            <a:r>
              <a:rPr lang="en-GB" sz="2400" b="1" dirty="0" smtClean="0"/>
              <a:t>: </a:t>
            </a:r>
            <a:r>
              <a:rPr lang="ru-RU" sz="2400" dirty="0" smtClean="0"/>
              <a:t>Базы данных ВИС</a:t>
            </a:r>
            <a:r>
              <a:rPr lang="en-US" sz="2400" dirty="0" smtClean="0"/>
              <a:t> (</a:t>
            </a:r>
            <a:r>
              <a:rPr lang="ru-RU" sz="2400" dirty="0" smtClean="0"/>
              <a:t>табличные и </a:t>
            </a:r>
            <a:r>
              <a:rPr lang="ru-RU" sz="2400" dirty="0" err="1" smtClean="0"/>
              <a:t>геопространственные</a:t>
            </a:r>
            <a:r>
              <a:rPr lang="ru-RU" sz="2400" dirty="0" smtClean="0"/>
              <a:t> данные</a:t>
            </a:r>
            <a:r>
              <a:rPr lang="en-US" sz="2400" dirty="0" smtClean="0"/>
              <a:t>) 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Сроки выполнения: </a:t>
            </a:r>
            <a:r>
              <a:rPr lang="ru-RU" sz="2400" dirty="0">
                <a:solidFill>
                  <a:prstClr val="black"/>
                </a:solidFill>
              </a:rPr>
              <a:t>до </a:t>
            </a:r>
            <a:r>
              <a:rPr lang="ru-RU" sz="2400" dirty="0" smtClean="0">
                <a:solidFill>
                  <a:prstClr val="black"/>
                </a:solidFill>
              </a:rPr>
              <a:t>мая 2019 </a:t>
            </a:r>
            <a:r>
              <a:rPr lang="ru-RU" sz="2400" dirty="0">
                <a:solidFill>
                  <a:prstClr val="black"/>
                </a:solidFill>
              </a:rPr>
              <a:t>года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Ответственные</a:t>
            </a:r>
            <a:r>
              <a:rPr lang="en-GB" sz="2400" dirty="0"/>
              <a:t>:  </a:t>
            </a:r>
            <a:r>
              <a:rPr lang="ru-RU" sz="2400" dirty="0" smtClean="0"/>
              <a:t>Координатор ВИС и команда ВИС</a:t>
            </a:r>
            <a:endParaRPr lang="ru-RU" sz="2400" dirty="0"/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/>
              <a:t>Статус</a:t>
            </a:r>
            <a:r>
              <a:rPr lang="en-GB" sz="2400" b="1" u="sng" dirty="0"/>
              <a:t>:</a:t>
            </a:r>
            <a:r>
              <a:rPr lang="en-GB" sz="2400" b="1" dirty="0"/>
              <a:t>  </a:t>
            </a:r>
            <a:r>
              <a:rPr lang="ru-RU" sz="2400" dirty="0"/>
              <a:t>Согласно цели</a:t>
            </a:r>
            <a:r>
              <a:rPr lang="en-GB" sz="2400" dirty="0"/>
              <a:t>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.</a:t>
            </a:r>
            <a:endParaRPr lang="ru-RU" sz="2400" dirty="0">
              <a:solidFill>
                <a:srgbClr val="0000FF"/>
              </a:solidFill>
              <a:sym typeface="Wingdings"/>
            </a:endParaRP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Результаты: </a:t>
            </a:r>
            <a:endParaRPr lang="en-GB" sz="2400" b="1" u="sng" dirty="0"/>
          </a:p>
        </p:txBody>
      </p:sp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1284288" y="280988"/>
            <a:ext cx="1058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Создание Водной </a:t>
            </a:r>
            <a:r>
              <a:rPr lang="ru-RU" sz="3600" b="1" dirty="0">
                <a:solidFill>
                  <a:srgbClr val="0000FF"/>
                </a:solidFill>
                <a:latin typeface="Calibri" pitchFamily="34" charset="0"/>
              </a:rPr>
              <a:t>информационной системы 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ВИС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254" y="3795623"/>
            <a:ext cx="10602913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450850" eaLnBrk="1" hangingPunct="1">
              <a:spcBef>
                <a:spcPts val="300"/>
              </a:spcBef>
              <a:spcAft>
                <a:spcPts val="600"/>
              </a:spcAft>
              <a:buFont typeface="Calibri Light" pitchFamily="34" charset="0"/>
              <a:buAutoNum type="alphaLcPeriod"/>
            </a:pPr>
            <a:r>
              <a:rPr lang="ru-RU" sz="2400" dirty="0" smtClean="0"/>
              <a:t>Начато инвентаризация </a:t>
            </a:r>
            <a:r>
              <a:rPr lang="ru-RU" sz="2400" dirty="0"/>
              <a:t>табличных </a:t>
            </a:r>
            <a:r>
              <a:rPr lang="ru-RU" sz="2400" dirty="0" smtClean="0"/>
              <a:t>и </a:t>
            </a:r>
            <a:r>
              <a:rPr lang="ru-RU" sz="2400" dirty="0" err="1" smtClean="0"/>
              <a:t>геопространственных</a:t>
            </a:r>
            <a:r>
              <a:rPr lang="ru-RU" sz="2400" dirty="0" smtClean="0"/>
              <a:t> данных </a:t>
            </a:r>
            <a:r>
              <a:rPr lang="ru-RU" sz="2400" dirty="0"/>
              <a:t>и оценка потребностей потенциальных пользователей ВИС и </a:t>
            </a:r>
            <a:r>
              <a:rPr lang="ru-RU" sz="2400" dirty="0" smtClean="0"/>
              <a:t>партнеров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ru-RU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sz="2400" dirty="0" smtClean="0"/>
              <a:t> завершение к октябрю 2018 года</a:t>
            </a:r>
            <a:r>
              <a:rPr lang="en-US" sz="2400" dirty="0" smtClean="0"/>
              <a:t> </a:t>
            </a:r>
            <a:r>
              <a:rPr lang="en-GB" sz="2400" dirty="0">
                <a:solidFill>
                  <a:srgbClr val="0000FF"/>
                </a:solidFill>
                <a:sym typeface="Wingdings" pitchFamily="2" charset="2"/>
              </a:rPr>
              <a:t></a:t>
            </a:r>
            <a:r>
              <a:rPr lang="en-GB" sz="2400" dirty="0">
                <a:sym typeface="Wingdings" pitchFamily="2" charset="2"/>
              </a:rPr>
              <a:t>.</a:t>
            </a:r>
            <a:endParaRPr lang="en-US" sz="2400" dirty="0"/>
          </a:p>
          <a:p>
            <a:pPr marL="723900" indent="-450850" eaLnBrk="1" hangingPunct="1">
              <a:spcBef>
                <a:spcPts val="300"/>
              </a:spcBef>
              <a:spcAft>
                <a:spcPts val="600"/>
              </a:spcAft>
              <a:buFont typeface="Calibri Light" pitchFamily="34" charset="0"/>
              <a:buAutoNum type="alphaLcPeriod"/>
            </a:pPr>
            <a:r>
              <a:rPr lang="ru-RU" sz="2400" dirty="0" smtClean="0"/>
              <a:t>Проектирование </a:t>
            </a:r>
            <a:r>
              <a:rPr lang="ru-RU" sz="2400" dirty="0"/>
              <a:t>базы данных/создание/внедрение МЭВР и </a:t>
            </a:r>
            <a:r>
              <a:rPr lang="ru-RU" sz="2400" dirty="0" smtClean="0"/>
              <a:t>АМИ до февраля 2019 года</a:t>
            </a:r>
            <a:r>
              <a:rPr lang="en-GB" sz="24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GB" sz="2400" dirty="0">
                <a:solidFill>
                  <a:srgbClr val="0000FF"/>
                </a:solidFill>
                <a:sym typeface="Wingdings" pitchFamily="2" charset="2"/>
              </a:rPr>
              <a:t></a:t>
            </a:r>
            <a:r>
              <a:rPr lang="en-GB" sz="2400" dirty="0">
                <a:sym typeface="Wingdings" pitchFamily="2" charset="2"/>
              </a:rPr>
              <a:t>.</a:t>
            </a:r>
            <a:endParaRPr lang="en-US" sz="2400" dirty="0"/>
          </a:p>
          <a:p>
            <a:pPr marL="723900" indent="-450850" eaLnBrk="1" hangingPunct="1">
              <a:spcBef>
                <a:spcPts val="300"/>
              </a:spcBef>
              <a:spcAft>
                <a:spcPts val="600"/>
              </a:spcAft>
              <a:buFont typeface="Calibri Light" pitchFamily="34" charset="0"/>
              <a:buAutoNum type="alphaLcPeriod"/>
            </a:pPr>
            <a:r>
              <a:rPr lang="ru-RU" sz="2400" dirty="0"/>
              <a:t>Разработка </a:t>
            </a:r>
            <a:r>
              <a:rPr lang="ru-RU" sz="2400" dirty="0" smtClean="0"/>
              <a:t>СУБД и Национальной пространственной базы ИЦВР до мая 2019 года </a:t>
            </a:r>
            <a:r>
              <a:rPr lang="en-GB" sz="2400" dirty="0" smtClean="0">
                <a:solidFill>
                  <a:srgbClr val="0000FF"/>
                </a:solidFill>
                <a:sym typeface="Wingdings" pitchFamily="2" charset="2"/>
              </a:rPr>
              <a:t></a:t>
            </a:r>
            <a:r>
              <a:rPr lang="en-GB" sz="2400" dirty="0">
                <a:sym typeface="Wingdings" pitchFamily="2" charset="2"/>
              </a:rPr>
              <a:t>.</a:t>
            </a:r>
            <a:endParaRPr lang="en-US" sz="2400" dirty="0"/>
          </a:p>
        </p:txBody>
      </p:sp>
      <p:pic>
        <p:nvPicPr>
          <p:cNvPr id="6" name="Picture 2" descr="Картинки по запросу база дан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0229" y="1763713"/>
            <a:ext cx="3677784" cy="185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68715" y="1353231"/>
            <a:ext cx="10573884" cy="2736396"/>
          </a:xfrm>
        </p:spPr>
        <p:txBody>
          <a:bodyPr rtlCol="0">
            <a:normAutofit/>
          </a:bodyPr>
          <a:lstStyle/>
          <a:p>
            <a:pPr marL="0" indent="3333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/>
              <a:t>Индикатор </a:t>
            </a:r>
            <a:r>
              <a:rPr lang="ru-RU" sz="2400" b="1" u="sng" dirty="0" smtClean="0"/>
              <a:t>9</a:t>
            </a:r>
            <a:r>
              <a:rPr lang="en-GB" sz="2400" b="1" dirty="0" smtClean="0"/>
              <a:t>: </a:t>
            </a:r>
            <a:r>
              <a:rPr lang="ru-RU" sz="2400" dirty="0"/>
              <a:t>Обмен имеющимися данными о воде собираемые МЭВР через ЦИС, </a:t>
            </a:r>
            <a:r>
              <a:rPr lang="ru-RU" sz="2400" dirty="0" smtClean="0"/>
              <a:t>Портал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Сроки выполнения: </a:t>
            </a:r>
            <a:r>
              <a:rPr lang="ru-RU" sz="2400" dirty="0">
                <a:solidFill>
                  <a:prstClr val="black"/>
                </a:solidFill>
              </a:rPr>
              <a:t>до </a:t>
            </a:r>
            <a:r>
              <a:rPr lang="ru-RU" sz="2400" dirty="0" smtClean="0">
                <a:solidFill>
                  <a:prstClr val="black"/>
                </a:solidFill>
              </a:rPr>
              <a:t>августа 2019 </a:t>
            </a:r>
            <a:r>
              <a:rPr lang="ru-RU" sz="2400" dirty="0">
                <a:solidFill>
                  <a:prstClr val="black"/>
                </a:solidFill>
              </a:rPr>
              <a:t>года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Ответственные</a:t>
            </a:r>
            <a:r>
              <a:rPr lang="en-GB" sz="2400" dirty="0"/>
              <a:t>:  </a:t>
            </a:r>
            <a:r>
              <a:rPr lang="ru-RU" sz="2400" dirty="0"/>
              <a:t>Координатор ВИС и команда ВИС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/>
              <a:t>Статус</a:t>
            </a:r>
            <a:r>
              <a:rPr lang="en-GB" sz="2400" b="1" u="sng" dirty="0"/>
              <a:t>:</a:t>
            </a:r>
            <a:r>
              <a:rPr lang="en-GB" sz="2400" b="1" dirty="0"/>
              <a:t>  </a:t>
            </a:r>
            <a:r>
              <a:rPr lang="ru-RU" sz="2400" dirty="0"/>
              <a:t>Согласно цели</a:t>
            </a:r>
            <a:r>
              <a:rPr lang="en-GB" sz="2400" dirty="0"/>
              <a:t>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.</a:t>
            </a:r>
            <a:endParaRPr lang="ru-RU" sz="2400" dirty="0">
              <a:solidFill>
                <a:srgbClr val="0000FF"/>
              </a:solidFill>
              <a:sym typeface="Wingdings"/>
            </a:endParaRP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Результаты: </a:t>
            </a:r>
            <a:endParaRPr lang="en-GB" sz="2400" b="1" u="sng" dirty="0"/>
          </a:p>
        </p:txBody>
      </p:sp>
      <p:pic>
        <p:nvPicPr>
          <p:cNvPr id="5" name="Picture 2" descr="Картинки по запросу база дан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1538" y="2250664"/>
            <a:ext cx="1936976" cy="170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284288" y="280988"/>
            <a:ext cx="1058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Создание Водной </a:t>
            </a:r>
            <a:r>
              <a:rPr lang="ru-RU" sz="3600" b="1" dirty="0">
                <a:solidFill>
                  <a:srgbClr val="0000FF"/>
                </a:solidFill>
                <a:latin typeface="Calibri" pitchFamily="34" charset="0"/>
              </a:rPr>
              <a:t>информационной системы 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ВИС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611" y="4017564"/>
            <a:ext cx="114173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ru-RU" sz="2400" dirty="0" smtClean="0"/>
              <a:t>Начаты работы по исследованию данных для обмена </a:t>
            </a:r>
            <a:r>
              <a:rPr lang="ru-RU" sz="2400" dirty="0"/>
              <a:t>имеющимися данными по воде, </a:t>
            </a:r>
            <a:r>
              <a:rPr lang="ru-RU" sz="2400" dirty="0" smtClean="0"/>
              <a:t>идентификация или определение данных в процессе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</a:t>
            </a:r>
            <a:r>
              <a:rPr lang="ru-RU" sz="2400" dirty="0" smtClean="0"/>
              <a:t> завершение к ноябрю 2019 года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</a:t>
            </a:r>
            <a:r>
              <a:rPr lang="en-US" sz="2400" dirty="0" smtClean="0">
                <a:sym typeface="Wingdings"/>
              </a:rPr>
              <a:t>, </a:t>
            </a:r>
            <a:r>
              <a:rPr lang="ru-RU" sz="2400" dirty="0" smtClean="0">
                <a:sym typeface="Wingdings"/>
              </a:rPr>
              <a:t>проектирование и дизайн </a:t>
            </a:r>
            <a:r>
              <a:rPr lang="ru-RU" sz="2400" dirty="0">
                <a:sym typeface="Wingdings"/>
              </a:rPr>
              <a:t>базы </a:t>
            </a:r>
            <a:r>
              <a:rPr lang="ru-RU" sz="2400" dirty="0" smtClean="0">
                <a:sym typeface="Wingdings"/>
              </a:rPr>
              <a:t>данных завершение к июлю 2019 года 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en-GB" sz="2400" dirty="0" smtClean="0">
                <a:sym typeface="Wingdings"/>
              </a:rPr>
              <a:t>, </a:t>
            </a:r>
            <a:r>
              <a:rPr lang="ru-RU" sz="2400" dirty="0" smtClean="0">
                <a:sym typeface="Wingdings"/>
              </a:rPr>
              <a:t>и </a:t>
            </a:r>
            <a:r>
              <a:rPr lang="ru-RU" sz="2400" dirty="0">
                <a:sym typeface="Wingdings"/>
              </a:rPr>
              <a:t>ввод </a:t>
            </a:r>
            <a:r>
              <a:rPr lang="ru-RU" sz="2400" dirty="0" smtClean="0">
                <a:sym typeface="Wingdings"/>
              </a:rPr>
              <a:t>в конце</a:t>
            </a:r>
            <a:r>
              <a:rPr lang="en-US" sz="2400" dirty="0" smtClean="0">
                <a:sym typeface="Wingdings"/>
              </a:rPr>
              <a:t> 201</a:t>
            </a:r>
            <a:r>
              <a:rPr lang="ru-RU" sz="2400" dirty="0" smtClean="0">
                <a:sym typeface="Wingdings"/>
              </a:rPr>
              <a:t>9 года</a:t>
            </a:r>
            <a:r>
              <a:rPr lang="en-US" sz="2400" dirty="0" smtClean="0">
                <a:sym typeface="Wingdings"/>
              </a:rPr>
              <a:t>.                                                                      </a:t>
            </a:r>
            <a:endParaRPr lang="ru-RU" sz="2400" dirty="0" smtClean="0">
              <a:sym typeface="Wingdings"/>
            </a:endParaRPr>
          </a:p>
          <a:p>
            <a:pPr marL="517525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ru-RU" sz="2400" dirty="0" smtClean="0">
              <a:sym typeface="Wingding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68715" y="1450087"/>
            <a:ext cx="10573884" cy="273639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/>
              <a:t>Индикатор </a:t>
            </a:r>
            <a:r>
              <a:rPr lang="ru-RU" sz="2400" b="1" u="sng" dirty="0" smtClean="0"/>
              <a:t>10</a:t>
            </a:r>
            <a:r>
              <a:rPr lang="en-GB" sz="2400" b="1" dirty="0" smtClean="0"/>
              <a:t>: </a:t>
            </a:r>
            <a:r>
              <a:rPr lang="ru-RU" sz="2400" dirty="0" smtClean="0"/>
              <a:t>Создание Интернет Портала ВИС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Сроки выполнения: </a:t>
            </a:r>
            <a:r>
              <a:rPr lang="ru-RU" sz="2400" dirty="0">
                <a:solidFill>
                  <a:prstClr val="black"/>
                </a:solidFill>
              </a:rPr>
              <a:t>до </a:t>
            </a:r>
            <a:r>
              <a:rPr lang="ru-RU" sz="2400" dirty="0" smtClean="0">
                <a:solidFill>
                  <a:prstClr val="black"/>
                </a:solidFill>
              </a:rPr>
              <a:t>июня 2019 </a:t>
            </a:r>
            <a:r>
              <a:rPr lang="ru-RU" sz="2400" dirty="0">
                <a:solidFill>
                  <a:prstClr val="black"/>
                </a:solidFill>
              </a:rPr>
              <a:t>года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Ответственные</a:t>
            </a:r>
            <a:r>
              <a:rPr lang="en-GB" sz="2400" dirty="0"/>
              <a:t>:  </a:t>
            </a:r>
            <a:r>
              <a:rPr lang="ru-RU" sz="2400" dirty="0"/>
              <a:t>Координатор ВИС и команда ВИС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/>
              <a:t>Статус</a:t>
            </a:r>
            <a:r>
              <a:rPr lang="en-GB" sz="2400" b="1" u="sng" dirty="0"/>
              <a:t>:</a:t>
            </a:r>
            <a:r>
              <a:rPr lang="en-GB" sz="2400" b="1" dirty="0"/>
              <a:t>  </a:t>
            </a:r>
            <a:r>
              <a:rPr lang="ru-RU" sz="2400" dirty="0"/>
              <a:t>Согласно цели</a:t>
            </a:r>
            <a:r>
              <a:rPr lang="en-GB" sz="2400" dirty="0"/>
              <a:t>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.</a:t>
            </a:r>
            <a:endParaRPr lang="ru-RU" sz="2400" dirty="0">
              <a:solidFill>
                <a:srgbClr val="0000FF"/>
              </a:solidFill>
              <a:sym typeface="Wingdings"/>
            </a:endParaRP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Результат: </a:t>
            </a:r>
            <a:r>
              <a:rPr lang="ru-RU" sz="2400" u="sng" dirty="0" smtClean="0"/>
              <a:t>Закуплен домен имя для портала ВИС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Действия: </a:t>
            </a:r>
            <a:endParaRPr lang="en-GB" sz="2400" b="1" u="sng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284288" y="280988"/>
            <a:ext cx="1058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Создание Водной </a:t>
            </a:r>
            <a:r>
              <a:rPr lang="ru-RU" sz="3600" b="1" dirty="0">
                <a:solidFill>
                  <a:srgbClr val="0000FF"/>
                </a:solidFill>
                <a:latin typeface="Calibri" pitchFamily="34" charset="0"/>
              </a:rPr>
              <a:t>информационной системы 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ВИС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8715" y="4159355"/>
            <a:ext cx="91309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4350" eaLnBrk="1" fontAlgn="auto" hangingPunct="1">
              <a:spcAft>
                <a:spcPts val="1200"/>
              </a:spcAft>
              <a:buFont typeface="+mj-lt"/>
              <a:buAutoNum type="alphaLcPeriod"/>
              <a:defRPr/>
            </a:pPr>
            <a:r>
              <a:rPr lang="ru-RU" sz="2400" dirty="0" smtClean="0"/>
              <a:t>Разработка концепции по созданию интернет сайта ВИС до сентября  2018 года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</a:t>
            </a:r>
            <a:r>
              <a:rPr lang="en-US" sz="2400" dirty="0" smtClean="0">
                <a:sym typeface="Wingdings"/>
              </a:rPr>
              <a:t>,</a:t>
            </a:r>
            <a:endParaRPr lang="ru-RU" sz="2400" dirty="0" smtClean="0">
              <a:sym typeface="Wingdings"/>
            </a:endParaRPr>
          </a:p>
          <a:p>
            <a:pPr marL="517525" indent="-514350" eaLnBrk="1" fontAlgn="auto" hangingPunct="1">
              <a:spcAft>
                <a:spcPts val="1200"/>
              </a:spcAft>
              <a:buFont typeface="+mj-lt"/>
              <a:buAutoNum type="alphaLcPeriod"/>
              <a:defRPr/>
            </a:pPr>
            <a:r>
              <a:rPr lang="ru-RU" sz="2400" dirty="0" smtClean="0">
                <a:sym typeface="Wingdings"/>
              </a:rPr>
              <a:t>Разработка дизайна и внедрение Портала до мая 2019 года 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en-GB" sz="2400" dirty="0" smtClean="0">
                <a:sym typeface="Wingdings"/>
              </a:rPr>
              <a:t>, </a:t>
            </a:r>
            <a:r>
              <a:rPr lang="ru-RU" sz="2400" dirty="0" smtClean="0">
                <a:sym typeface="Wingdings"/>
              </a:rPr>
              <a:t>и </a:t>
            </a:r>
            <a:r>
              <a:rPr lang="ru-RU" sz="2400" dirty="0">
                <a:sym typeface="Wingdings"/>
              </a:rPr>
              <a:t>ввод </a:t>
            </a:r>
            <a:r>
              <a:rPr lang="ru-RU" sz="2400" dirty="0" smtClean="0">
                <a:sym typeface="Wingdings"/>
              </a:rPr>
              <a:t>в конце</a:t>
            </a:r>
            <a:r>
              <a:rPr lang="en-US" sz="2400" dirty="0" smtClean="0">
                <a:sym typeface="Wingdings"/>
              </a:rPr>
              <a:t> 201</a:t>
            </a:r>
            <a:r>
              <a:rPr lang="ru-RU" sz="2400" dirty="0" smtClean="0">
                <a:sym typeface="Wingdings"/>
              </a:rPr>
              <a:t>9 года</a:t>
            </a:r>
            <a:r>
              <a:rPr lang="en-US" sz="2400" dirty="0" smtClean="0">
                <a:sym typeface="Wingdings"/>
              </a:rPr>
              <a:t>.                                                                      </a:t>
            </a:r>
            <a:endParaRPr lang="ru-RU" sz="2400" dirty="0" smtClean="0">
              <a:sym typeface="Wingdings"/>
            </a:endParaRPr>
          </a:p>
          <a:p>
            <a:pPr marL="517525" indent="-514350" eaLnBrk="1" fontAlgn="auto" hangingPunct="1">
              <a:spcAft>
                <a:spcPts val="1200"/>
              </a:spcAft>
              <a:buFont typeface="+mj-lt"/>
              <a:buAutoNum type="alphaLcPeriod"/>
              <a:defRPr/>
            </a:pPr>
            <a:endParaRPr lang="ru-RU" sz="2400" dirty="0" smtClean="0">
              <a:sym typeface="Wingding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3316" t="27261" r="21888" b="14421"/>
          <a:stretch/>
        </p:blipFill>
        <p:spPr>
          <a:xfrm>
            <a:off x="7751361" y="1848895"/>
            <a:ext cx="4121552" cy="2025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225091" y="2035386"/>
            <a:ext cx="1378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www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wis.tj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12800" y="1323832"/>
            <a:ext cx="11234057" cy="2493426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/>
              <a:t>Индикатор </a:t>
            </a:r>
            <a:r>
              <a:rPr lang="ru-RU" sz="2400" b="1" u="sng" dirty="0" smtClean="0"/>
              <a:t>11</a:t>
            </a:r>
            <a:r>
              <a:rPr lang="en-GB" sz="2400" b="1" dirty="0" smtClean="0"/>
              <a:t>: </a:t>
            </a:r>
            <a:r>
              <a:rPr lang="ru-RU" sz="2400" dirty="0" smtClean="0"/>
              <a:t>Разработка </a:t>
            </a:r>
            <a:r>
              <a:rPr lang="ru-RU" sz="2400" dirty="0"/>
              <a:t>трех он-</a:t>
            </a:r>
            <a:r>
              <a:rPr lang="ru-RU" sz="2400" dirty="0" err="1"/>
              <a:t>лайн</a:t>
            </a:r>
            <a:r>
              <a:rPr lang="ru-RU" sz="2400" dirty="0"/>
              <a:t> базы данных 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Сроки выполнения: </a:t>
            </a:r>
            <a:r>
              <a:rPr lang="ru-RU" sz="2400" dirty="0">
                <a:solidFill>
                  <a:prstClr val="black"/>
                </a:solidFill>
              </a:rPr>
              <a:t>до </a:t>
            </a:r>
            <a:r>
              <a:rPr lang="ru-RU" sz="2400" dirty="0" smtClean="0">
                <a:solidFill>
                  <a:prstClr val="black"/>
                </a:solidFill>
              </a:rPr>
              <a:t>мая 2019 </a:t>
            </a:r>
            <a:r>
              <a:rPr lang="ru-RU" sz="2400" dirty="0">
                <a:solidFill>
                  <a:prstClr val="black"/>
                </a:solidFill>
              </a:rPr>
              <a:t>года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Ответственные</a:t>
            </a:r>
            <a:r>
              <a:rPr lang="en-GB" sz="2400" dirty="0"/>
              <a:t>:  </a:t>
            </a:r>
            <a:r>
              <a:rPr lang="ru-RU" sz="2400" dirty="0"/>
              <a:t>Координатор ВИС и команда ВИС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/>
              <a:t>Статус</a:t>
            </a:r>
            <a:r>
              <a:rPr lang="en-GB" sz="2400" b="1" u="sng" dirty="0"/>
              <a:t>:</a:t>
            </a:r>
            <a:r>
              <a:rPr lang="en-GB" sz="2400" b="1" dirty="0"/>
              <a:t>  </a:t>
            </a:r>
            <a:r>
              <a:rPr lang="ru-RU" sz="2400" dirty="0" smtClean="0"/>
              <a:t>в процессе выполнения с задержкой на 3 мес.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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.</a:t>
            </a:r>
            <a:endParaRPr lang="ru-RU" sz="2400" dirty="0">
              <a:solidFill>
                <a:srgbClr val="0000FF"/>
              </a:solidFill>
              <a:sym typeface="Wingdings"/>
            </a:endParaRP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Результат: </a:t>
            </a:r>
            <a:r>
              <a:rPr lang="ru-RU" sz="2400" u="sng" dirty="0" smtClean="0"/>
              <a:t>Согласованы ТЗ с МЭВР и АМИ и направлены во ВБ в мае 2018 года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Действия</a:t>
            </a:r>
            <a:r>
              <a:rPr lang="ru-RU" sz="2400" b="1" u="sng" dirty="0"/>
              <a:t>: </a:t>
            </a:r>
            <a:endParaRPr lang="en-GB" sz="2400" b="1" u="sng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284288" y="280988"/>
            <a:ext cx="1058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Создание Водной </a:t>
            </a:r>
            <a:r>
              <a:rPr lang="ru-RU" sz="3600" b="1" dirty="0">
                <a:solidFill>
                  <a:srgbClr val="0000FF"/>
                </a:solidFill>
                <a:latin typeface="Calibri" pitchFamily="34" charset="0"/>
              </a:rPr>
              <a:t>информационной системы 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ВИС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817258"/>
            <a:ext cx="12380685" cy="2507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435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ru-RU" sz="2400" dirty="0"/>
              <a:t>Приложение ИСУИ </a:t>
            </a:r>
            <a:r>
              <a:rPr lang="ru-RU" sz="2400" dirty="0" smtClean="0"/>
              <a:t>– </a:t>
            </a:r>
            <a:r>
              <a:rPr lang="ru-RU" sz="2400" dirty="0" smtClean="0">
                <a:latin typeface="Calibri" pitchFamily="34" charset="0"/>
              </a:rPr>
              <a:t>Тех. задание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до мая 2018 года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ru-RU" sz="2400" dirty="0" smtClean="0">
                <a:latin typeface="Calibri" pitchFamily="34" charset="0"/>
              </a:rPr>
              <a:t>тендер до сентября 2018 года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,</a:t>
            </a:r>
            <a:r>
              <a:rPr lang="ru-RU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ru-RU" sz="2400" dirty="0" smtClean="0">
                <a:latin typeface="Calibri" pitchFamily="34" charset="0"/>
                <a:sym typeface="Wingdings" pitchFamily="2" charset="2"/>
              </a:rPr>
              <a:t>разработка до марта 2019 года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ru-RU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sz="2400" dirty="0" smtClean="0">
                <a:latin typeface="Calibri" pitchFamily="34" charset="0"/>
                <a:sym typeface="Wingdings" pitchFamily="2" charset="2"/>
              </a:rPr>
              <a:t>и тестирование и обучение до мая 2019 года </a:t>
            </a: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endParaRPr lang="ru-RU" sz="2400" dirty="0" smtClean="0"/>
          </a:p>
          <a:p>
            <a:pPr marL="517525" indent="-514350" fontAlgn="auto">
              <a:lnSpc>
                <a:spcPct val="11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ru-RU" sz="2400" dirty="0"/>
              <a:t>Приложение БДБП – </a:t>
            </a:r>
            <a:r>
              <a:rPr lang="ru-RU" sz="2400" dirty="0">
                <a:latin typeface="Calibri" pitchFamily="34" charset="0"/>
              </a:rPr>
              <a:t>Тех. задание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до мая 2018 года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ru-RU" sz="2400" dirty="0">
                <a:latin typeface="Calibri" pitchFamily="34" charset="0"/>
              </a:rPr>
              <a:t>тендер до </a:t>
            </a:r>
            <a:r>
              <a:rPr lang="ru-RU" sz="2400" dirty="0" smtClean="0">
                <a:latin typeface="Calibri" pitchFamily="34" charset="0"/>
              </a:rPr>
              <a:t>сентября </a:t>
            </a:r>
            <a:r>
              <a:rPr lang="ru-RU" sz="2400" dirty="0">
                <a:latin typeface="Calibri" pitchFamily="34" charset="0"/>
              </a:rPr>
              <a:t>2018 года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,</a:t>
            </a:r>
            <a:r>
              <a:rPr lang="ru-RU" sz="2400" dirty="0">
                <a:latin typeface="Calibri" pitchFamily="34" charset="0"/>
                <a:sym typeface="Wingdings" pitchFamily="2" charset="2"/>
              </a:rPr>
              <a:t> разработка до </a:t>
            </a:r>
            <a:r>
              <a:rPr lang="ru-RU" sz="2400" dirty="0" smtClean="0">
                <a:latin typeface="Calibri" pitchFamily="34" charset="0"/>
                <a:sym typeface="Wingdings" pitchFamily="2" charset="2"/>
              </a:rPr>
              <a:t>март </a:t>
            </a:r>
            <a:r>
              <a:rPr lang="ru-RU" sz="2400" dirty="0">
                <a:latin typeface="Calibri" pitchFamily="34" charset="0"/>
                <a:sym typeface="Wingdings" pitchFamily="2" charset="2"/>
              </a:rPr>
              <a:t>2019 года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ru-RU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sz="2400" dirty="0">
                <a:latin typeface="Calibri" pitchFamily="34" charset="0"/>
                <a:sym typeface="Wingdings" pitchFamily="2" charset="2"/>
              </a:rPr>
              <a:t>и тестирование и обучение до мая 2019 года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endParaRPr lang="ru-RU" sz="2400" dirty="0"/>
          </a:p>
          <a:p>
            <a:pPr marL="517525" indent="-514350" fontAlgn="auto">
              <a:lnSpc>
                <a:spcPct val="11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ru-RU" sz="2400" dirty="0"/>
              <a:t>Приложение БДУВРБ – </a:t>
            </a:r>
            <a:r>
              <a:rPr lang="ru-RU" sz="2400" dirty="0">
                <a:latin typeface="Calibri" pitchFamily="34" charset="0"/>
              </a:rPr>
              <a:t>Тех. задание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до мая 2018 года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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ru-RU" sz="2400" dirty="0">
                <a:latin typeface="Calibri" pitchFamily="34" charset="0"/>
              </a:rPr>
              <a:t>тендер до </a:t>
            </a:r>
            <a:r>
              <a:rPr lang="ru-RU" sz="2400" dirty="0" smtClean="0">
                <a:latin typeface="Calibri" pitchFamily="34" charset="0"/>
              </a:rPr>
              <a:t>сентября </a:t>
            </a:r>
            <a:r>
              <a:rPr lang="ru-RU" sz="2400" dirty="0">
                <a:latin typeface="Calibri" pitchFamily="34" charset="0"/>
              </a:rPr>
              <a:t>2018 года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,</a:t>
            </a:r>
            <a:r>
              <a:rPr lang="ru-RU" sz="2400" dirty="0">
                <a:latin typeface="Calibri" pitchFamily="34" charset="0"/>
                <a:sym typeface="Wingdings" pitchFamily="2" charset="2"/>
              </a:rPr>
              <a:t> разработка до </a:t>
            </a:r>
            <a:r>
              <a:rPr lang="ru-RU" sz="2400" dirty="0" smtClean="0">
                <a:latin typeface="Calibri" pitchFamily="34" charset="0"/>
                <a:sym typeface="Wingdings" pitchFamily="2" charset="2"/>
              </a:rPr>
              <a:t>март </a:t>
            </a:r>
            <a:r>
              <a:rPr lang="ru-RU" sz="2400" dirty="0">
                <a:latin typeface="Calibri" pitchFamily="34" charset="0"/>
                <a:sym typeface="Wingdings" pitchFamily="2" charset="2"/>
              </a:rPr>
              <a:t>2019 года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ru-RU" sz="2400" dirty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sz="2400" dirty="0">
                <a:latin typeface="Calibri" pitchFamily="34" charset="0"/>
                <a:sym typeface="Wingdings" pitchFamily="2" charset="2"/>
              </a:rPr>
              <a:t>и тестирование и обучение до мая 2019 года </a:t>
            </a: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endParaRPr lang="ru-RU" sz="2400" dirty="0"/>
          </a:p>
        </p:txBody>
      </p:sp>
      <p:pic>
        <p:nvPicPr>
          <p:cNvPr id="9" name="Picture 2" descr="Картинки по запросу база дан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9016" y="1143000"/>
            <a:ext cx="2833897" cy="1544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inhoud 1"/>
          <p:cNvSpPr>
            <a:spLocks noGrp="1"/>
          </p:cNvSpPr>
          <p:nvPr>
            <p:ph idx="1"/>
          </p:nvPr>
        </p:nvSpPr>
        <p:spPr>
          <a:xfrm>
            <a:off x="812800" y="1248229"/>
            <a:ext cx="10464367" cy="216263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None/>
            </a:pPr>
            <a:r>
              <a:rPr lang="ru-RU" sz="2400" b="1" u="sng" dirty="0" smtClean="0"/>
              <a:t>Индикатор 12</a:t>
            </a:r>
            <a:r>
              <a:rPr lang="en-GB" sz="2400" b="1" dirty="0" smtClean="0"/>
              <a:t>: </a:t>
            </a:r>
            <a:r>
              <a:rPr lang="ru-RU" sz="2400" dirty="0"/>
              <a:t>Повышения потенциала 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olidFill>
                  <a:prstClr val="black"/>
                </a:solidFill>
              </a:rPr>
              <a:t>Сроки выполнения: </a:t>
            </a:r>
            <a:r>
              <a:rPr lang="ru-RU" sz="2400" dirty="0" smtClean="0">
                <a:solidFill>
                  <a:prstClr val="black"/>
                </a:solidFill>
              </a:rPr>
              <a:t>до июля 2019 года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olidFill>
                  <a:prstClr val="black"/>
                </a:solidFill>
              </a:rPr>
              <a:t>Ответственные</a:t>
            </a:r>
            <a:r>
              <a:rPr lang="en-GB" sz="2400" dirty="0" smtClean="0"/>
              <a:t>:  </a:t>
            </a:r>
            <a:r>
              <a:rPr lang="ru-RU" sz="2400" dirty="0" smtClean="0"/>
              <a:t>Координатор ВИС и команда ВИС</a:t>
            </a: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Статус</a:t>
            </a:r>
            <a:r>
              <a:rPr lang="en-GB" sz="2400" b="1" u="sng" dirty="0" smtClean="0"/>
              <a:t>:</a:t>
            </a:r>
            <a:r>
              <a:rPr lang="en-GB" sz="2400" b="1" dirty="0" smtClean="0"/>
              <a:t>  </a:t>
            </a:r>
            <a:r>
              <a:rPr lang="ru-RU" sz="2400" dirty="0" smtClean="0"/>
              <a:t>Все еще </a:t>
            </a:r>
            <a:r>
              <a:rPr lang="ru-RU" sz="2400" dirty="0" smtClean="0"/>
              <a:t>не начато, </a:t>
            </a:r>
            <a:r>
              <a:rPr lang="ru-RU" sz="2400" dirty="0" smtClean="0"/>
              <a:t>задержка </a:t>
            </a:r>
            <a:r>
              <a:rPr lang="ru-RU" sz="2400" dirty="0" smtClean="0"/>
              <a:t>на 1 месяц </a:t>
            </a: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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.</a:t>
            </a:r>
            <a:endParaRPr lang="ru-RU" sz="2400" dirty="0" smtClean="0">
              <a:solidFill>
                <a:srgbClr val="0000FF"/>
              </a:solidFill>
              <a:sym typeface="Wingdings"/>
            </a:endParaRPr>
          </a:p>
          <a:p>
            <a:pPr marL="317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/>
              <a:t>Действия: </a:t>
            </a:r>
            <a:endParaRPr lang="en-GB" sz="2400" b="1" u="sng" dirty="0"/>
          </a:p>
        </p:txBody>
      </p:sp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1284288" y="280988"/>
            <a:ext cx="1058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Создание Водной </a:t>
            </a:r>
            <a:r>
              <a:rPr lang="ru-RU" sz="3600" b="1" dirty="0">
                <a:solidFill>
                  <a:srgbClr val="0000FF"/>
                </a:solidFill>
                <a:latin typeface="Calibri" pitchFamily="34" charset="0"/>
              </a:rPr>
              <a:t>информационной системы 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ВИС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658" y="3382482"/>
            <a:ext cx="1187835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eaLnBrk="1" hangingPunct="1">
              <a:spcBef>
                <a:spcPts val="300"/>
              </a:spcBef>
              <a:spcAft>
                <a:spcPts val="600"/>
              </a:spcAft>
              <a:buFont typeface="Calibri Light" pitchFamily="34" charset="0"/>
              <a:buAutoNum type="alphaLcPeriod"/>
            </a:pPr>
            <a:r>
              <a:rPr lang="ru-RU" sz="2200" dirty="0" smtClean="0"/>
              <a:t>Базовое </a:t>
            </a:r>
            <a:r>
              <a:rPr lang="ru-RU" sz="2200" dirty="0"/>
              <a:t>компьютерное обучение для сотрудников МЭВР и </a:t>
            </a:r>
            <a:r>
              <a:rPr lang="ru-RU" sz="2200" dirty="0" smtClean="0"/>
              <a:t>АМИ до сентября 2018 года</a:t>
            </a:r>
            <a:r>
              <a:rPr lang="en-GB" sz="2200" dirty="0" smtClean="0">
                <a:solidFill>
                  <a:srgbClr val="0000FF"/>
                </a:solidFill>
                <a:sym typeface="Wingdings" pitchFamily="2" charset="2"/>
              </a:rPr>
              <a:t> </a:t>
            </a:r>
            <a:r>
              <a:rPr lang="ru-RU" sz="2200" dirty="0">
                <a:sym typeface="Wingdings" pitchFamily="2" charset="2"/>
              </a:rPr>
              <a:t>, Офис </a:t>
            </a:r>
            <a:r>
              <a:rPr lang="ru-RU" sz="2200" dirty="0" smtClean="0">
                <a:sym typeface="Wingdings" pitchFamily="2" charset="2"/>
              </a:rPr>
              <a:t>АМИ </a:t>
            </a:r>
            <a:r>
              <a:rPr lang="ru-RU" sz="2200" dirty="0">
                <a:sym typeface="Wingdings" pitchFamily="2" charset="2"/>
              </a:rPr>
              <a:t>в бассейне реки </a:t>
            </a:r>
            <a:r>
              <a:rPr lang="ru-RU" sz="2200" dirty="0" err="1" smtClean="0">
                <a:sym typeface="Wingdings" pitchFamily="2" charset="2"/>
              </a:rPr>
              <a:t>Каферниган</a:t>
            </a:r>
            <a:r>
              <a:rPr lang="ru-RU" sz="2200" dirty="0" smtClean="0">
                <a:sym typeface="Wingdings" pitchFamily="2" charset="2"/>
              </a:rPr>
              <a:t> до октября</a:t>
            </a:r>
            <a:r>
              <a:rPr lang="ru-RU" sz="2200" dirty="0" smtClean="0"/>
              <a:t> </a:t>
            </a:r>
            <a:r>
              <a:rPr lang="ru-RU" sz="2200" dirty="0"/>
              <a:t>2018 года</a:t>
            </a:r>
            <a:r>
              <a:rPr lang="en-GB" sz="2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GB" sz="2200" dirty="0" smtClean="0">
                <a:solidFill>
                  <a:srgbClr val="0000FF"/>
                </a:solidFill>
                <a:sym typeface="Wingdings" pitchFamily="2" charset="2"/>
              </a:rPr>
              <a:t></a:t>
            </a:r>
            <a:r>
              <a:rPr lang="ru-RU" sz="2200" dirty="0" smtClean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ru-RU" sz="2200" dirty="0" smtClean="0">
                <a:sym typeface="Wingdings" pitchFamily="2" charset="2"/>
              </a:rPr>
              <a:t>БОРК до декабря 2018 года </a:t>
            </a:r>
            <a:r>
              <a:rPr lang="en-GB" sz="2200" dirty="0" smtClean="0">
                <a:solidFill>
                  <a:srgbClr val="0000FF"/>
                </a:solidFill>
                <a:sym typeface="Wingdings" pitchFamily="2" charset="2"/>
              </a:rPr>
              <a:t></a:t>
            </a:r>
            <a:r>
              <a:rPr lang="ru-RU" sz="2200" dirty="0">
                <a:solidFill>
                  <a:srgbClr val="0000FF"/>
                </a:solidFill>
                <a:sym typeface="Wingdings" pitchFamily="2" charset="2"/>
              </a:rPr>
              <a:t>.</a:t>
            </a:r>
            <a:endParaRPr lang="en-US" sz="2200" dirty="0"/>
          </a:p>
          <a:p>
            <a:pPr marL="355600" indent="-355600">
              <a:spcBef>
                <a:spcPts val="300"/>
              </a:spcBef>
              <a:spcAft>
                <a:spcPts val="600"/>
              </a:spcAft>
              <a:buFont typeface="Calibri Light" pitchFamily="34" charset="0"/>
              <a:buAutoNum type="alphaLcPeriod"/>
            </a:pPr>
            <a:r>
              <a:rPr lang="ru-RU" sz="2200" dirty="0" smtClean="0"/>
              <a:t>Углубленное </a:t>
            </a:r>
            <a:r>
              <a:rPr lang="ru-RU" sz="2200" dirty="0"/>
              <a:t>компьютерное обучение сотрудников МЭВР и АМИ до </a:t>
            </a:r>
            <a:r>
              <a:rPr lang="ru-RU" sz="2200" dirty="0" smtClean="0"/>
              <a:t>март 2019 </a:t>
            </a:r>
            <a:r>
              <a:rPr lang="ru-RU" sz="2200" dirty="0"/>
              <a:t>года</a:t>
            </a:r>
            <a:r>
              <a:rPr lang="en-GB" sz="2200" dirty="0">
                <a:solidFill>
                  <a:srgbClr val="0000FF"/>
                </a:solidFill>
                <a:sym typeface="Wingdings" pitchFamily="2" charset="2"/>
              </a:rPr>
              <a:t> </a:t>
            </a:r>
            <a:r>
              <a:rPr lang="ru-RU" sz="2200" dirty="0">
                <a:sym typeface="Wingdings" pitchFamily="2" charset="2"/>
              </a:rPr>
              <a:t>, Офис АМИ в бассейне реки </a:t>
            </a:r>
            <a:r>
              <a:rPr lang="ru-RU" sz="2200" dirty="0" err="1">
                <a:sym typeface="Wingdings" pitchFamily="2" charset="2"/>
              </a:rPr>
              <a:t>Каферниган</a:t>
            </a:r>
            <a:r>
              <a:rPr lang="ru-RU" sz="2200" dirty="0">
                <a:sym typeface="Wingdings" pitchFamily="2" charset="2"/>
              </a:rPr>
              <a:t> до </a:t>
            </a:r>
            <a:r>
              <a:rPr lang="ru-RU" sz="2200" dirty="0" smtClean="0">
                <a:sym typeface="Wingdings" pitchFamily="2" charset="2"/>
              </a:rPr>
              <a:t>апрель</a:t>
            </a:r>
            <a:r>
              <a:rPr lang="ru-RU" sz="2200" dirty="0" smtClean="0"/>
              <a:t> 2019 </a:t>
            </a:r>
            <a:r>
              <a:rPr lang="ru-RU" sz="2200" dirty="0"/>
              <a:t>года</a:t>
            </a:r>
            <a:r>
              <a:rPr lang="en-GB" sz="2200" dirty="0">
                <a:solidFill>
                  <a:srgbClr val="0000FF"/>
                </a:solidFill>
                <a:sym typeface="Wingdings" pitchFamily="2" charset="2"/>
              </a:rPr>
              <a:t> </a:t>
            </a:r>
            <a:r>
              <a:rPr lang="ru-RU" sz="2200" dirty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ru-RU" sz="2200" dirty="0">
                <a:sym typeface="Wingdings" pitchFamily="2" charset="2"/>
              </a:rPr>
              <a:t>БОРК до </a:t>
            </a:r>
            <a:r>
              <a:rPr lang="ru-RU" sz="2200" dirty="0" smtClean="0">
                <a:sym typeface="Wingdings" pitchFamily="2" charset="2"/>
              </a:rPr>
              <a:t>мая 2019 </a:t>
            </a:r>
            <a:r>
              <a:rPr lang="ru-RU" sz="2200" dirty="0">
                <a:sym typeface="Wingdings" pitchFamily="2" charset="2"/>
              </a:rPr>
              <a:t>года </a:t>
            </a:r>
            <a:r>
              <a:rPr lang="en-GB" sz="2200" dirty="0">
                <a:solidFill>
                  <a:srgbClr val="0000FF"/>
                </a:solidFill>
                <a:sym typeface="Wingdings" pitchFamily="2" charset="2"/>
              </a:rPr>
              <a:t></a:t>
            </a:r>
            <a:r>
              <a:rPr lang="ru-RU" sz="2200" dirty="0">
                <a:solidFill>
                  <a:srgbClr val="0000FF"/>
                </a:solidFill>
                <a:sym typeface="Wingdings" pitchFamily="2" charset="2"/>
              </a:rPr>
              <a:t>.</a:t>
            </a:r>
            <a:endParaRPr lang="en-US" sz="2200" dirty="0"/>
          </a:p>
          <a:p>
            <a:pPr marL="355600" indent="-355600">
              <a:spcBef>
                <a:spcPts val="300"/>
              </a:spcBef>
              <a:spcAft>
                <a:spcPts val="600"/>
              </a:spcAft>
              <a:buFont typeface="Calibri Light" pitchFamily="34" charset="0"/>
              <a:buAutoNum type="alphaLcPeriod"/>
            </a:pPr>
            <a:r>
              <a:rPr lang="ru-RU" sz="2200" dirty="0" smtClean="0"/>
              <a:t>Специальные </a:t>
            </a:r>
            <a:r>
              <a:rPr lang="ru-RU" sz="2200" dirty="0" err="1" smtClean="0"/>
              <a:t>тренинговые</a:t>
            </a:r>
            <a:r>
              <a:rPr lang="ru-RU" sz="2200" dirty="0" smtClean="0"/>
              <a:t> сессии по сбору и анализу соответствующих данных</a:t>
            </a:r>
            <a:r>
              <a:rPr lang="en-US" sz="2200" dirty="0" smtClean="0"/>
              <a:t> </a:t>
            </a:r>
            <a:r>
              <a:rPr lang="ru-RU" sz="2200" dirty="0" smtClean="0"/>
              <a:t>МЭВР, АМИ, КООС, </a:t>
            </a:r>
            <a:r>
              <a:rPr lang="ru-RU" sz="2200" dirty="0" err="1" smtClean="0"/>
              <a:t>Гидромет</a:t>
            </a:r>
            <a:r>
              <a:rPr lang="ru-RU" sz="2200" dirty="0" smtClean="0"/>
              <a:t>, ГУГ до марта 2019 года</a:t>
            </a:r>
            <a:r>
              <a:rPr lang="en-GB" sz="2200" dirty="0" smtClean="0">
                <a:solidFill>
                  <a:srgbClr val="0000FF"/>
                </a:solidFill>
                <a:sym typeface="Wingdings" pitchFamily="2" charset="2"/>
              </a:rPr>
              <a:t> </a:t>
            </a:r>
            <a:r>
              <a:rPr lang="ru-RU" sz="2200" dirty="0" smtClean="0">
                <a:sym typeface="Wingdings" pitchFamily="2" charset="2"/>
              </a:rPr>
              <a:t>, Офис АМИ в бассейне реки </a:t>
            </a:r>
            <a:r>
              <a:rPr lang="ru-RU" sz="2200" dirty="0" err="1" smtClean="0">
                <a:sym typeface="Wingdings" pitchFamily="2" charset="2"/>
              </a:rPr>
              <a:t>Каферниган</a:t>
            </a:r>
            <a:r>
              <a:rPr lang="ru-RU" sz="2200" dirty="0" smtClean="0">
                <a:sym typeface="Wingdings" pitchFamily="2" charset="2"/>
              </a:rPr>
              <a:t> до августа</a:t>
            </a:r>
            <a:r>
              <a:rPr lang="ru-RU" sz="2200" dirty="0" smtClean="0"/>
              <a:t> 2019 года</a:t>
            </a:r>
            <a:r>
              <a:rPr lang="en-GB" sz="2200" dirty="0" smtClean="0">
                <a:solidFill>
                  <a:srgbClr val="0000FF"/>
                </a:solidFill>
                <a:sym typeface="Wingdings" pitchFamily="2" charset="2"/>
              </a:rPr>
              <a:t> </a:t>
            </a:r>
            <a:r>
              <a:rPr lang="ru-RU" sz="2200" dirty="0" smtClean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ru-RU" sz="2200" dirty="0" smtClean="0">
                <a:sym typeface="Wingdings" pitchFamily="2" charset="2"/>
              </a:rPr>
              <a:t>БОРК до июня 2019 года </a:t>
            </a:r>
            <a:r>
              <a:rPr lang="en-GB" sz="2200" dirty="0" smtClean="0">
                <a:solidFill>
                  <a:srgbClr val="0000FF"/>
                </a:solidFill>
                <a:sym typeface="Wingdings" pitchFamily="2" charset="2"/>
              </a:rPr>
              <a:t></a:t>
            </a:r>
            <a:r>
              <a:rPr lang="ru-RU" sz="2200" dirty="0" smtClean="0">
                <a:solidFill>
                  <a:srgbClr val="0000FF"/>
                </a:solidFill>
                <a:sym typeface="Wingdings" pitchFamily="2" charset="2"/>
              </a:rPr>
              <a:t>.</a:t>
            </a:r>
            <a:endParaRPr lang="en-US" sz="2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4"/>
          <p:cNvSpPr>
            <a:spLocks noChangeArrowheads="1"/>
          </p:cNvSpPr>
          <p:nvPr/>
        </p:nvSpPr>
        <p:spPr bwMode="auto">
          <a:xfrm>
            <a:off x="3421417" y="5174711"/>
            <a:ext cx="5673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</a:rPr>
              <a:t>Команда ВИС!</a:t>
            </a:r>
            <a:endParaRPr lang="ru-RU" sz="2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3421416" y="5879437"/>
            <a:ext cx="5673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</a:rPr>
              <a:t>WIS team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</a:rPr>
              <a:t>!</a:t>
            </a:r>
            <a:endParaRPr lang="ru-RU" sz="2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32805" r="28730" b="16614"/>
          <a:stretch/>
        </p:blipFill>
        <p:spPr>
          <a:xfrm>
            <a:off x="3421416" y="1115309"/>
            <a:ext cx="5624285" cy="387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9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3457" y="1156806"/>
            <a:ext cx="11318543" cy="5701194"/>
          </a:xfrm>
          <a:scene3d>
            <a:camera prst="orthographicFront">
              <a:rot lat="0" lon="21299999" rev="0"/>
            </a:camera>
            <a:lightRig rig="threePt" dir="t"/>
          </a:scene3d>
        </p:spPr>
        <p:txBody>
          <a:bodyPr rtlCol="0">
            <a:noAutofit/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Оснащение головного офиса МЭВР, АМИ </a:t>
            </a:r>
            <a:r>
              <a:rPr lang="ru-RU" dirty="0"/>
              <a:t>в Душанбе и БОР, АМИ в </a:t>
            </a:r>
            <a:r>
              <a:rPr lang="ru-RU" dirty="0" err="1"/>
              <a:t>Кафернигоне</a:t>
            </a:r>
            <a:r>
              <a:rPr lang="ru-RU" dirty="0" smtClean="0"/>
              <a:t> </a:t>
            </a:r>
            <a:r>
              <a:rPr lang="ru-RU" dirty="0"/>
              <a:t>соответствующими компьютерными оборудованиями, программным обеспечением и специалистами </a:t>
            </a:r>
            <a:r>
              <a:rPr lang="ru-RU" dirty="0" smtClean="0"/>
              <a:t>ИТ;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ЛВС ЦИС </a:t>
            </a:r>
            <a:r>
              <a:rPr lang="ru-RU" dirty="0" smtClean="0"/>
              <a:t>объединяющий </a:t>
            </a:r>
            <a:r>
              <a:rPr lang="ru-RU" dirty="0"/>
              <a:t>пять серверов с компьютерами </a:t>
            </a:r>
            <a:r>
              <a:rPr lang="ru-RU" dirty="0" smtClean="0"/>
              <a:t>ИЦВР/МЭВР </a:t>
            </a:r>
            <a:r>
              <a:rPr lang="ru-RU" dirty="0"/>
              <a:t>и </a:t>
            </a:r>
            <a:r>
              <a:rPr lang="ru-RU" dirty="0" smtClean="0"/>
              <a:t>АМИ;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ЛВС </a:t>
            </a:r>
            <a:r>
              <a:rPr lang="ru-RU" dirty="0" smtClean="0"/>
              <a:t>ЦИС объединяющий пять </a:t>
            </a:r>
            <a:r>
              <a:rPr lang="ru-RU" dirty="0"/>
              <a:t>серверов с компьютерами в офисе БОР и АМИ в </a:t>
            </a:r>
            <a:r>
              <a:rPr lang="ru-RU" dirty="0" err="1"/>
              <a:t>Кафернигоне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ЦИС ВИС, связывающий ИЦВР/МЭВР с БОРК, АМИ и три офиса управления ирригационной системой в </a:t>
            </a:r>
            <a:r>
              <a:rPr lang="ru-RU" dirty="0" err="1" smtClean="0"/>
              <a:t>Кафернигане</a:t>
            </a:r>
            <a:r>
              <a:rPr lang="ru-RU" dirty="0" smtClean="0"/>
              <a:t> </a:t>
            </a:r>
            <a:r>
              <a:rPr lang="ru-RU" dirty="0"/>
              <a:t>через виртуальную частную сеть (VPN</a:t>
            </a:r>
            <a:r>
              <a:rPr lang="ru-RU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Создание приложений БДБП и БДУВРБ для двух </a:t>
            </a:r>
            <a:r>
              <a:rPr lang="ru-RU" dirty="0" smtClean="0"/>
              <a:t>бассейна с данными по планированию </a:t>
            </a:r>
            <a:r>
              <a:rPr lang="ru-RU" dirty="0"/>
              <a:t>бассейна и </a:t>
            </a:r>
            <a:r>
              <a:rPr lang="ru-RU" dirty="0" smtClean="0"/>
              <a:t>данными </a:t>
            </a:r>
            <a:r>
              <a:rPr lang="ru-RU" dirty="0"/>
              <a:t>по водному балансу от </a:t>
            </a:r>
            <a:r>
              <a:rPr lang="ru-RU" dirty="0" smtClean="0"/>
              <a:t>БРК, </a:t>
            </a:r>
            <a:r>
              <a:rPr lang="ru-RU" dirty="0"/>
              <a:t>соответственно, и доступны через ЦИС </a:t>
            </a:r>
            <a:r>
              <a:rPr lang="ru-RU" dirty="0" smtClean="0"/>
              <a:t>ВИС;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289592" y="310160"/>
            <a:ext cx="9974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Цели и задачи пакета С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3457" y="1156806"/>
            <a:ext cx="11318543" cy="5353176"/>
          </a:xfrm>
          <a:scene3d>
            <a:camera prst="orthographicFront">
              <a:rot lat="0" lon="21299999" rev="0"/>
            </a:camera>
            <a:lightRig rig="threePt" dir="t"/>
          </a:scene3d>
        </p:spPr>
        <p:txBody>
          <a:bodyPr rtlCol="0">
            <a:noAutofit/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ru-RU" dirty="0"/>
              <a:t>Создание приложения ИСУИ с оросительными данными из Бассейна реки </a:t>
            </a:r>
            <a:r>
              <a:rPr lang="ru-RU" smtClean="0"/>
              <a:t>Кофарниган</a:t>
            </a:r>
            <a:r>
              <a:rPr lang="ru-RU" dirty="0" smtClean="0"/>
              <a:t> </a:t>
            </a:r>
            <a:r>
              <a:rPr lang="ru-RU" dirty="0"/>
              <a:t>и доступными через веб-сайт ВИС и </a:t>
            </a:r>
            <a:r>
              <a:rPr lang="ru-RU" dirty="0" smtClean="0"/>
              <a:t>ИЦВР/МЭВР;</a:t>
            </a:r>
            <a:endParaRPr lang="ru-RU" dirty="0"/>
          </a:p>
          <a:p>
            <a:pPr marL="514350" indent="-514350">
              <a:buFont typeface="+mj-lt"/>
              <a:buAutoNum type="arabicPeriod" startAt="6"/>
            </a:pPr>
            <a:r>
              <a:rPr lang="ru-RU" dirty="0"/>
              <a:t>Создание Национальной </a:t>
            </a:r>
            <a:r>
              <a:rPr lang="ru-RU" dirty="0" err="1"/>
              <a:t>геопространственной</a:t>
            </a:r>
            <a:r>
              <a:rPr lang="ru-RU" dirty="0"/>
              <a:t> база данных ВИС, заполненная соответствующими пространственными слоями и доступная через веб-сайт </a:t>
            </a:r>
            <a:r>
              <a:rPr lang="ru-RU" dirty="0" smtClean="0"/>
              <a:t>МЭВР;</a:t>
            </a:r>
            <a:endParaRPr lang="ru-RU" dirty="0"/>
          </a:p>
          <a:p>
            <a:pPr marL="514350" indent="-514350">
              <a:buFont typeface="+mj-lt"/>
              <a:buAutoNum type="arabicPeriod" startAt="6"/>
            </a:pPr>
            <a:r>
              <a:rPr lang="ru-RU" dirty="0" smtClean="0"/>
              <a:t>Разработка </a:t>
            </a:r>
            <a:r>
              <a:rPr lang="ru-RU" dirty="0"/>
              <a:t>Веб-сайта ИЦВР/МЭВР для обмена данными и новостями о развитии ВИС, информацией о водных ресурсах и ирригации с заинтересованными сторонами и доступной информацией с </a:t>
            </a:r>
            <a:r>
              <a:rPr lang="ru-RU" dirty="0" smtClean="0"/>
              <a:t>общественностью.</a:t>
            </a:r>
            <a:endParaRPr lang="ru-RU" b="1" u="sng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endParaRPr lang="ru-RU" dirty="0"/>
          </a:p>
        </p:txBody>
      </p:sp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289592" y="310160"/>
            <a:ext cx="9974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Цели и задачи пакета С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314327" y="314840"/>
            <a:ext cx="8523287" cy="600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126" eaLnBrk="1" fontAlgn="t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charset="0"/>
              </a:rPr>
              <a:t>Видение ВИС</a:t>
            </a:r>
            <a:endParaRPr lang="ru-RU" sz="3600" b="1" dirty="0">
              <a:solidFill>
                <a:srgbClr val="0000FF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grpSp>
        <p:nvGrpSpPr>
          <p:cNvPr id="13" name="Группа 5"/>
          <p:cNvGrpSpPr>
            <a:grpSpLocks/>
          </p:cNvGrpSpPr>
          <p:nvPr/>
        </p:nvGrpSpPr>
        <p:grpSpPr bwMode="auto">
          <a:xfrm>
            <a:off x="875898" y="645502"/>
            <a:ext cx="11377466" cy="5620148"/>
            <a:chOff x="105372" y="702314"/>
            <a:chExt cx="11533043" cy="5784788"/>
          </a:xfrm>
        </p:grpSpPr>
        <p:sp>
          <p:nvSpPr>
            <p:cNvPr id="14" name="Flowchart: Magnetic Disk 11"/>
            <p:cNvSpPr/>
            <p:nvPr/>
          </p:nvSpPr>
          <p:spPr bwMode="auto">
            <a:xfrm>
              <a:off x="7411175" y="3317132"/>
              <a:ext cx="1393662" cy="1347001"/>
            </a:xfrm>
            <a:prstGeom prst="flowChartMagneticDisk">
              <a:avLst/>
            </a:prstGeom>
            <a:solidFill>
              <a:srgbClr val="00B0F0"/>
            </a:solidFill>
            <a:ln w="25400" cap="flat" cmpd="sng" algn="ctr">
              <a:solidFill>
                <a:srgbClr val="009999">
                  <a:shade val="50000"/>
                </a:srgbClr>
              </a:solidFill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defTabSz="685800">
                <a:spcBef>
                  <a:spcPct val="50000"/>
                </a:spcBef>
                <a:defRPr/>
              </a:pPr>
              <a:endParaRPr lang="ru-RU" sz="2400" b="1" kern="0" dirty="0">
                <a:solidFill>
                  <a:schemeClr val="bg1"/>
                </a:solidFill>
                <a:latin typeface="Trebuchet MS"/>
              </a:endParaRPr>
            </a:p>
            <a:p>
              <a:pPr algn="ctr" defTabSz="685800">
                <a:spcBef>
                  <a:spcPct val="50000"/>
                </a:spcBef>
                <a:defRPr/>
              </a:pPr>
              <a:r>
                <a:rPr lang="ru-RU" sz="1400" b="1" kern="0" dirty="0">
                  <a:solidFill>
                    <a:schemeClr val="bg1"/>
                  </a:solidFill>
                  <a:latin typeface="Trebuchet MS"/>
                </a:rPr>
                <a:t>Центральная база данных </a:t>
              </a:r>
              <a:r>
                <a:rPr lang="ru-RU" sz="1400" b="1" kern="0" dirty="0" smtClean="0">
                  <a:solidFill>
                    <a:schemeClr val="bg1"/>
                  </a:solidFill>
                  <a:latin typeface="Trebuchet MS"/>
                </a:rPr>
                <a:t>ИЦВР/МЭВР</a:t>
              </a:r>
              <a:endParaRPr lang="nb-NO" sz="1400" b="1" kern="0" dirty="0">
                <a:solidFill>
                  <a:schemeClr val="bg1"/>
                </a:solidFill>
                <a:latin typeface="Trebuchet MS"/>
              </a:endParaRPr>
            </a:p>
            <a:p>
              <a:pPr algn="ctr" defTabSz="685800">
                <a:spcBef>
                  <a:spcPct val="50000"/>
                </a:spcBef>
                <a:defRPr/>
              </a:pPr>
              <a:endParaRPr lang="nb-NO" sz="2400" b="1" kern="0" dirty="0">
                <a:solidFill>
                  <a:schemeClr val="bg1"/>
                </a:solidFill>
                <a:latin typeface="Trebuchet MS"/>
              </a:endParaRPr>
            </a:p>
          </p:txBody>
        </p:sp>
        <p:cxnSp>
          <p:nvCxnSpPr>
            <p:cNvPr id="15" name="Straight Arrow Connector 16"/>
            <p:cNvCxnSpPr>
              <a:cxnSpLocks noChangeShapeType="1"/>
            </p:cNvCxnSpPr>
            <p:nvPr/>
          </p:nvCxnSpPr>
          <p:spPr bwMode="auto">
            <a:xfrm>
              <a:off x="4116353" y="2476935"/>
              <a:ext cx="976448" cy="849047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7"/>
            <p:cNvCxnSpPr>
              <a:cxnSpLocks noChangeShapeType="1"/>
            </p:cNvCxnSpPr>
            <p:nvPr/>
          </p:nvCxnSpPr>
          <p:spPr bwMode="auto">
            <a:xfrm>
              <a:off x="4094491" y="3592761"/>
              <a:ext cx="1068489" cy="64234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Прямоугольник 16"/>
            <p:cNvSpPr/>
            <p:nvPr/>
          </p:nvSpPr>
          <p:spPr>
            <a:xfrm>
              <a:off x="6886500" y="1916832"/>
              <a:ext cx="288032" cy="4019701"/>
            </a:xfrm>
            <a:prstGeom prst="rect">
              <a:avLst/>
            </a:prstGeom>
            <a:pattFill prst="horzBrick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68580" tIns="34290" rIns="68580" bIns="34290" anchor="ctr"/>
            <a:lstStyle/>
            <a:p>
              <a:pPr algn="ctr" eaLnBrk="1" hangingPunct="1">
                <a:defRPr/>
              </a:pP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</a:rPr>
                <a:t>Firewall</a:t>
              </a:r>
              <a:r>
                <a:rPr lang="ru-RU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</a:rPr>
                <a:t>              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</a:rPr>
                <a:t>Firewall</a:t>
              </a:r>
              <a:endPara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>
              <a:cxnSpLocks noChangeShapeType="1"/>
            </p:cNvCxnSpPr>
            <p:nvPr/>
          </p:nvCxnSpPr>
          <p:spPr bwMode="auto">
            <a:xfrm flipV="1">
              <a:off x="4078188" y="4365104"/>
              <a:ext cx="1080120" cy="360040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" name="Группа 54"/>
            <p:cNvGrpSpPr>
              <a:grpSpLocks/>
            </p:cNvGrpSpPr>
            <p:nvPr/>
          </p:nvGrpSpPr>
          <p:grpSpPr bwMode="auto">
            <a:xfrm>
              <a:off x="9844869" y="2060848"/>
              <a:ext cx="695325" cy="964865"/>
              <a:chOff x="7822604" y="1268760"/>
              <a:chExt cx="695325" cy="964865"/>
            </a:xfrm>
          </p:grpSpPr>
          <p:pic>
            <p:nvPicPr>
              <p:cNvPr id="82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2604" y="1268760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83" name="TextBox 76"/>
              <p:cNvSpPr txBox="1">
                <a:spLocks noChangeArrowheads="1"/>
              </p:cNvSpPr>
              <p:nvPr/>
            </p:nvSpPr>
            <p:spPr bwMode="auto">
              <a:xfrm>
                <a:off x="7822604" y="1916832"/>
                <a:ext cx="575548" cy="31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400" b="1" dirty="0" smtClean="0"/>
                  <a:t>АМИ</a:t>
                </a:r>
                <a:endParaRPr lang="ru-RU" altLang="ru-RU" sz="1400" b="1" dirty="0"/>
              </a:p>
            </p:txBody>
          </p:sp>
        </p:grpSp>
        <p:grpSp>
          <p:nvGrpSpPr>
            <p:cNvPr id="20" name="Группа 56"/>
            <p:cNvGrpSpPr>
              <a:grpSpLocks/>
            </p:cNvGrpSpPr>
            <p:nvPr/>
          </p:nvGrpSpPr>
          <p:grpSpPr bwMode="auto">
            <a:xfrm>
              <a:off x="10079250" y="3429000"/>
              <a:ext cx="1559165" cy="964865"/>
              <a:chOff x="7624937" y="1268760"/>
              <a:chExt cx="1559165" cy="964865"/>
            </a:xfrm>
          </p:grpSpPr>
          <p:pic>
            <p:nvPicPr>
              <p:cNvPr id="8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2604" y="1268760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81" name="TextBox 74"/>
              <p:cNvSpPr txBox="1">
                <a:spLocks noChangeArrowheads="1"/>
              </p:cNvSpPr>
              <p:nvPr/>
            </p:nvSpPr>
            <p:spPr bwMode="auto">
              <a:xfrm>
                <a:off x="7624937" y="1916832"/>
                <a:ext cx="1559165" cy="31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400" b="1" dirty="0" smtClean="0"/>
                  <a:t>АМИ </a:t>
                </a:r>
                <a:r>
                  <a:rPr lang="ru-RU" altLang="ru-RU" sz="1400" b="1" dirty="0" err="1" smtClean="0"/>
                  <a:t>Кафарниган</a:t>
                </a:r>
                <a:endParaRPr lang="ru-RU" altLang="ru-RU" sz="1400" b="1" dirty="0"/>
              </a:p>
            </p:txBody>
          </p:sp>
        </p:grpSp>
        <p:grpSp>
          <p:nvGrpSpPr>
            <p:cNvPr id="21" name="Группа 59"/>
            <p:cNvGrpSpPr>
              <a:grpSpLocks/>
            </p:cNvGrpSpPr>
            <p:nvPr/>
          </p:nvGrpSpPr>
          <p:grpSpPr bwMode="auto">
            <a:xfrm>
              <a:off x="10155324" y="4869160"/>
              <a:ext cx="816918" cy="964865"/>
              <a:chOff x="7701011" y="1268760"/>
              <a:chExt cx="816918" cy="964865"/>
            </a:xfrm>
          </p:grpSpPr>
          <p:pic>
            <p:nvPicPr>
              <p:cNvPr id="78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2604" y="1268760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79" name="TextBox 72"/>
              <p:cNvSpPr txBox="1">
                <a:spLocks noChangeArrowheads="1"/>
              </p:cNvSpPr>
              <p:nvPr/>
            </p:nvSpPr>
            <p:spPr bwMode="auto">
              <a:xfrm>
                <a:off x="7701011" y="1916832"/>
                <a:ext cx="611296" cy="31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400" b="1" dirty="0" smtClean="0"/>
                  <a:t>БОРК</a:t>
                </a:r>
                <a:endParaRPr lang="ru-RU" altLang="ru-RU" sz="1400" b="1" dirty="0"/>
              </a:p>
            </p:txBody>
          </p:sp>
        </p:grpSp>
        <p:grpSp>
          <p:nvGrpSpPr>
            <p:cNvPr id="22" name="Группа 62"/>
            <p:cNvGrpSpPr>
              <a:grpSpLocks/>
            </p:cNvGrpSpPr>
            <p:nvPr/>
          </p:nvGrpSpPr>
          <p:grpSpPr bwMode="auto">
            <a:xfrm>
              <a:off x="7540613" y="1772816"/>
              <a:ext cx="695325" cy="964865"/>
              <a:chOff x="7822604" y="1268760"/>
              <a:chExt cx="695325" cy="964865"/>
            </a:xfrm>
          </p:grpSpPr>
          <p:pic>
            <p:nvPicPr>
              <p:cNvPr id="76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2604" y="1268760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77" name="TextBox 70"/>
              <p:cNvSpPr txBox="1">
                <a:spLocks noChangeArrowheads="1"/>
              </p:cNvSpPr>
              <p:nvPr/>
            </p:nvSpPr>
            <p:spPr bwMode="auto">
              <a:xfrm>
                <a:off x="7822604" y="1916832"/>
                <a:ext cx="643795" cy="31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400" b="1" dirty="0" smtClean="0"/>
                  <a:t>МЭВР</a:t>
                </a:r>
                <a:endParaRPr lang="ru-RU" altLang="ru-RU" sz="1400" b="1" dirty="0"/>
              </a:p>
            </p:txBody>
          </p:sp>
        </p:grpSp>
        <p:sp>
          <p:nvSpPr>
            <p:cNvPr id="23" name="Flowchart: Magnetic Disk 11"/>
            <p:cNvSpPr/>
            <p:nvPr/>
          </p:nvSpPr>
          <p:spPr bwMode="auto">
            <a:xfrm>
              <a:off x="3167694" y="1864501"/>
              <a:ext cx="936559" cy="936285"/>
            </a:xfrm>
            <a:prstGeom prst="flowChartMagneticDisk">
              <a:avLst/>
            </a:prstGeom>
            <a:solidFill>
              <a:srgbClr val="00B0F0"/>
            </a:solidFill>
            <a:ln w="25400" cap="flat" cmpd="sng" algn="ctr">
              <a:solidFill>
                <a:srgbClr val="009999">
                  <a:shade val="50000"/>
                </a:srgbClr>
              </a:solidFill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defTabSz="685800">
                <a:spcBef>
                  <a:spcPct val="50000"/>
                </a:spcBef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Trebuchet MS"/>
                </a:rPr>
                <a:t>DB</a:t>
              </a:r>
              <a:endParaRPr lang="nb-NO" b="1" kern="0" dirty="0">
                <a:solidFill>
                  <a:schemeClr val="bg1"/>
                </a:solidFill>
                <a:latin typeface="Trebuchet MS"/>
              </a:endParaRPr>
            </a:p>
          </p:txBody>
        </p:sp>
        <p:grpSp>
          <p:nvGrpSpPr>
            <p:cNvPr id="24" name="Группа 72"/>
            <p:cNvGrpSpPr>
              <a:grpSpLocks/>
            </p:cNvGrpSpPr>
            <p:nvPr/>
          </p:nvGrpSpPr>
          <p:grpSpPr bwMode="auto">
            <a:xfrm>
              <a:off x="765820" y="1864569"/>
              <a:ext cx="758652" cy="1012283"/>
              <a:chOff x="7822604" y="1268760"/>
              <a:chExt cx="758652" cy="1012283"/>
            </a:xfrm>
          </p:grpSpPr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2604" y="1268760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7869215" y="1964250"/>
                <a:ext cx="712041" cy="3167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685800">
                  <a:spcBef>
                    <a:spcPct val="50000"/>
                  </a:spcBef>
                  <a:defRPr/>
                </a:pPr>
                <a:r>
                  <a:rPr lang="ru-RU" altLang="ru-RU" sz="1400" b="1" kern="0" dirty="0" smtClean="0"/>
                  <a:t>КООС</a:t>
                </a:r>
                <a:endParaRPr lang="nb-NO" altLang="ru-RU" sz="1400" b="1" kern="0" dirty="0"/>
              </a:p>
            </p:txBody>
          </p:sp>
        </p:grpSp>
        <p:grpSp>
          <p:nvGrpSpPr>
            <p:cNvPr id="25" name="Группа 114"/>
            <p:cNvGrpSpPr>
              <a:grpSpLocks/>
            </p:cNvGrpSpPr>
            <p:nvPr/>
          </p:nvGrpSpPr>
          <p:grpSpPr bwMode="auto">
            <a:xfrm>
              <a:off x="7894612" y="2728665"/>
              <a:ext cx="72008" cy="504056"/>
              <a:chOff x="8038628" y="1988840"/>
              <a:chExt cx="72008" cy="334192"/>
            </a:xfrm>
          </p:grpSpPr>
          <p:cxnSp>
            <p:nvCxnSpPr>
              <p:cNvPr id="72" name="Прямая со стрелкой 20"/>
              <p:cNvCxnSpPr/>
              <p:nvPr/>
            </p:nvCxnSpPr>
            <p:spPr>
              <a:xfrm flipV="1">
                <a:off x="8105539" y="1988989"/>
                <a:ext cx="4827" cy="333673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 стрелкой 72"/>
              <p:cNvCxnSpPr/>
              <p:nvPr/>
            </p:nvCxnSpPr>
            <p:spPr>
              <a:xfrm flipV="1">
                <a:off x="8037953" y="1988989"/>
                <a:ext cx="4827" cy="333673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115"/>
            <p:cNvGrpSpPr>
              <a:grpSpLocks/>
            </p:cNvGrpSpPr>
            <p:nvPr/>
          </p:nvGrpSpPr>
          <p:grpSpPr bwMode="auto">
            <a:xfrm>
              <a:off x="8434764" y="4372817"/>
              <a:ext cx="1831030" cy="786105"/>
              <a:chOff x="8434764" y="3560984"/>
              <a:chExt cx="1831030" cy="786105"/>
            </a:xfrm>
          </p:grpSpPr>
          <p:cxnSp>
            <p:nvCxnSpPr>
              <p:cNvPr id="70" name="Прямая со стрелкой 21"/>
              <p:cNvCxnSpPr/>
              <p:nvPr/>
            </p:nvCxnSpPr>
            <p:spPr>
              <a:xfrm flipH="1" flipV="1">
                <a:off x="8445894" y="3560867"/>
                <a:ext cx="1820014" cy="71406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 стрелкой 70"/>
              <p:cNvCxnSpPr/>
              <p:nvPr/>
            </p:nvCxnSpPr>
            <p:spPr>
              <a:xfrm flipH="1" flipV="1">
                <a:off x="8434630" y="3631128"/>
                <a:ext cx="1820013" cy="715694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83"/>
            <p:cNvGrpSpPr>
              <a:grpSpLocks/>
            </p:cNvGrpSpPr>
            <p:nvPr/>
          </p:nvGrpSpPr>
          <p:grpSpPr bwMode="auto">
            <a:xfrm>
              <a:off x="8596669" y="3717032"/>
              <a:ext cx="1608240" cy="144016"/>
              <a:chOff x="7582516" y="2852936"/>
              <a:chExt cx="1608240" cy="144016"/>
            </a:xfrm>
          </p:grpSpPr>
          <p:cxnSp>
            <p:nvCxnSpPr>
              <p:cNvPr id="68" name="Прямая со стрелкой 67"/>
              <p:cNvCxnSpPr/>
              <p:nvPr/>
            </p:nvCxnSpPr>
            <p:spPr>
              <a:xfrm>
                <a:off x="7607145" y="2853366"/>
                <a:ext cx="1583461" cy="71896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 стрелкой 68"/>
              <p:cNvCxnSpPr/>
              <p:nvPr/>
            </p:nvCxnSpPr>
            <p:spPr>
              <a:xfrm>
                <a:off x="7583007" y="2925263"/>
                <a:ext cx="1583461" cy="71896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Группа 85"/>
            <p:cNvGrpSpPr>
              <a:grpSpLocks/>
            </p:cNvGrpSpPr>
            <p:nvPr/>
          </p:nvGrpSpPr>
          <p:grpSpPr bwMode="auto">
            <a:xfrm>
              <a:off x="8534126" y="2708920"/>
              <a:ext cx="1181326" cy="588096"/>
              <a:chOff x="7519973" y="1844824"/>
              <a:chExt cx="1181326" cy="588096"/>
            </a:xfrm>
          </p:grpSpPr>
          <p:cxnSp>
            <p:nvCxnSpPr>
              <p:cNvPr id="66" name="Прямая со стрелкой 65"/>
              <p:cNvCxnSpPr/>
              <p:nvPr/>
            </p:nvCxnSpPr>
            <p:spPr>
              <a:xfrm flipV="1">
                <a:off x="7520249" y="1845186"/>
                <a:ext cx="1166675" cy="534319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 стрелкой 66"/>
              <p:cNvCxnSpPr/>
              <p:nvPr/>
            </p:nvCxnSpPr>
            <p:spPr>
              <a:xfrm flipV="1">
                <a:off x="7534731" y="1899108"/>
                <a:ext cx="1166676" cy="53432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lowchart: Magnetic Disk 11"/>
            <p:cNvSpPr/>
            <p:nvPr/>
          </p:nvSpPr>
          <p:spPr bwMode="auto">
            <a:xfrm>
              <a:off x="3058267" y="3161901"/>
              <a:ext cx="936559" cy="936285"/>
            </a:xfrm>
            <a:prstGeom prst="flowChartMagneticDisk">
              <a:avLst/>
            </a:prstGeom>
            <a:solidFill>
              <a:srgbClr val="00B0F0"/>
            </a:solidFill>
            <a:ln w="25400" cap="flat" cmpd="sng" algn="ctr">
              <a:solidFill>
                <a:srgbClr val="009999">
                  <a:shade val="50000"/>
                </a:srgbClr>
              </a:solidFill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defTabSz="685800">
                <a:spcBef>
                  <a:spcPct val="50000"/>
                </a:spcBef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Trebuchet MS"/>
                </a:rPr>
                <a:t>DB</a:t>
              </a:r>
              <a:endParaRPr lang="nb-NO" b="1" kern="0" dirty="0">
                <a:solidFill>
                  <a:schemeClr val="bg1"/>
                </a:solidFill>
                <a:latin typeface="Trebuchet MS"/>
              </a:endParaRPr>
            </a:p>
          </p:txBody>
        </p:sp>
        <p:sp>
          <p:nvSpPr>
            <p:cNvPr id="30" name="Flowchart: Magnetic Disk 11"/>
            <p:cNvSpPr/>
            <p:nvPr/>
          </p:nvSpPr>
          <p:spPr bwMode="auto">
            <a:xfrm>
              <a:off x="3024475" y="4294267"/>
              <a:ext cx="934949" cy="936284"/>
            </a:xfrm>
            <a:prstGeom prst="flowChartMagneticDisk">
              <a:avLst/>
            </a:prstGeom>
            <a:solidFill>
              <a:srgbClr val="00B0F0"/>
            </a:solidFill>
            <a:ln w="25400" cap="flat" cmpd="sng" algn="ctr">
              <a:solidFill>
                <a:srgbClr val="009999">
                  <a:shade val="50000"/>
                </a:srgbClr>
              </a:solidFill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defTabSz="685800">
                <a:spcBef>
                  <a:spcPct val="50000"/>
                </a:spcBef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Trebuchet MS"/>
                </a:rPr>
                <a:t>DB</a:t>
              </a:r>
              <a:endParaRPr lang="nb-NO" b="1" kern="0" dirty="0">
                <a:solidFill>
                  <a:schemeClr val="bg1"/>
                </a:solidFill>
                <a:latin typeface="Trebuchet MS"/>
              </a:endParaRPr>
            </a:p>
          </p:txBody>
        </p:sp>
        <p:grpSp>
          <p:nvGrpSpPr>
            <p:cNvPr id="31" name="Группа 91"/>
            <p:cNvGrpSpPr>
              <a:grpSpLocks/>
            </p:cNvGrpSpPr>
            <p:nvPr/>
          </p:nvGrpSpPr>
          <p:grpSpPr bwMode="auto">
            <a:xfrm>
              <a:off x="528593" y="3232721"/>
              <a:ext cx="1197894" cy="974739"/>
              <a:chOff x="7729393" y="1268760"/>
              <a:chExt cx="1197894" cy="974739"/>
            </a:xfrm>
          </p:grpSpPr>
          <p:pic>
            <p:nvPicPr>
              <p:cNvPr id="64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2604" y="1268760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7729393" y="1926706"/>
                <a:ext cx="1197894" cy="3167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685800">
                  <a:spcBef>
                    <a:spcPct val="50000"/>
                  </a:spcBef>
                  <a:defRPr/>
                </a:pPr>
                <a:r>
                  <a:rPr lang="ru-RU" altLang="ru-RU" sz="1400" b="1" kern="0" dirty="0" smtClean="0"/>
                  <a:t>ГИДРОМЕТ</a:t>
                </a:r>
                <a:endParaRPr lang="nb-NO" altLang="ru-RU" sz="1400" b="1" kern="0" dirty="0"/>
              </a:p>
            </p:txBody>
          </p:sp>
        </p:grpSp>
        <p:grpSp>
          <p:nvGrpSpPr>
            <p:cNvPr id="32" name="Группа 94"/>
            <p:cNvGrpSpPr>
              <a:grpSpLocks/>
            </p:cNvGrpSpPr>
            <p:nvPr/>
          </p:nvGrpSpPr>
          <p:grpSpPr bwMode="auto">
            <a:xfrm>
              <a:off x="105372" y="4437112"/>
              <a:ext cx="1170269" cy="974611"/>
              <a:chOff x="7378180" y="1268760"/>
              <a:chExt cx="1170269" cy="974611"/>
            </a:xfrm>
          </p:grpSpPr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2604" y="1268760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7378180" y="1926578"/>
                <a:ext cx="1170269" cy="3167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685800">
                  <a:spcBef>
                    <a:spcPct val="50000"/>
                  </a:spcBef>
                  <a:defRPr/>
                </a:pPr>
                <a:r>
                  <a:rPr lang="ru-RU" altLang="ru-RU" sz="1400" b="1" kern="0" dirty="0" smtClean="0"/>
                  <a:t>ГУП «ХМК»</a:t>
                </a:r>
                <a:endParaRPr lang="nb-NO" altLang="ru-RU" sz="1400" b="1" kern="0" dirty="0"/>
              </a:p>
            </p:txBody>
          </p:sp>
        </p:grpSp>
        <p:grpSp>
          <p:nvGrpSpPr>
            <p:cNvPr id="33" name="Группа 106"/>
            <p:cNvGrpSpPr>
              <a:grpSpLocks/>
            </p:cNvGrpSpPr>
            <p:nvPr/>
          </p:nvGrpSpPr>
          <p:grpSpPr bwMode="auto">
            <a:xfrm>
              <a:off x="1473703" y="4743818"/>
              <a:ext cx="1512168" cy="98894"/>
              <a:chOff x="1315816" y="5680225"/>
              <a:chExt cx="1740224" cy="98641"/>
            </a:xfrm>
          </p:grpSpPr>
          <p:cxnSp>
            <p:nvCxnSpPr>
              <p:cNvPr id="60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1327848" y="5680225"/>
                <a:ext cx="1728192" cy="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1315816" y="5778866"/>
                <a:ext cx="1728192" cy="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4" name="Группа 107"/>
            <p:cNvGrpSpPr>
              <a:grpSpLocks/>
            </p:cNvGrpSpPr>
            <p:nvPr/>
          </p:nvGrpSpPr>
          <p:grpSpPr bwMode="auto">
            <a:xfrm>
              <a:off x="1413892" y="3582893"/>
              <a:ext cx="1559298" cy="94283"/>
              <a:chOff x="1329852" y="5795416"/>
              <a:chExt cx="1884185" cy="94042"/>
            </a:xfrm>
          </p:grpSpPr>
          <p:cxnSp>
            <p:nvCxnSpPr>
              <p:cNvPr id="58" name="Straight Arrow Connector 17"/>
              <p:cNvCxnSpPr>
                <a:cxnSpLocks noChangeShapeType="1"/>
              </p:cNvCxnSpPr>
              <p:nvPr/>
            </p:nvCxnSpPr>
            <p:spPr bwMode="auto">
              <a:xfrm flipV="1">
                <a:off x="1341884" y="5795416"/>
                <a:ext cx="1872153" cy="9848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Straight Arrow Connector 17"/>
              <p:cNvCxnSpPr>
                <a:cxnSpLocks noChangeShapeType="1"/>
              </p:cNvCxnSpPr>
              <p:nvPr/>
            </p:nvCxnSpPr>
            <p:spPr bwMode="auto">
              <a:xfrm flipV="1">
                <a:off x="1329852" y="5881704"/>
                <a:ext cx="1884185" cy="7754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" name="Группа 110"/>
            <p:cNvGrpSpPr>
              <a:grpSpLocks/>
            </p:cNvGrpSpPr>
            <p:nvPr/>
          </p:nvGrpSpPr>
          <p:grpSpPr bwMode="auto">
            <a:xfrm>
              <a:off x="1557908" y="2296617"/>
              <a:ext cx="1512168" cy="72008"/>
              <a:chOff x="1329852" y="5805264"/>
              <a:chExt cx="1740224" cy="71824"/>
            </a:xfrm>
          </p:grpSpPr>
          <p:cxnSp>
            <p:nvCxnSpPr>
              <p:cNvPr id="56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1341884" y="5805264"/>
                <a:ext cx="1728192" cy="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1329852" y="5877088"/>
                <a:ext cx="1728192" cy="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" name="Облако 35"/>
            <p:cNvSpPr/>
            <p:nvPr/>
          </p:nvSpPr>
          <p:spPr>
            <a:xfrm>
              <a:off x="4978141" y="2218229"/>
              <a:ext cx="1849455" cy="3193698"/>
            </a:xfrm>
            <a:prstGeom prst="cloud">
              <a:avLst/>
            </a:prstGeom>
            <a:solidFill>
              <a:srgbClr val="FBE5D6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7" name="Группа 122"/>
            <p:cNvGrpSpPr>
              <a:grpSpLocks/>
            </p:cNvGrpSpPr>
            <p:nvPr/>
          </p:nvGrpSpPr>
          <p:grpSpPr bwMode="auto">
            <a:xfrm>
              <a:off x="5406081" y="3255452"/>
              <a:ext cx="1029067" cy="1227107"/>
              <a:chOff x="5262065" y="3111436"/>
              <a:chExt cx="1029067" cy="1227107"/>
            </a:xfrm>
          </p:grpSpPr>
          <p:sp>
            <p:nvSpPr>
              <p:cNvPr id="54" name="TextBox 47"/>
              <p:cNvSpPr txBox="1">
                <a:spLocks noChangeArrowheads="1"/>
              </p:cNvSpPr>
              <p:nvPr/>
            </p:nvSpPr>
            <p:spPr bwMode="auto">
              <a:xfrm>
                <a:off x="5262065" y="4021789"/>
                <a:ext cx="1029067" cy="31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1400" b="1"/>
                  <a:t>Web Portal</a:t>
                </a:r>
                <a:endParaRPr lang="ru-RU" altLang="ru-RU" sz="1400" b="1"/>
              </a:p>
            </p:txBody>
          </p:sp>
          <p:pic>
            <p:nvPicPr>
              <p:cNvPr id="55" name="Picture 9" descr="http://iconizer.net/files/iD/orig/Network%20Service%20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914" y="3111436"/>
                <a:ext cx="952006" cy="952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Двойная стрелка влево/вправо 37"/>
            <p:cNvSpPr/>
            <p:nvPr/>
          </p:nvSpPr>
          <p:spPr>
            <a:xfrm>
              <a:off x="6453696" y="3789359"/>
              <a:ext cx="936559" cy="21568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Выноска-облако 38"/>
            <p:cNvSpPr/>
            <p:nvPr/>
          </p:nvSpPr>
          <p:spPr>
            <a:xfrm>
              <a:off x="3784116" y="702314"/>
              <a:ext cx="2835330" cy="1252058"/>
            </a:xfrm>
            <a:prstGeom prst="cloudCallout">
              <a:avLst>
                <a:gd name="adj1" fmla="val 27743"/>
                <a:gd name="adj2" fmla="val 137109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40" name="Группа 130"/>
            <p:cNvGrpSpPr>
              <a:grpSpLocks/>
            </p:cNvGrpSpPr>
            <p:nvPr/>
          </p:nvGrpSpPr>
          <p:grpSpPr bwMode="auto">
            <a:xfrm>
              <a:off x="4030402" y="1067067"/>
              <a:ext cx="1225517" cy="527135"/>
              <a:chOff x="7040406" y="995059"/>
              <a:chExt cx="1225517" cy="527135"/>
            </a:xfrm>
          </p:grpSpPr>
          <p:pic>
            <p:nvPicPr>
              <p:cNvPr id="52" name="Picture 13" descr="https://prometheus.atlas-sys.com/download/attachments/116916233/books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0556" y="995059"/>
                <a:ext cx="345708" cy="345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Box 46"/>
              <p:cNvSpPr txBox="1">
                <a:spLocks noChangeArrowheads="1"/>
              </p:cNvSpPr>
              <p:nvPr/>
            </p:nvSpPr>
            <p:spPr bwMode="auto">
              <a:xfrm>
                <a:off x="7040406" y="1268760"/>
                <a:ext cx="1225517" cy="25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000" dirty="0" smtClean="0"/>
                  <a:t>ВОДНЫЙ КАДАСТР</a:t>
                </a:r>
                <a:endParaRPr lang="ru-RU" altLang="ru-RU" sz="1000" dirty="0"/>
              </a:p>
            </p:txBody>
          </p:sp>
        </p:grpSp>
        <p:grpSp>
          <p:nvGrpSpPr>
            <p:cNvPr id="41" name="Группа 131"/>
            <p:cNvGrpSpPr>
              <a:grpSpLocks/>
            </p:cNvGrpSpPr>
            <p:nvPr/>
          </p:nvGrpSpPr>
          <p:grpSpPr bwMode="auto">
            <a:xfrm>
              <a:off x="5252053" y="897461"/>
              <a:ext cx="1367396" cy="582892"/>
              <a:chOff x="8996469" y="897461"/>
              <a:chExt cx="1367396" cy="582892"/>
            </a:xfrm>
          </p:grpSpPr>
          <p:pic>
            <p:nvPicPr>
              <p:cNvPr id="50" name="Picture 13" descr="https://prometheus.atlas-sys.com/download/attachments/116916233/books-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8937" y="897461"/>
                <a:ext cx="342460" cy="342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Box 44"/>
              <p:cNvSpPr txBox="1">
                <a:spLocks noChangeArrowheads="1"/>
              </p:cNvSpPr>
              <p:nvPr/>
            </p:nvSpPr>
            <p:spPr bwMode="auto">
              <a:xfrm>
                <a:off x="8996469" y="1226919"/>
                <a:ext cx="1367396" cy="25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000" dirty="0" smtClean="0"/>
                  <a:t>ВОДНЫЙ АТЛАС РТ</a:t>
                </a:r>
                <a:endParaRPr lang="ru-RU" altLang="ru-RU" sz="1000" dirty="0"/>
              </a:p>
            </p:txBody>
          </p:sp>
        </p:grpSp>
        <p:cxnSp>
          <p:nvCxnSpPr>
            <p:cNvPr id="42" name="Straight Arrow Connector 17"/>
            <p:cNvCxnSpPr>
              <a:cxnSpLocks noChangeShapeType="1"/>
            </p:cNvCxnSpPr>
            <p:nvPr/>
          </p:nvCxnSpPr>
          <p:spPr bwMode="auto">
            <a:xfrm flipV="1">
              <a:off x="4078188" y="4869160"/>
              <a:ext cx="1224136" cy="936104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Flowchart: Magnetic Disk 11"/>
            <p:cNvSpPr/>
            <p:nvPr/>
          </p:nvSpPr>
          <p:spPr bwMode="auto">
            <a:xfrm>
              <a:off x="3024475" y="5374344"/>
              <a:ext cx="934949" cy="934651"/>
            </a:xfrm>
            <a:prstGeom prst="flowChartMagneticDisk">
              <a:avLst/>
            </a:prstGeom>
            <a:solidFill>
              <a:srgbClr val="00B0F0"/>
            </a:solidFill>
            <a:ln w="25400" cap="flat" cmpd="sng" algn="ctr">
              <a:solidFill>
                <a:srgbClr val="009999">
                  <a:shade val="50000"/>
                </a:srgbClr>
              </a:solidFill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defTabSz="685800">
                <a:spcBef>
                  <a:spcPct val="50000"/>
                </a:spcBef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Trebuchet MS"/>
                </a:rPr>
                <a:t>DB</a:t>
              </a:r>
              <a:endParaRPr lang="nb-NO" b="1" kern="0" dirty="0">
                <a:solidFill>
                  <a:schemeClr val="bg1"/>
                </a:solidFill>
                <a:latin typeface="Trebuchet MS"/>
              </a:endParaRPr>
            </a:p>
          </p:txBody>
        </p:sp>
        <p:grpSp>
          <p:nvGrpSpPr>
            <p:cNvPr id="44" name="Группа 69"/>
            <p:cNvGrpSpPr>
              <a:grpSpLocks/>
            </p:cNvGrpSpPr>
            <p:nvPr/>
          </p:nvGrpSpPr>
          <p:grpSpPr bwMode="auto">
            <a:xfrm>
              <a:off x="1473703" y="5806190"/>
              <a:ext cx="1524366" cy="111187"/>
              <a:chOff x="1315815" y="5662443"/>
              <a:chExt cx="1754261" cy="110901"/>
            </a:xfrm>
          </p:grpSpPr>
          <p:cxnSp>
            <p:nvCxnSpPr>
              <p:cNvPr id="48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1341884" y="5662443"/>
                <a:ext cx="1728192" cy="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1315815" y="5773344"/>
                <a:ext cx="1728191" cy="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5" name="Группа 77"/>
            <p:cNvGrpSpPr>
              <a:grpSpLocks/>
            </p:cNvGrpSpPr>
            <p:nvPr/>
          </p:nvGrpSpPr>
          <p:grpSpPr bwMode="auto">
            <a:xfrm>
              <a:off x="190235" y="5517232"/>
              <a:ext cx="2054067" cy="969870"/>
              <a:chOff x="7463043" y="1268760"/>
              <a:chExt cx="2054067" cy="969870"/>
            </a:xfrm>
          </p:grpSpPr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2604" y="1268760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7463468" y="1921633"/>
                <a:ext cx="2053349" cy="3169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685800">
                  <a:spcBef>
                    <a:spcPct val="50000"/>
                  </a:spcBef>
                  <a:defRPr/>
                </a:pPr>
                <a:r>
                  <a:rPr lang="ru-RU" altLang="ru-RU" sz="1400" b="1" kern="0" dirty="0" smtClean="0"/>
                  <a:t>Барки </a:t>
                </a:r>
                <a:r>
                  <a:rPr lang="ru-RU" altLang="ru-RU" sz="1400" b="1" kern="0" dirty="0" err="1" smtClean="0"/>
                  <a:t>Точик</a:t>
                </a:r>
                <a:endParaRPr lang="nb-NO" altLang="ru-RU" sz="1400" b="1" kern="0" dirty="0"/>
              </a:p>
            </p:txBody>
          </p:sp>
        </p:grpSp>
      </p:grpSp>
      <p:cxnSp>
        <p:nvCxnSpPr>
          <p:cNvPr id="85" name="Straight Arrow Connector 16"/>
          <p:cNvCxnSpPr>
            <a:cxnSpLocks noChangeShapeType="1"/>
          </p:cNvCxnSpPr>
          <p:nvPr/>
        </p:nvCxnSpPr>
        <p:spPr bwMode="auto">
          <a:xfrm>
            <a:off x="4985172" y="2522016"/>
            <a:ext cx="963276" cy="824882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17"/>
          <p:cNvCxnSpPr>
            <a:cxnSpLocks noChangeShapeType="1"/>
          </p:cNvCxnSpPr>
          <p:nvPr/>
        </p:nvCxnSpPr>
        <p:spPr bwMode="auto">
          <a:xfrm>
            <a:off x="4963605" y="3606084"/>
            <a:ext cx="1054075" cy="62406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Straight Arrow Connector 17"/>
          <p:cNvCxnSpPr>
            <a:cxnSpLocks noChangeShapeType="1"/>
          </p:cNvCxnSpPr>
          <p:nvPr/>
        </p:nvCxnSpPr>
        <p:spPr bwMode="auto">
          <a:xfrm flipV="1">
            <a:off x="4947522" y="4356446"/>
            <a:ext cx="1065550" cy="349793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8" name="Группа 114"/>
          <p:cNvGrpSpPr>
            <a:grpSpLocks/>
          </p:cNvGrpSpPr>
          <p:nvPr/>
        </p:nvGrpSpPr>
        <p:grpSpPr bwMode="auto">
          <a:xfrm>
            <a:off x="8712464" y="2766581"/>
            <a:ext cx="71037" cy="489710"/>
            <a:chOff x="8038628" y="1988840"/>
            <a:chExt cx="72008" cy="334192"/>
          </a:xfrm>
        </p:grpSpPr>
        <p:cxnSp>
          <p:nvCxnSpPr>
            <p:cNvPr id="89" name="Прямая со стрелкой 20"/>
            <p:cNvCxnSpPr/>
            <p:nvPr/>
          </p:nvCxnSpPr>
          <p:spPr>
            <a:xfrm flipV="1">
              <a:off x="8105539" y="1988989"/>
              <a:ext cx="4827" cy="33367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 flipV="1">
              <a:off x="8037953" y="1988989"/>
              <a:ext cx="4827" cy="33367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115"/>
          <p:cNvGrpSpPr>
            <a:grpSpLocks/>
          </p:cNvGrpSpPr>
          <p:nvPr/>
        </p:nvGrpSpPr>
        <p:grpSpPr bwMode="auto">
          <a:xfrm>
            <a:off x="9245330" y="4363939"/>
            <a:ext cx="1806330" cy="763732"/>
            <a:chOff x="8434764" y="3560984"/>
            <a:chExt cx="1831030" cy="786105"/>
          </a:xfrm>
        </p:grpSpPr>
        <p:cxnSp>
          <p:nvCxnSpPr>
            <p:cNvPr id="92" name="Прямая со стрелкой 21"/>
            <p:cNvCxnSpPr/>
            <p:nvPr/>
          </p:nvCxnSpPr>
          <p:spPr>
            <a:xfrm flipH="1" flipV="1">
              <a:off x="8445894" y="3560867"/>
              <a:ext cx="1820014" cy="71406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 flipH="1" flipV="1">
              <a:off x="8434630" y="3631128"/>
              <a:ext cx="1820013" cy="715694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Группа 83"/>
          <p:cNvGrpSpPr>
            <a:grpSpLocks/>
          </p:cNvGrpSpPr>
          <p:nvPr/>
        </p:nvGrpSpPr>
        <p:grpSpPr bwMode="auto">
          <a:xfrm>
            <a:off x="9405051" y="3726819"/>
            <a:ext cx="1586545" cy="139917"/>
            <a:chOff x="7582516" y="2852936"/>
            <a:chExt cx="1608240" cy="144016"/>
          </a:xfrm>
        </p:grpSpPr>
        <p:cxnSp>
          <p:nvCxnSpPr>
            <p:cNvPr id="95" name="Прямая со стрелкой 94"/>
            <p:cNvCxnSpPr/>
            <p:nvPr/>
          </p:nvCxnSpPr>
          <p:spPr>
            <a:xfrm>
              <a:off x="7607145" y="2853366"/>
              <a:ext cx="1583461" cy="7189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>
              <a:off x="7583007" y="2925263"/>
              <a:ext cx="1583461" cy="7189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Группа 85"/>
          <p:cNvGrpSpPr>
            <a:grpSpLocks/>
          </p:cNvGrpSpPr>
          <p:nvPr/>
        </p:nvGrpSpPr>
        <p:grpSpPr bwMode="auto">
          <a:xfrm>
            <a:off x="9343351" y="2747398"/>
            <a:ext cx="1165390" cy="571358"/>
            <a:chOff x="7519973" y="1844824"/>
            <a:chExt cx="1181326" cy="588096"/>
          </a:xfrm>
        </p:grpSpPr>
        <p:cxnSp>
          <p:nvCxnSpPr>
            <p:cNvPr id="98" name="Прямая со стрелкой 97"/>
            <p:cNvCxnSpPr/>
            <p:nvPr/>
          </p:nvCxnSpPr>
          <p:spPr>
            <a:xfrm flipV="1">
              <a:off x="7520249" y="1845186"/>
              <a:ext cx="1166675" cy="534319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>
            <a:xfrm flipV="1">
              <a:off x="7534731" y="1899108"/>
              <a:ext cx="1166676" cy="53432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Группа 106"/>
          <p:cNvGrpSpPr>
            <a:grpSpLocks/>
          </p:cNvGrpSpPr>
          <p:nvPr/>
        </p:nvGrpSpPr>
        <p:grpSpPr bwMode="auto">
          <a:xfrm>
            <a:off x="2378171" y="4724381"/>
            <a:ext cx="1491769" cy="96079"/>
            <a:chOff x="1315816" y="5680225"/>
            <a:chExt cx="1740224" cy="98641"/>
          </a:xfrm>
        </p:grpSpPr>
        <p:cxnSp>
          <p:nvCxnSpPr>
            <p:cNvPr id="101" name="Straight Arrow Connector 17"/>
            <p:cNvCxnSpPr>
              <a:cxnSpLocks noChangeShapeType="1"/>
            </p:cNvCxnSpPr>
            <p:nvPr/>
          </p:nvCxnSpPr>
          <p:spPr bwMode="auto">
            <a:xfrm>
              <a:off x="1327848" y="5680225"/>
              <a:ext cx="1728192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Arrow Connector 17"/>
            <p:cNvCxnSpPr>
              <a:cxnSpLocks noChangeShapeType="1"/>
            </p:cNvCxnSpPr>
            <p:nvPr/>
          </p:nvCxnSpPr>
          <p:spPr bwMode="auto">
            <a:xfrm>
              <a:off x="1315816" y="5778866"/>
              <a:ext cx="1728192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Группа 107"/>
          <p:cNvGrpSpPr>
            <a:grpSpLocks/>
          </p:cNvGrpSpPr>
          <p:nvPr/>
        </p:nvGrpSpPr>
        <p:grpSpPr bwMode="auto">
          <a:xfrm>
            <a:off x="2319167" y="3596497"/>
            <a:ext cx="1538264" cy="91600"/>
            <a:chOff x="1329852" y="5795416"/>
            <a:chExt cx="1884185" cy="94042"/>
          </a:xfrm>
        </p:grpSpPr>
        <p:cxnSp>
          <p:nvCxnSpPr>
            <p:cNvPr id="104" name="Straight Arrow Connector 17"/>
            <p:cNvCxnSpPr>
              <a:cxnSpLocks noChangeShapeType="1"/>
            </p:cNvCxnSpPr>
            <p:nvPr/>
          </p:nvCxnSpPr>
          <p:spPr bwMode="auto">
            <a:xfrm flipV="1">
              <a:off x="1341884" y="5795416"/>
              <a:ext cx="1872153" cy="9848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Straight Arrow Connector 17"/>
            <p:cNvCxnSpPr>
              <a:cxnSpLocks noChangeShapeType="1"/>
            </p:cNvCxnSpPr>
            <p:nvPr/>
          </p:nvCxnSpPr>
          <p:spPr bwMode="auto">
            <a:xfrm flipV="1">
              <a:off x="1329852" y="5881704"/>
              <a:ext cx="1884185" cy="7754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6" name="Группа 110"/>
          <p:cNvGrpSpPr>
            <a:grpSpLocks/>
          </p:cNvGrpSpPr>
          <p:nvPr/>
        </p:nvGrpSpPr>
        <p:grpSpPr bwMode="auto">
          <a:xfrm>
            <a:off x="2461240" y="2346830"/>
            <a:ext cx="1491769" cy="69959"/>
            <a:chOff x="1329852" y="5805264"/>
            <a:chExt cx="1740224" cy="71824"/>
          </a:xfrm>
        </p:grpSpPr>
        <p:cxnSp>
          <p:nvCxnSpPr>
            <p:cNvPr id="107" name="Straight Arrow Connector 17"/>
            <p:cNvCxnSpPr>
              <a:cxnSpLocks noChangeShapeType="1"/>
            </p:cNvCxnSpPr>
            <p:nvPr/>
          </p:nvCxnSpPr>
          <p:spPr bwMode="auto">
            <a:xfrm>
              <a:off x="1341884" y="5805264"/>
              <a:ext cx="1728192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Straight Arrow Connector 17"/>
            <p:cNvCxnSpPr>
              <a:cxnSpLocks noChangeShapeType="1"/>
            </p:cNvCxnSpPr>
            <p:nvPr/>
          </p:nvCxnSpPr>
          <p:spPr bwMode="auto">
            <a:xfrm>
              <a:off x="1329852" y="5877088"/>
              <a:ext cx="1728192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9" name="Двойная стрелка влево/вправо 108"/>
          <p:cNvSpPr/>
          <p:nvPr/>
        </p:nvSpPr>
        <p:spPr bwMode="auto">
          <a:xfrm>
            <a:off x="7290985" y="3797087"/>
            <a:ext cx="923925" cy="209550"/>
          </a:xfrm>
          <a:prstGeom prst="leftRightArrow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110" name="Straight Arrow Connector 17"/>
          <p:cNvCxnSpPr>
            <a:cxnSpLocks noChangeShapeType="1"/>
          </p:cNvCxnSpPr>
          <p:nvPr/>
        </p:nvCxnSpPr>
        <p:spPr bwMode="auto">
          <a:xfrm flipV="1">
            <a:off x="4947522" y="4846156"/>
            <a:ext cx="1207623" cy="909462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1" name="Группа 69"/>
          <p:cNvGrpSpPr>
            <a:grpSpLocks/>
          </p:cNvGrpSpPr>
          <p:nvPr/>
        </p:nvGrpSpPr>
        <p:grpSpPr bwMode="auto">
          <a:xfrm>
            <a:off x="2378171" y="5756517"/>
            <a:ext cx="1503803" cy="108023"/>
            <a:chOff x="1315815" y="5662443"/>
            <a:chExt cx="1754261" cy="110901"/>
          </a:xfrm>
        </p:grpSpPr>
        <p:cxnSp>
          <p:nvCxnSpPr>
            <p:cNvPr id="112" name="Straight Arrow Connector 17"/>
            <p:cNvCxnSpPr>
              <a:cxnSpLocks noChangeShapeType="1"/>
            </p:cNvCxnSpPr>
            <p:nvPr/>
          </p:nvCxnSpPr>
          <p:spPr bwMode="auto">
            <a:xfrm>
              <a:off x="1341884" y="5662443"/>
              <a:ext cx="1728192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Straight Arrow Connector 17"/>
            <p:cNvCxnSpPr>
              <a:cxnSpLocks noChangeShapeType="1"/>
            </p:cNvCxnSpPr>
            <p:nvPr/>
          </p:nvCxnSpPr>
          <p:spPr bwMode="auto">
            <a:xfrm>
              <a:off x="1315815" y="5773344"/>
              <a:ext cx="1728191" cy="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"/>
          <p:cNvGrpSpPr>
            <a:grpSpLocks/>
          </p:cNvGrpSpPr>
          <p:nvPr/>
        </p:nvGrpSpPr>
        <p:grpSpPr bwMode="auto">
          <a:xfrm>
            <a:off x="989652" y="825288"/>
            <a:ext cx="9779000" cy="5819988"/>
            <a:chOff x="406400" y="765175"/>
            <a:chExt cx="11671300" cy="627306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765175"/>
              <a:ext cx="11671300" cy="597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41"/>
            <p:cNvSpPr>
              <a:spLocks noChangeArrowheads="1"/>
            </p:cNvSpPr>
            <p:nvPr/>
          </p:nvSpPr>
          <p:spPr bwMode="auto">
            <a:xfrm>
              <a:off x="862341" y="4466472"/>
              <a:ext cx="3744914" cy="140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000" b="1" dirty="0" smtClean="0"/>
                <a:t>ЦИС объединяет все офисы МЭВР и АМИ с ИЦВР/МЭВР через </a:t>
              </a:r>
              <a:r>
                <a:rPr lang="en-US" altLang="ru-RU" sz="2000" b="1" dirty="0" smtClean="0"/>
                <a:t>VPN </a:t>
              </a:r>
              <a:r>
                <a:rPr lang="ru-RU" altLang="ru-RU" sz="2000" b="1" dirty="0" smtClean="0"/>
                <a:t>технологию</a:t>
              </a:r>
              <a:r>
                <a:rPr lang="en-US" altLang="ru-RU" sz="2000" b="1" dirty="0" smtClean="0"/>
                <a:t>.</a:t>
              </a:r>
              <a:endParaRPr lang="ru-RU" altLang="ru-RU" sz="2000" b="1" dirty="0"/>
            </a:p>
          </p:txBody>
        </p: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4750223" y="3673043"/>
              <a:ext cx="2983653" cy="563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400" b="1" dirty="0" smtClean="0"/>
                <a:t>ОСНОВНОЙ ПРОВАЙДЕР ВАВИЛОН-Т</a:t>
              </a:r>
              <a:endParaRPr lang="ru-RU" altLang="ru-RU" sz="1400" b="1" dirty="0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008290" y="3532690"/>
              <a:ext cx="2347913" cy="696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 dirty="0" smtClean="0"/>
                <a:t>ИЦВР/МЭВР</a:t>
              </a:r>
              <a:r>
                <a:rPr lang="en-US" altLang="ru-RU" b="1" dirty="0" smtClean="0"/>
                <a:t> </a:t>
              </a:r>
              <a:r>
                <a:rPr lang="ru-RU" altLang="ru-RU" b="1" dirty="0" smtClean="0"/>
                <a:t>Головной офис</a:t>
              </a:r>
              <a:endParaRPr lang="ru-RU" altLang="ru-RU" b="1" dirty="0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9347992" y="3304580"/>
              <a:ext cx="2347913" cy="431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 dirty="0" smtClean="0"/>
                <a:t>АМИ ГО</a:t>
              </a:r>
              <a:endParaRPr lang="ru-RU" altLang="ru-RU" sz="2000" b="1" dirty="0"/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9383626" y="6275243"/>
              <a:ext cx="2694074" cy="762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 dirty="0" smtClean="0"/>
                <a:t>АМИ </a:t>
              </a:r>
              <a:r>
                <a:rPr lang="ru-RU" altLang="ru-RU" sz="2000" b="1" dirty="0" err="1" smtClean="0"/>
                <a:t>Кафернигон</a:t>
              </a:r>
              <a:r>
                <a:rPr lang="ru-RU" altLang="ru-RU" sz="2000" b="1" dirty="0" smtClean="0"/>
                <a:t> и БОРК</a:t>
              </a:r>
              <a:endParaRPr lang="ru-RU" altLang="ru-RU" sz="2000" b="1" dirty="0"/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71670" y="751963"/>
            <a:ext cx="6991350" cy="584200"/>
          </a:xfrm>
        </p:spPr>
        <p:txBody>
          <a:bodyPr rtlCol="0">
            <a:normAutofit/>
          </a:bodyPr>
          <a:lstStyle/>
          <a:p>
            <a:pPr defTabSz="914126" eaLnBrk="1" fontAlgn="t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</a:rPr>
              <a:t>Цифровая Информационная Сеть (ЦИС)</a:t>
            </a:r>
            <a:endParaRPr lang="ru-RU" sz="2400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71670" y="115209"/>
            <a:ext cx="2089525" cy="600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126" fontAlgn="t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FF"/>
                </a:solidFill>
                <a:latin typeface="Calibri" pitchFamily="34" charset="0"/>
                <a:ea typeface="+mn-ea"/>
                <a:cs typeface="Arial" charset="0"/>
              </a:rPr>
              <a:t>Видение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Rot="1" noChangeArrowheads="1"/>
          </p:cNvSpPr>
          <p:nvPr/>
        </p:nvSpPr>
        <p:spPr bwMode="auto">
          <a:xfrm>
            <a:off x="1905001" y="381001"/>
            <a:ext cx="830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defTabSz="866775"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</a:rPr>
              <a:t>Архитектура ИСВР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Рисунок 4"/>
          <p:cNvPicPr/>
          <p:nvPr/>
        </p:nvPicPr>
        <p:blipFill rotWithShape="1">
          <a:blip r:embed="rId2"/>
          <a:srcRect t="13149" r="5846" b="6133"/>
          <a:stretch/>
        </p:blipFill>
        <p:spPr bwMode="auto">
          <a:xfrm>
            <a:off x="1111030" y="1143000"/>
            <a:ext cx="10587484" cy="5715000"/>
          </a:xfrm>
          <a:prstGeom prst="rect">
            <a:avLst/>
          </a:prstGeom>
          <a:noFill/>
          <a:ln w="19050" cmpd="sng">
            <a:solidFill>
              <a:srgbClr val="333399"/>
            </a:solidFill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6" descr="ÐÐ°ÑÑÐ¸Ð½ÐºÐ¸ Ð¿Ð¾ Ð·Ð°Ð¿ÑÐ¾ÑÑ UPS for server r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27" y="5652808"/>
            <a:ext cx="1485684" cy="7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6" descr="ÐÐ°ÑÑÐ¸Ð½ÐºÐ¸ Ð¿Ð¾ Ð·Ð°Ð¿ÑÐ¾ÑÑ UPS for server r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39" y="4451217"/>
            <a:ext cx="1485684" cy="7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Rot="1" noChangeArrowheads="1"/>
          </p:cNvSpPr>
          <p:nvPr/>
        </p:nvSpPr>
        <p:spPr bwMode="auto">
          <a:xfrm>
            <a:off x="1905001" y="381001"/>
            <a:ext cx="830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defTabSz="866775">
              <a:defRPr/>
            </a:pPr>
            <a:r>
              <a:rPr lang="ky-KG" sz="3600" b="1" dirty="0" smtClean="0">
                <a:solidFill>
                  <a:srgbClr val="0000FF"/>
                </a:solidFill>
                <a:latin typeface="Calibri" pitchFamily="34" charset="0"/>
              </a:rPr>
              <a:t>Количество оборудования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9" name="Picture 2" descr="Картинки по запросу серв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9300" y="1617264"/>
            <a:ext cx="1335539" cy="10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559" y="1856521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559" y="3137770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5254" y="4418620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559" y="5535376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Картинки по запросу серв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9300" y="2902231"/>
            <a:ext cx="1335539" cy="10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Картинки по запросу серв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9299" y="4165025"/>
            <a:ext cx="1335539" cy="10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Картинки по запросу серв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9299" y="5444518"/>
            <a:ext cx="1335539" cy="10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1308" y="1744828"/>
            <a:ext cx="1493934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ИЦВР/МЭВР</a:t>
            </a:r>
            <a:r>
              <a:rPr lang="en-US" altLang="ru-RU" dirty="0"/>
              <a:t> </a:t>
            </a:r>
            <a:r>
              <a:rPr lang="ru-RU" altLang="ru-RU" dirty="0"/>
              <a:t>Головной офис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1307" y="3107849"/>
            <a:ext cx="1493935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АМИ</a:t>
            </a:r>
            <a:r>
              <a:rPr lang="en-US" altLang="ru-RU" dirty="0"/>
              <a:t> </a:t>
            </a:r>
            <a:r>
              <a:rPr lang="ru-RU" altLang="ru-RU" dirty="0"/>
              <a:t>Головной офис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1306" y="4423791"/>
            <a:ext cx="1493935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АМИ </a:t>
            </a:r>
            <a:r>
              <a:rPr lang="ru-RU" altLang="ru-RU" dirty="0" err="1"/>
              <a:t>Кофарнигон</a:t>
            </a:r>
            <a:endParaRPr lang="ru-RU" altLang="ru-RU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1306" y="5564911"/>
            <a:ext cx="1493936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БОР </a:t>
            </a:r>
            <a:r>
              <a:rPr lang="ru-RU" altLang="ru-RU" dirty="0" err="1"/>
              <a:t>Кофарнигон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7586" y="2818201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53903" y="149499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77586" y="411475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53903" y="518143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402069" y="190377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02069" y="327650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96916" y="450803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96916" y="580656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725559" y="1121759"/>
            <a:ext cx="1967239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Серверы - 7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647739" y="1186934"/>
            <a:ext cx="1967239" cy="44807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altLang="ru-RU" sz="1600" b="1" dirty="0" smtClean="0">
                <a:solidFill>
                  <a:srgbClr val="FF0000"/>
                </a:solidFill>
              </a:rPr>
              <a:t>Стационарные</a:t>
            </a:r>
          </a:p>
          <a:p>
            <a:pPr algn="ctr" eaLnBrk="1" hangingPunct="1">
              <a:lnSpc>
                <a:spcPct val="70000"/>
              </a:lnSpc>
            </a:pPr>
            <a:r>
              <a:rPr lang="ru-RU" altLang="ru-RU" sz="1600" b="1" dirty="0" smtClean="0">
                <a:solidFill>
                  <a:srgbClr val="FF0000"/>
                </a:solidFill>
              </a:rPr>
              <a:t>Компьютеры -32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pic>
        <p:nvPicPr>
          <p:cNvPr id="1040" name="Picture 16" descr="ÐÐ°ÑÑÐ¸Ð½ÐºÐ¸ Ð¿Ð¾ Ð·Ð°Ð¿ÑÐ¾ÑÑ UPS for server r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08" y="1963904"/>
            <a:ext cx="1485684" cy="7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998050" y="1206846"/>
            <a:ext cx="1967239" cy="44807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ИБП/</a:t>
            </a:r>
            <a:r>
              <a:rPr lang="en-US" altLang="ru-RU" sz="1600" b="1" dirty="0">
                <a:solidFill>
                  <a:srgbClr val="FF0000"/>
                </a:solidFill>
              </a:rPr>
              <a:t>UPS</a:t>
            </a:r>
          </a:p>
          <a:p>
            <a:pPr algn="ctr">
              <a:lnSpc>
                <a:spcPct val="70000"/>
              </a:lnSpc>
            </a:pPr>
            <a:r>
              <a:rPr lang="ru-RU" altLang="ru-RU" sz="1600" b="1" dirty="0" smtClean="0">
                <a:solidFill>
                  <a:srgbClr val="FF0000"/>
                </a:solidFill>
              </a:rPr>
              <a:t>Сервер - 4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pic>
        <p:nvPicPr>
          <p:cNvPr id="96" name="Picture 16" descr="ÐÐ°ÑÑÐ¸Ð½ÐºÐ¸ Ð¿Ð¾ Ð·Ð°Ð¿ÑÐ¾ÑÑ UPS for server r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10" y="3276505"/>
            <a:ext cx="1485684" cy="7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Прямоугольник 96"/>
          <p:cNvSpPr/>
          <p:nvPr/>
        </p:nvSpPr>
        <p:spPr>
          <a:xfrm>
            <a:off x="5729433" y="169538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729433" y="299251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736369" y="427549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707498" y="545020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0" name="Picture 12" descr="ÐÐ°ÑÑÐ¸Ð½ÐºÐ¸ Ð¿Ð¾ Ð·Ð°Ð¿ÑÐ¾ÑÑ Ð¼ÑÑ ÑÐ²ÐµÑÐ½Ð¾Ð¹ Ð»Ð°Ð·ÐµÑÐ½Ñ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23" y="3019167"/>
            <a:ext cx="1122990" cy="9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ÐÐ°ÑÑÐ¸Ð½ÐºÐ¸ Ð¿Ð¾ Ð·Ð°Ð¿ÑÐ¾ÑÑ Ð¼ÑÑ ÑÐ²ÐµÑÐ½Ð¾Ð¹ Ð»Ð°Ð·ÐµÑÐ½Ñ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380" y="4276556"/>
            <a:ext cx="1122990" cy="9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2" descr="ÐÐ°ÑÑÐ¸Ð½ÐºÐ¸ Ð¿Ð¾ Ð·Ð°Ð¿ÑÐ¾ÑÑ Ð¼ÑÑ ÑÐ²ÐµÑÐ½Ð¾Ð¹ Ð»Ð°Ð·ÐµÑÐ½Ñ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79" y="5586166"/>
            <a:ext cx="1122990" cy="9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Ð¼ÑÑ ÑÐ²ÐµÑÐ½Ð¾Ð¹ Ð»Ð°Ð·ÐµÑÐ½Ñ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23" y="1816295"/>
            <a:ext cx="1122990" cy="9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артинки по запросу ноутбуки leno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132" y="1816295"/>
            <a:ext cx="13827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Картинки по запросу ноутбуки leno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131" y="3068570"/>
            <a:ext cx="13827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Картинки по запросу ноутбуки leno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130" y="4347715"/>
            <a:ext cx="13827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Картинки по запросу ноутбуки leno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130" y="5559092"/>
            <a:ext cx="13827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7236476" y="169538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12793" y="296353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18849" y="424480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212793" y="545139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64173" y="1164242"/>
            <a:ext cx="1967239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Ноутбуки - 8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933255" y="1218363"/>
            <a:ext cx="1967239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МФУ</a:t>
            </a:r>
            <a:r>
              <a:rPr lang="en-US" altLang="ru-RU" b="1" dirty="0" smtClean="0">
                <a:solidFill>
                  <a:srgbClr val="FF0000"/>
                </a:solidFill>
              </a:rPr>
              <a:t>#1</a:t>
            </a:r>
            <a:r>
              <a:rPr lang="ru-RU" altLang="ru-RU" b="1" dirty="0" smtClean="0">
                <a:solidFill>
                  <a:srgbClr val="FF0000"/>
                </a:solidFill>
              </a:rPr>
              <a:t>- 4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626831" y="174269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641332" y="295647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601562" y="428028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616063" y="545139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1" name="Picture 6" descr="ÐÐ°ÑÑÐ¸Ð½ÐºÐ¸ Ð¿Ð¾ Ð·Ð°Ð¿ÑÐ¾ÑÑ Multi function dev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264" y="1742697"/>
            <a:ext cx="1249872" cy="12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ÐÐ°ÑÑÐ¸Ð½ÐºÐ¸ Ð¿Ð¾ Ð·Ð°Ð¿ÑÐ¾ÑÑ Multi function dev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928" y="2956472"/>
            <a:ext cx="1249872" cy="12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ÐÐ°ÑÑÐ¸Ð½ÐºÐ¸ Ð¿Ð¾ Ð·Ð°Ð¿ÑÐ¾ÑÑ Multi function dev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642" y="4270287"/>
            <a:ext cx="1249872" cy="12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ÐÐ°ÑÑÐ¸Ð½ÐºÐ¸ Ð¿Ð¾ Ð·Ð°Ð¿ÑÐ¾ÑÑ Multi function dev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18" y="5455345"/>
            <a:ext cx="1249872" cy="12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9855232" y="179462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9869733" y="300839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9829963" y="433221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9844464" y="550331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9581643" y="1220084"/>
            <a:ext cx="124987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МФУ</a:t>
            </a:r>
            <a:r>
              <a:rPr lang="en-US" altLang="ru-RU" b="1" dirty="0" smtClean="0">
                <a:solidFill>
                  <a:srgbClr val="FF0000"/>
                </a:solidFill>
              </a:rPr>
              <a:t>#2</a:t>
            </a:r>
            <a:r>
              <a:rPr lang="ru-RU" altLang="ru-RU" b="1" dirty="0" smtClean="0">
                <a:solidFill>
                  <a:srgbClr val="FF0000"/>
                </a:solidFill>
              </a:rPr>
              <a:t>- 4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3" name="AutoShape 22" descr="ÐÐ°ÑÑÐ¸Ð½ÐºÐ¸ Ð¿Ð¾ Ð·Ð°Ð¿ÑÐ¾ÑÑ ÐÐÐ Ð´Ð»Ñ ÑÐ°Ð±Ð¾ÑÐµÐ¹ ÑÑÐ°Ð½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ÐÐ°ÑÑÐ¸Ð½ÐºÐ¸ Ð¿Ð¾ Ð·Ð°Ð¿ÑÐ¾ÑÑ ups for desktop compu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12" y="1956333"/>
            <a:ext cx="893879" cy="8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0868461" y="1247316"/>
            <a:ext cx="1323539" cy="6093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ИБП/</a:t>
            </a:r>
            <a:r>
              <a:rPr lang="en-US" altLang="ru-RU" sz="1600" b="1" dirty="0">
                <a:solidFill>
                  <a:srgbClr val="FF0000"/>
                </a:solidFill>
              </a:rPr>
              <a:t>UPS</a:t>
            </a:r>
          </a:p>
          <a:p>
            <a:pPr algn="ctr">
              <a:lnSpc>
                <a:spcPct val="70000"/>
              </a:lnSpc>
            </a:pPr>
            <a:r>
              <a:rPr lang="ru-RU" altLang="ru-RU" sz="1600" b="1" dirty="0" smtClean="0">
                <a:solidFill>
                  <a:srgbClr val="FF0000"/>
                </a:solidFill>
              </a:rPr>
              <a:t>Компьютер - 38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pic>
        <p:nvPicPr>
          <p:cNvPr id="107" name="Picture 26" descr="ÐÐ°ÑÑÐ¸Ð½ÐºÐ¸ Ð¿Ð¾ Ð·Ð°Ð¿ÑÐ¾ÑÑ ups for desktop compu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345" y="3113519"/>
            <a:ext cx="893879" cy="8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6" descr="ÐÐ°ÑÑÐ¸Ð½ÐºÐ¸ Ð¿Ð¾ Ð·Ð°Ð¿ÑÐ¾ÑÑ ups for desktop compu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345" y="4505746"/>
            <a:ext cx="893879" cy="8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6" descr="ÐÐ°ÑÑÐ¸Ð½ÐºÐ¸ Ð¿Ð¾ Ð·Ð°Ð¿ÑÐ¾ÑÑ ups for desktop compu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11" y="5711151"/>
            <a:ext cx="893879" cy="8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Прямоугольник 109"/>
          <p:cNvSpPr/>
          <p:nvPr/>
        </p:nvSpPr>
        <p:spPr>
          <a:xfrm>
            <a:off x="11212153" y="1785068"/>
            <a:ext cx="727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1326446" y="439301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1395044" y="297009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1371504" y="552015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97" grpId="0"/>
      <p:bldP spid="98" grpId="0"/>
      <p:bldP spid="99" grpId="0"/>
      <p:bldP spid="101" grpId="0"/>
      <p:bldP spid="37" grpId="0"/>
      <p:bldP spid="38" grpId="0"/>
      <p:bldP spid="39" grpId="0"/>
      <p:bldP spid="40" grpId="0"/>
      <p:bldP spid="75" grpId="0"/>
      <p:bldP spid="76" grpId="0"/>
      <p:bldP spid="77" grpId="0"/>
      <p:bldP spid="80" grpId="0"/>
      <p:bldP spid="85" grpId="0"/>
      <p:bldP spid="86" grpId="0"/>
      <p:bldP spid="87" grpId="0"/>
      <p:bldP spid="88" grpId="0"/>
      <p:bldP spid="110" grpId="0"/>
      <p:bldP spid="112" grpId="0"/>
      <p:bldP spid="113" grpId="0"/>
      <p:bldP spid="1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ÐÐ°ÑÑÐ¸Ð½ÐºÐ¸ Ð¿Ð¾ Ð·Ð°Ð¿ÑÐ¾ÑÑ ÑÐµÐ¼Ð¾Ð½Ñ ÑÐµÑÐ²ÐµÑÐ½Ñ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431" y="1844836"/>
            <a:ext cx="1560104" cy="93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ÐÐ°ÑÑÐ¸Ð½ÐºÐ¸ Ð¿Ð¾ Ð·Ð°Ð¿ÑÐ¾ÑÑ wide Sc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24" y="2955103"/>
            <a:ext cx="1713312" cy="1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ÐÐ°ÑÑÐ¸Ð½ÐºÐ¸ Ð¿Ð¾ Ð·Ð°Ð¿ÑÐ¾ÑÑ wide Sc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19" y="4116954"/>
            <a:ext cx="1713312" cy="1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ÐÐ°ÑÑÐ¸Ð½ÐºÐ¸ Ð¿Ð¾ Ð·Ð°Ð¿ÑÐ¾ÑÑ wide Sc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85" y="5427995"/>
            <a:ext cx="1713312" cy="1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wide Sc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28" y="1822865"/>
            <a:ext cx="1713312" cy="1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https://www.born-spb.ru/images/02_Statyi/plotter_st_061015_rejush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40" y="4246678"/>
            <a:ext cx="1865323" cy="10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12800" y="1143000"/>
            <a:ext cx="10885714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Rot="1" noChangeArrowheads="1"/>
          </p:cNvSpPr>
          <p:nvPr/>
        </p:nvSpPr>
        <p:spPr bwMode="auto">
          <a:xfrm>
            <a:off x="1905001" y="381001"/>
            <a:ext cx="830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defTabSz="866775">
              <a:defRPr/>
            </a:pPr>
            <a:r>
              <a:rPr lang="ky-KG" sz="3600" b="1" dirty="0" smtClean="0">
                <a:solidFill>
                  <a:srgbClr val="0000FF"/>
                </a:solidFill>
                <a:latin typeface="Calibri" pitchFamily="34" charset="0"/>
              </a:rPr>
              <a:t>Количество оборудования</a:t>
            </a: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1308" y="1744828"/>
            <a:ext cx="1493934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ИЦВР/МЭВР</a:t>
            </a:r>
            <a:r>
              <a:rPr lang="en-US" altLang="ru-RU" dirty="0"/>
              <a:t> </a:t>
            </a:r>
            <a:r>
              <a:rPr lang="ru-RU" altLang="ru-RU" dirty="0"/>
              <a:t>Головной офис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1307" y="3107849"/>
            <a:ext cx="1493935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АМИ</a:t>
            </a:r>
            <a:r>
              <a:rPr lang="en-US" altLang="ru-RU" dirty="0"/>
              <a:t> </a:t>
            </a:r>
            <a:r>
              <a:rPr lang="ru-RU" altLang="ru-RU" dirty="0"/>
              <a:t>Головной офис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1306" y="4423791"/>
            <a:ext cx="1493935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АМИ </a:t>
            </a:r>
            <a:r>
              <a:rPr lang="ru-RU" altLang="ru-RU" dirty="0" err="1"/>
              <a:t>Кофарнигон</a:t>
            </a:r>
            <a:endParaRPr lang="ru-RU" altLang="ru-RU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1306" y="5564911"/>
            <a:ext cx="1493936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БОР </a:t>
            </a:r>
            <a:r>
              <a:rPr lang="ru-RU" altLang="ru-RU" dirty="0" err="1"/>
              <a:t>Кофарнигон</a:t>
            </a:r>
            <a:endParaRPr lang="ru-RU" altLang="ru-RU" dirty="0"/>
          </a:p>
        </p:txBody>
      </p:sp>
      <p:pic>
        <p:nvPicPr>
          <p:cNvPr id="81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3741" y="1635005"/>
            <a:ext cx="1606934" cy="12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6658434" y="1186934"/>
            <a:ext cx="1967239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Интернет/</a:t>
            </a:r>
            <a:r>
              <a:rPr lang="en-US" altLang="ru-RU" b="1" dirty="0" smtClean="0">
                <a:solidFill>
                  <a:srgbClr val="FF0000"/>
                </a:solidFill>
              </a:rPr>
              <a:t>VPN</a:t>
            </a:r>
            <a:r>
              <a:rPr lang="ru-RU" altLang="ru-RU" b="1" dirty="0" smtClean="0">
                <a:solidFill>
                  <a:srgbClr val="FF0000"/>
                </a:solidFill>
              </a:rPr>
              <a:t> -1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8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3741" y="2905942"/>
            <a:ext cx="1606934" cy="12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3741" y="4186626"/>
            <a:ext cx="1606934" cy="12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3704" y="5533053"/>
            <a:ext cx="1606934" cy="12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Прямоугольник 90"/>
          <p:cNvSpPr/>
          <p:nvPr/>
        </p:nvSpPr>
        <p:spPr>
          <a:xfrm>
            <a:off x="10772483" y="198695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165338" y="310784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906829" y="195892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901844" y="310784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0" name="Picture 8" descr="ÐÐ°ÑÑÐ¸Ð½ÐºÐ¸ Ð¿Ð¾ Ð·Ð°Ð¿ÑÐ¾ÑÑ gps recei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192" y="1779579"/>
            <a:ext cx="1285191" cy="10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8" descr="ÐÐ°ÑÑÐ¸Ð½ÐºÐ¸ Ð¿Ð¾ Ð·Ð°Ð¿ÑÐ¾ÑÑ gps recei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213" y="2997526"/>
            <a:ext cx="1285191" cy="10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8" descr="ÐÐ°ÑÑÐ¸Ð½ÐºÐ¸ Ð¿Ð¾ Ð·Ð°Ð¿ÑÐ¾ÑÑ gps recei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192" y="4278319"/>
            <a:ext cx="1285191" cy="10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8" descr="ÐÐ°ÑÑÐ¸Ð½ÐºÐ¸ Ð¿Ð¾ Ð·Ð°Ð¿ÑÐ¾ÑÑ gps recei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157" y="5481411"/>
            <a:ext cx="1285191" cy="10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Прямоугольник 103"/>
          <p:cNvSpPr/>
          <p:nvPr/>
        </p:nvSpPr>
        <p:spPr>
          <a:xfrm>
            <a:off x="9175398" y="195892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9197752" y="316569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9163481" y="443851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9192507" y="564481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8614270" y="1250466"/>
            <a:ext cx="1704217" cy="5355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ru-RU" b="1" dirty="0" smtClean="0">
                <a:solidFill>
                  <a:srgbClr val="FF0000"/>
                </a:solidFill>
              </a:rPr>
              <a:t>GPS </a:t>
            </a:r>
            <a:r>
              <a:rPr lang="ru-RU" altLang="ru-RU" b="1" dirty="0" smtClean="0">
                <a:solidFill>
                  <a:srgbClr val="FF0000"/>
                </a:solidFill>
              </a:rPr>
              <a:t>приемник - 20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109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677161" y="1730308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126516" y="1959856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Прямоугольник 110"/>
          <p:cNvSpPr/>
          <p:nvPr/>
        </p:nvSpPr>
        <p:spPr>
          <a:xfrm>
            <a:off x="5755018" y="183300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5100240" y="1254334"/>
            <a:ext cx="1967239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rgbClr val="FF0000"/>
                </a:solidFill>
              </a:rPr>
              <a:t>LED </a:t>
            </a:r>
            <a:r>
              <a:rPr lang="en-US" altLang="ru-RU" b="1" dirty="0" smtClean="0">
                <a:solidFill>
                  <a:srgbClr val="FF0000"/>
                </a:solidFill>
              </a:rPr>
              <a:t>TV</a:t>
            </a:r>
            <a:r>
              <a:rPr lang="ru-RU" altLang="ru-RU" b="1" dirty="0" smtClean="0">
                <a:solidFill>
                  <a:srgbClr val="FF0000"/>
                </a:solidFill>
              </a:rPr>
              <a:t> - 8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1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677161" y="2927761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126516" y="3157309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Прямоугольник 114"/>
          <p:cNvSpPr/>
          <p:nvPr/>
        </p:nvSpPr>
        <p:spPr>
          <a:xfrm>
            <a:off x="5755018" y="303046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599304" y="4111677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048659" y="4341225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Прямоугольник 117"/>
          <p:cNvSpPr/>
          <p:nvPr/>
        </p:nvSpPr>
        <p:spPr>
          <a:xfrm>
            <a:off x="5677161" y="4214376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9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599304" y="5232970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048659" y="5462518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120"/>
          <p:cNvSpPr/>
          <p:nvPr/>
        </p:nvSpPr>
        <p:spPr>
          <a:xfrm>
            <a:off x="5677161" y="533566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1726501" y="1248451"/>
            <a:ext cx="1967239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Плоттер - 4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123" name="Picture 2" descr="https://www.born-spb.ru/images/02_Statyi/plotter_st_061015_rejush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01" y="1863085"/>
            <a:ext cx="1865323" cy="10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http://www.icc-pro.biz/img/pages/T1100ps_44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73" y="3146318"/>
            <a:ext cx="1392977" cy="9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http://www.icc-pro.biz/img/pages/T1100ps_44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73" y="5575004"/>
            <a:ext cx="1392977" cy="9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Прямоугольник 125"/>
          <p:cNvSpPr/>
          <p:nvPr/>
        </p:nvSpPr>
        <p:spPr>
          <a:xfrm>
            <a:off x="2279421" y="215327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286203" y="323695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2279421" y="452841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289440" y="5653341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3693740" y="1255042"/>
            <a:ext cx="136255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Сканер - 4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87396" y="214989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94178" y="323357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997415" y="564996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963106" y="429575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10318486" y="1249784"/>
            <a:ext cx="1616317" cy="5355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FF0000"/>
                </a:solidFill>
              </a:rPr>
              <a:t>Ремонт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FF0000"/>
                </a:solidFill>
              </a:rPr>
              <a:t>Серверных -2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145" name="Picture 10" descr="ÐÐ°ÑÑÐ¸Ð½ÐºÐ¸ Ð¿Ð¾ Ð·Ð°Ð¿ÑÐ¾ÑÑ ÑÐµÐ¼Ð¾Ð½Ñ ÑÐµÑÐ²ÐµÑÐ½Ñ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942" y="3129563"/>
            <a:ext cx="1560104" cy="93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Прямоугольник 147"/>
          <p:cNvSpPr/>
          <p:nvPr/>
        </p:nvSpPr>
        <p:spPr>
          <a:xfrm>
            <a:off x="10772483" y="316124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49" name="Picture 10" descr="ÐÐ°ÑÑÐ¸Ð½ÐºÐ¸ Ð¿Ð¾ Ð·Ð°Ð¿ÑÐ¾ÑÑ ÑÐµÐ¼Ð¾Ð½Ñ ÑÐµÑÐ²ÐµÑÐ½Ñ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487" y="4329528"/>
            <a:ext cx="1560104" cy="93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0" descr="ÐÐ°ÑÑÐ¸Ð½ÐºÐ¸ Ð¿Ð¾ Ð·Ð°Ð¿ÑÐ¾ÑÑ ÑÐµÐ¼Ð¾Ð½Ñ ÑÐµÑÐ²ÐµÑÐ½Ñ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942" y="5530726"/>
            <a:ext cx="1560104" cy="93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Прямоугольник 150"/>
          <p:cNvSpPr/>
          <p:nvPr/>
        </p:nvSpPr>
        <p:spPr>
          <a:xfrm>
            <a:off x="7133986" y="191416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870048" y="4214376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7883982" y="5530726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1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104" grpId="0"/>
      <p:bldP spid="105" grpId="0"/>
      <p:bldP spid="106" grpId="0"/>
      <p:bldP spid="107" grpId="0"/>
      <p:bldP spid="111" grpId="0"/>
      <p:bldP spid="115" grpId="0"/>
      <p:bldP spid="118" grpId="0"/>
      <p:bldP spid="121" grpId="0"/>
      <p:bldP spid="126" grpId="0"/>
      <p:bldP spid="127" grpId="0"/>
      <p:bldP spid="128" grpId="0"/>
      <p:bldP spid="129" grpId="0"/>
      <p:bldP spid="135" grpId="0"/>
      <p:bldP spid="136" grpId="0"/>
      <p:bldP spid="139" grpId="0"/>
      <p:bldP spid="143" grpId="0"/>
      <p:bldP spid="148" grpId="0"/>
      <p:bldP spid="151" grpId="0"/>
      <p:bldP spid="152" grpId="0"/>
      <p:bldP spid="15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10260</TotalTime>
  <Words>2080</Words>
  <Application>Microsoft Office PowerPoint</Application>
  <PresentationFormat>Широкоэкранный</PresentationFormat>
  <Paragraphs>315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Trebuchet MS</vt:lpstr>
      <vt:lpstr>Wingdings</vt:lpstr>
      <vt:lpstr>Тема Office</vt:lpstr>
      <vt:lpstr>Оборудования для ВИС в рамках плана реализации проекта ПОЗН II  Количество, Лот и Тех.требования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Цифровая Информационная Сеть (ЦИС)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Temirbekova Asel</dc:creator>
  <cp:lastModifiedBy>Азамат Карыпов</cp:lastModifiedBy>
  <cp:revision>174</cp:revision>
  <cp:lastPrinted>2018-08-22T09:33:15Z</cp:lastPrinted>
  <dcterms:created xsi:type="dcterms:W3CDTF">2016-12-05T09:24:51Z</dcterms:created>
  <dcterms:modified xsi:type="dcterms:W3CDTF">2018-08-25T21:16:33Z</dcterms:modified>
</cp:coreProperties>
</file>