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307" r:id="rId5"/>
    <p:sldId id="303" r:id="rId6"/>
    <p:sldId id="295" r:id="rId7"/>
    <p:sldId id="308" r:id="rId8"/>
    <p:sldId id="309" r:id="rId9"/>
    <p:sldId id="310" r:id="rId10"/>
    <p:sldId id="311" r:id="rId11"/>
    <p:sldId id="267" r:id="rId12"/>
    <p:sldId id="296" r:id="rId13"/>
    <p:sldId id="297" r:id="rId14"/>
    <p:sldId id="276" r:id="rId15"/>
    <p:sldId id="293" r:id="rId16"/>
    <p:sldId id="278" r:id="rId17"/>
    <p:sldId id="275" r:id="rId18"/>
    <p:sldId id="298" r:id="rId19"/>
    <p:sldId id="285" r:id="rId20"/>
    <p:sldId id="300" r:id="rId21"/>
    <p:sldId id="301" r:id="rId22"/>
    <p:sldId id="299" r:id="rId23"/>
    <p:sldId id="302"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84"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C321E23-3E70-40E4-BB53-5BAB62086876}" type="datetimeFigureOut">
              <a:rPr lang="ru-RU"/>
              <a:pPr>
                <a:defRPr/>
              </a:pPr>
              <a:t>12.01.2018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B76327-E512-4330-BC81-D451CEABDB3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886C2EF-378D-4DB2-A146-3A2E58DD5167}" type="datetimeFigureOut">
              <a:rPr lang="ru-RU"/>
              <a:pPr>
                <a:defRPr/>
              </a:pPr>
              <a:t>12.01.2018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E11B54-2EA8-4C90-9020-787A436D6E3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0CE4AE4-A389-42E8-856D-D8E1B6998A9A}" type="datetimeFigureOut">
              <a:rPr lang="ru-RU"/>
              <a:pPr>
                <a:defRPr/>
              </a:pPr>
              <a:t>12.01.2018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5A3082-6E90-417B-89DE-3A41072836C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F402244-A663-4BFA-BCC6-C451221BB749}" type="datetimeFigureOut">
              <a:rPr lang="ru-RU"/>
              <a:pPr>
                <a:defRPr/>
              </a:pPr>
              <a:t>12.01.2018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9E4243-BB81-404F-BCFF-194A94AC87B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270837E-02EC-419A-B48A-A3BB9C962A55}" type="datetimeFigureOut">
              <a:rPr lang="ru-RU"/>
              <a:pPr>
                <a:defRPr/>
              </a:pPr>
              <a:t>12.01.2018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F3C1D3-D186-4B99-B333-BA35FA59F6F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BC8EC29-B5AA-41CC-BF32-CF3C6738A6D3}" type="datetimeFigureOut">
              <a:rPr lang="ru-RU"/>
              <a:pPr>
                <a:defRPr/>
              </a:pPr>
              <a:t>12.01.2018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83914EB-698D-4DA7-8B5D-9B37F3DB547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7CCFB3B5-7EC0-4B85-9BEF-FB016611D326}" type="datetimeFigureOut">
              <a:rPr lang="ru-RU"/>
              <a:pPr>
                <a:defRPr/>
              </a:pPr>
              <a:t>12.01.2018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E8D3CEE-1EC6-4749-8C22-32130124D59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17F1931-A8D7-4F74-B405-AB3B368092BE}" type="datetimeFigureOut">
              <a:rPr lang="ru-RU"/>
              <a:pPr>
                <a:defRPr/>
              </a:pPr>
              <a:t>12.01.2018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99EA597-62B2-434A-8EC3-BE0E7E772CF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CC37D71-CCDB-4E10-AFAF-BD99840895B3}" type="datetimeFigureOut">
              <a:rPr lang="ru-RU"/>
              <a:pPr>
                <a:defRPr/>
              </a:pPr>
              <a:t>12.01.2018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BE37F2E-A85B-49FE-BB51-C18B9EC2D1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59326F5-0FAD-4B1D-9D65-B26D58B8CAE1}" type="datetimeFigureOut">
              <a:rPr lang="ru-RU"/>
              <a:pPr>
                <a:defRPr/>
              </a:pPr>
              <a:t>12.01.2018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AF58B7-6BC8-4787-AE65-ECDBFE3ABD4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BF41DEC-F193-42C2-8C49-12451F522B4D}" type="datetimeFigureOut">
              <a:rPr lang="ru-RU"/>
              <a:pPr>
                <a:defRPr/>
              </a:pPr>
              <a:t>12.01.2018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AD48E1-CAA0-4CFA-ADAD-77124973F28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5AAC3A-9303-48A2-8412-E71EAEF3BF90}" type="datetimeFigureOut">
              <a:rPr lang="ru-RU"/>
              <a:pPr>
                <a:defRPr/>
              </a:pPr>
              <a:t>12.01.2018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0D938A-08AF-477D-B8B6-27D226E075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zamatik2007@yahoo.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22257" y="1097280"/>
            <a:ext cx="7238198" cy="3169920"/>
          </a:xfrm>
        </p:spPr>
        <p:txBody>
          <a:bodyPr rtlCol="0">
            <a:normAutofit/>
          </a:bodyPr>
          <a:lstStyle/>
          <a:p>
            <a:pPr eaLnBrk="1" fontAlgn="auto" hangingPunct="1">
              <a:spcAft>
                <a:spcPts val="0"/>
              </a:spcAft>
              <a:defRPr/>
            </a:pPr>
            <a:r>
              <a:rPr lang="en-US" sz="4400" b="1" dirty="0" smtClean="0">
                <a:solidFill>
                  <a:schemeClr val="accent1">
                    <a:lumMod val="75000"/>
                  </a:schemeClr>
                </a:solidFill>
              </a:rPr>
              <a:t>Detailed work plan of WIS team under the Package C PAMP </a:t>
            </a:r>
            <a:r>
              <a:rPr lang="ru-RU" sz="4400" b="1" dirty="0" smtClean="0">
                <a:solidFill>
                  <a:schemeClr val="accent1">
                    <a:lumMod val="75000"/>
                  </a:schemeClr>
                </a:solidFill>
              </a:rPr>
              <a:t>II</a:t>
            </a:r>
            <a:r>
              <a:rPr lang="en-US" sz="4400" b="1" dirty="0" smtClean="0">
                <a:solidFill>
                  <a:schemeClr val="accent1">
                    <a:lumMod val="75000"/>
                  </a:schemeClr>
                </a:solidFill>
              </a:rPr>
              <a:t/>
            </a:r>
            <a:br>
              <a:rPr lang="en-US" sz="4400" b="1" dirty="0" smtClean="0">
                <a:solidFill>
                  <a:schemeClr val="accent1">
                    <a:lumMod val="75000"/>
                  </a:schemeClr>
                </a:solidFill>
              </a:rPr>
            </a:br>
            <a:r>
              <a:rPr lang="ru-RU" sz="4400" b="1" dirty="0" smtClean="0">
                <a:solidFill>
                  <a:schemeClr val="accent1">
                    <a:lumMod val="75000"/>
                  </a:schemeClr>
                </a:solidFill>
              </a:rPr>
              <a:t/>
            </a:r>
            <a:br>
              <a:rPr lang="ru-RU" sz="4400" b="1" dirty="0" smtClean="0">
                <a:solidFill>
                  <a:schemeClr val="accent1">
                    <a:lumMod val="75000"/>
                  </a:schemeClr>
                </a:solidFill>
              </a:rPr>
            </a:br>
            <a:r>
              <a:rPr lang="en-US" sz="2200" b="1" dirty="0" smtClean="0">
                <a:solidFill>
                  <a:schemeClr val="accent1"/>
                </a:solidFill>
                <a:latin typeface="+mn-lt"/>
                <a:ea typeface="+mn-ea"/>
                <a:cs typeface="+mn-cs"/>
              </a:rPr>
              <a:t>Action plan for Package C</a:t>
            </a:r>
            <a:r>
              <a:rPr lang="ru-RU" sz="2200" b="1" dirty="0">
                <a:solidFill>
                  <a:schemeClr val="accent1"/>
                </a:solidFill>
                <a:latin typeface="+mn-lt"/>
                <a:ea typeface="+mn-ea"/>
                <a:cs typeface="+mn-cs"/>
              </a:rPr>
              <a:t/>
            </a:r>
            <a:br>
              <a:rPr lang="ru-RU" sz="2200" b="1" dirty="0">
                <a:solidFill>
                  <a:schemeClr val="accent1"/>
                </a:solidFill>
                <a:latin typeface="+mn-lt"/>
                <a:ea typeface="+mn-ea"/>
                <a:cs typeface="+mn-cs"/>
              </a:rPr>
            </a:br>
            <a:endParaRPr lang="ru-RU" sz="2200" b="1" dirty="0">
              <a:solidFill>
                <a:schemeClr val="accent1"/>
              </a:solidFill>
              <a:latin typeface="+mn-lt"/>
              <a:ea typeface="+mn-ea"/>
              <a:cs typeface="+mn-cs"/>
            </a:endParaRPr>
          </a:p>
        </p:txBody>
      </p:sp>
      <p:sp>
        <p:nvSpPr>
          <p:cNvPr id="3" name="TextBox 2"/>
          <p:cNvSpPr txBox="1"/>
          <p:nvPr/>
        </p:nvSpPr>
        <p:spPr>
          <a:xfrm>
            <a:off x="5534526" y="6204377"/>
            <a:ext cx="5618932" cy="523875"/>
          </a:xfrm>
          <a:prstGeom prst="rect">
            <a:avLst/>
          </a:prstGeom>
          <a:noFill/>
        </p:spPr>
        <p:txBody>
          <a:bodyPr wrap="square">
            <a:spAutoFit/>
          </a:bodyPr>
          <a:lstStyle/>
          <a:p>
            <a:pPr algn="ctr" fontAlgn="auto">
              <a:spcBef>
                <a:spcPts val="0"/>
              </a:spcBef>
              <a:spcAft>
                <a:spcPts val="0"/>
              </a:spcAft>
              <a:defRPr/>
            </a:pPr>
            <a:r>
              <a:rPr lang="ru-RU" sz="1400" b="1" dirty="0" smtClean="0">
                <a:solidFill>
                  <a:schemeClr val="tx1">
                    <a:lumMod val="50000"/>
                    <a:lumOff val="50000"/>
                  </a:schemeClr>
                </a:solidFill>
                <a:latin typeface="+mn-lt"/>
                <a:cs typeface="+mn-cs"/>
              </a:rPr>
              <a:t>22 </a:t>
            </a:r>
            <a:r>
              <a:rPr lang="en-US" sz="1400" b="1" dirty="0" smtClean="0">
                <a:solidFill>
                  <a:schemeClr val="tx1">
                    <a:lumMod val="50000"/>
                    <a:lumOff val="50000"/>
                  </a:schemeClr>
                </a:solidFill>
                <a:latin typeface="+mn-lt"/>
                <a:cs typeface="+mn-cs"/>
              </a:rPr>
              <a:t>December</a:t>
            </a:r>
            <a:r>
              <a:rPr lang="ru-RU" sz="1400" b="1" dirty="0" smtClean="0">
                <a:solidFill>
                  <a:schemeClr val="tx1">
                    <a:lumMod val="50000"/>
                    <a:lumOff val="50000"/>
                  </a:schemeClr>
                </a:solidFill>
                <a:latin typeface="+mn-lt"/>
                <a:cs typeface="+mn-cs"/>
              </a:rPr>
              <a:t> 2017</a:t>
            </a:r>
            <a:endParaRPr lang="ru-RU" sz="1400" b="1" dirty="0">
              <a:solidFill>
                <a:schemeClr val="tx1">
                  <a:lumMod val="50000"/>
                  <a:lumOff val="50000"/>
                </a:schemeClr>
              </a:solidFill>
              <a:latin typeface="+mn-lt"/>
              <a:cs typeface="+mn-cs"/>
            </a:endParaRPr>
          </a:p>
          <a:p>
            <a:pPr algn="ctr" fontAlgn="auto">
              <a:spcBef>
                <a:spcPts val="0"/>
              </a:spcBef>
              <a:spcAft>
                <a:spcPts val="0"/>
              </a:spcAft>
              <a:defRPr/>
            </a:pPr>
            <a:r>
              <a:rPr lang="en-US" sz="1400" b="1" dirty="0" smtClean="0">
                <a:solidFill>
                  <a:schemeClr val="tx1">
                    <a:lumMod val="50000"/>
                    <a:lumOff val="50000"/>
                  </a:schemeClr>
                </a:solidFill>
                <a:latin typeface="+mn-lt"/>
                <a:cs typeface="+mn-cs"/>
              </a:rPr>
              <a:t>Dushanbe</a:t>
            </a:r>
            <a:r>
              <a:rPr lang="ru-RU" sz="1400" b="1" dirty="0" smtClean="0">
                <a:solidFill>
                  <a:schemeClr val="tx1">
                    <a:lumMod val="50000"/>
                    <a:lumOff val="50000"/>
                  </a:schemeClr>
                </a:solidFill>
                <a:latin typeface="+mn-lt"/>
                <a:cs typeface="+mn-cs"/>
              </a:rPr>
              <a:t>,</a:t>
            </a:r>
            <a:r>
              <a:rPr lang="en-US" sz="1400" b="1" dirty="0" smtClean="0">
                <a:solidFill>
                  <a:schemeClr val="tx1">
                    <a:lumMod val="50000"/>
                    <a:lumOff val="50000"/>
                  </a:schemeClr>
                </a:solidFill>
                <a:latin typeface="+mn-lt"/>
                <a:cs typeface="+mn-cs"/>
              </a:rPr>
              <a:t> Republic of Tajikistan</a:t>
            </a:r>
            <a:endParaRPr lang="ru-RU" sz="1400" b="1" dirty="0">
              <a:solidFill>
                <a:schemeClr val="tx1">
                  <a:lumMod val="50000"/>
                  <a:lumOff val="50000"/>
                </a:schemeClr>
              </a:solidFill>
              <a:latin typeface="+mn-lt"/>
              <a:cs typeface="+mn-cs"/>
            </a:endParaRPr>
          </a:p>
        </p:txBody>
      </p:sp>
      <p:sp>
        <p:nvSpPr>
          <p:cNvPr id="5" name="Прямоугольник 4"/>
          <p:cNvSpPr/>
          <p:nvPr/>
        </p:nvSpPr>
        <p:spPr>
          <a:xfrm>
            <a:off x="4822257" y="4635624"/>
            <a:ext cx="7238198" cy="1200329"/>
          </a:xfrm>
          <a:prstGeom prst="rect">
            <a:avLst/>
          </a:prstGeom>
        </p:spPr>
        <p:txBody>
          <a:bodyPr wrap="square">
            <a:spAutoFit/>
          </a:bodyPr>
          <a:lstStyle/>
          <a:p>
            <a:pPr algn="ctr"/>
            <a:endParaRPr lang="en-US" altLang="ru-RU" sz="600" b="1" dirty="0" smtClean="0">
              <a:solidFill>
                <a:schemeClr val="bg1">
                  <a:lumMod val="50000"/>
                </a:schemeClr>
              </a:solidFill>
              <a:latin typeface="Arial" panose="020B0604020202020204" pitchFamily="34" charset="0"/>
            </a:endParaRPr>
          </a:p>
          <a:p>
            <a:pPr algn="ctr"/>
            <a:r>
              <a:rPr lang="en-US" altLang="ru-RU" sz="1600" b="1" dirty="0" smtClean="0">
                <a:solidFill>
                  <a:schemeClr val="bg1">
                    <a:lumMod val="50000"/>
                  </a:schemeClr>
                </a:solidFill>
                <a:latin typeface="Arial" panose="020B0604020202020204" pitchFamily="34" charset="0"/>
              </a:rPr>
              <a:t>Azamat </a:t>
            </a:r>
            <a:r>
              <a:rPr lang="en-US" altLang="ru-RU" sz="1600" b="1" dirty="0" err="1" smtClean="0">
                <a:solidFill>
                  <a:schemeClr val="bg1">
                    <a:lumMod val="50000"/>
                  </a:schemeClr>
                </a:solidFill>
                <a:latin typeface="Arial" panose="020B0604020202020204" pitchFamily="34" charset="0"/>
              </a:rPr>
              <a:t>Karypov</a:t>
            </a:r>
            <a:r>
              <a:rPr lang="ru-RU" altLang="ru-RU" sz="1600" b="1" dirty="0" smtClean="0">
                <a:solidFill>
                  <a:schemeClr val="bg1">
                    <a:lumMod val="50000"/>
                  </a:schemeClr>
                </a:solidFill>
                <a:latin typeface="Arial" panose="020B0604020202020204" pitchFamily="34" charset="0"/>
              </a:rPr>
              <a:t>,</a:t>
            </a:r>
            <a:r>
              <a:rPr lang="en-US" altLang="ru-RU" sz="1600" b="1" dirty="0">
                <a:solidFill>
                  <a:schemeClr val="bg1">
                    <a:lumMod val="50000"/>
                  </a:schemeClr>
                </a:solidFill>
                <a:latin typeface="Arial" panose="020B0604020202020204" pitchFamily="34" charset="0"/>
              </a:rPr>
              <a:t> </a:t>
            </a:r>
            <a:r>
              <a:rPr lang="en-US" altLang="ru-RU" sz="1600" b="1" dirty="0" smtClean="0">
                <a:solidFill>
                  <a:schemeClr val="bg1">
                    <a:lumMod val="50000"/>
                  </a:schemeClr>
                </a:solidFill>
                <a:latin typeface="Arial" panose="020B0604020202020204" pitchFamily="34" charset="0"/>
              </a:rPr>
              <a:t>International Consultant on WIS</a:t>
            </a:r>
            <a:endParaRPr lang="en-US" altLang="ru-RU" sz="1600" b="1" dirty="0">
              <a:solidFill>
                <a:schemeClr val="bg1">
                  <a:lumMod val="50000"/>
                </a:schemeClr>
              </a:solidFill>
              <a:latin typeface="Arial" panose="020B0604020202020204" pitchFamily="34" charset="0"/>
            </a:endParaRPr>
          </a:p>
          <a:p>
            <a:pPr algn="ctr"/>
            <a:r>
              <a:rPr lang="en-US" altLang="ru-RU" sz="1600" b="1" dirty="0">
                <a:solidFill>
                  <a:schemeClr val="bg1">
                    <a:lumMod val="50000"/>
                  </a:schemeClr>
                </a:solidFill>
                <a:latin typeface="Arial" panose="020B0604020202020204" pitchFamily="34" charset="0"/>
              </a:rPr>
              <a:t>E-mail: </a:t>
            </a:r>
            <a:r>
              <a:rPr lang="en-US" altLang="ru-RU" sz="1600" b="1" dirty="0" smtClean="0">
                <a:solidFill>
                  <a:schemeClr val="bg1">
                    <a:lumMod val="50000"/>
                  </a:schemeClr>
                </a:solidFill>
                <a:latin typeface="Arial" panose="020B0604020202020204" pitchFamily="34" charset="0"/>
                <a:hlinkClick r:id="rId3"/>
              </a:rPr>
              <a:t>azamatik2007@yahoo.com</a:t>
            </a:r>
            <a:endParaRPr lang="ru-RU" altLang="ru-RU" sz="1600" b="1" dirty="0" smtClean="0">
              <a:solidFill>
                <a:schemeClr val="bg1">
                  <a:lumMod val="50000"/>
                </a:schemeClr>
              </a:solidFill>
              <a:latin typeface="Arial" panose="020B0604020202020204" pitchFamily="34" charset="0"/>
            </a:endParaRPr>
          </a:p>
          <a:p>
            <a:pPr algn="ctr"/>
            <a:r>
              <a:rPr lang="en-US" altLang="ru-RU" sz="1600" b="1" dirty="0" smtClean="0">
                <a:solidFill>
                  <a:schemeClr val="bg1">
                    <a:lumMod val="50000"/>
                  </a:schemeClr>
                </a:solidFill>
                <a:latin typeface="Arial" panose="020B0604020202020204" pitchFamily="34" charset="0"/>
              </a:rPr>
              <a:t>Rauf </a:t>
            </a:r>
            <a:r>
              <a:rPr lang="en-US" altLang="ru-RU" sz="1600" b="1" dirty="0" err="1" smtClean="0">
                <a:solidFill>
                  <a:schemeClr val="bg1">
                    <a:lumMod val="50000"/>
                  </a:schemeClr>
                </a:solidFill>
                <a:latin typeface="Arial" panose="020B0604020202020204" pitchFamily="34" charset="0"/>
              </a:rPr>
              <a:t>Yuldashev</a:t>
            </a:r>
            <a:r>
              <a:rPr lang="ru-RU" altLang="ru-RU" sz="1600" b="1" dirty="0" smtClean="0">
                <a:solidFill>
                  <a:schemeClr val="bg1">
                    <a:lumMod val="50000"/>
                  </a:schemeClr>
                </a:solidFill>
                <a:latin typeface="Arial" panose="020B0604020202020204" pitchFamily="34" charset="0"/>
              </a:rPr>
              <a:t>,</a:t>
            </a:r>
            <a:r>
              <a:rPr lang="en-US" altLang="ru-RU" sz="1600" b="1" dirty="0">
                <a:solidFill>
                  <a:schemeClr val="bg1">
                    <a:lumMod val="50000"/>
                  </a:schemeClr>
                </a:solidFill>
                <a:latin typeface="Arial" panose="020B0604020202020204" pitchFamily="34" charset="0"/>
              </a:rPr>
              <a:t> </a:t>
            </a:r>
            <a:r>
              <a:rPr lang="en-US" altLang="ru-RU" sz="1600" b="1" dirty="0" smtClean="0">
                <a:solidFill>
                  <a:schemeClr val="bg1">
                    <a:lumMod val="50000"/>
                  </a:schemeClr>
                </a:solidFill>
                <a:latin typeface="Arial" panose="020B0604020202020204" pitchFamily="34" charset="0"/>
              </a:rPr>
              <a:t>Local Coordinator of WIS</a:t>
            </a:r>
            <a:endParaRPr lang="en-US" altLang="ru-RU" sz="1600" b="1" dirty="0">
              <a:solidFill>
                <a:schemeClr val="bg1">
                  <a:lumMod val="50000"/>
                </a:schemeClr>
              </a:solidFill>
              <a:latin typeface="Arial" panose="020B0604020202020204" pitchFamily="34" charset="0"/>
            </a:endParaRPr>
          </a:p>
          <a:p>
            <a:pPr algn="ctr"/>
            <a:r>
              <a:rPr lang="en-US" altLang="ru-RU" sz="1600" b="1" dirty="0">
                <a:solidFill>
                  <a:schemeClr val="bg1">
                    <a:lumMod val="50000"/>
                  </a:schemeClr>
                </a:solidFill>
                <a:latin typeface="Arial" panose="020B0604020202020204" pitchFamily="34" charset="0"/>
              </a:rPr>
              <a:t>E-mail: </a:t>
            </a:r>
            <a:r>
              <a:rPr lang="en-US" sz="1600" b="1" dirty="0">
                <a:solidFill>
                  <a:schemeClr val="bg1">
                    <a:lumMod val="50000"/>
                  </a:schemeClr>
                </a:solidFill>
                <a:latin typeface="Arial" panose="020B0604020202020204" pitchFamily="34" charset="0"/>
              </a:rPr>
              <a:t>raufyuldashev@gmail.com</a:t>
            </a:r>
            <a:endParaRPr lang="en-US" altLang="ru-RU" sz="1600" b="1" dirty="0">
              <a:solidFill>
                <a:schemeClr val="bg1">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10" name="Rectangle 2"/>
          <p:cNvSpPr>
            <a:spLocks noRot="1" noChangeArrowheads="1"/>
          </p:cNvSpPr>
          <p:nvPr/>
        </p:nvSpPr>
        <p:spPr bwMode="auto">
          <a:xfrm>
            <a:off x="1905001" y="381001"/>
            <a:ext cx="8305800" cy="533400"/>
          </a:xfrm>
          <a:prstGeom prst="rect">
            <a:avLst/>
          </a:prstGeom>
          <a:solidFill>
            <a:schemeClr val="bg1"/>
          </a:solidFill>
          <a:ln w="9525">
            <a:noFill/>
            <a:miter lim="800000"/>
            <a:headEnd/>
            <a:tailEnd/>
          </a:ln>
          <a:effectLst/>
        </p:spPr>
        <p:txBody>
          <a:bodyPr anchor="ctr"/>
          <a:lstStyle/>
          <a:p>
            <a:pPr marL="0" lvl="1" defTabSz="866775">
              <a:defRPr/>
            </a:pPr>
            <a:r>
              <a:rPr lang="en-US" sz="3600" b="1" dirty="0">
                <a:solidFill>
                  <a:srgbClr val="0000FF"/>
                </a:solidFill>
                <a:latin typeface="Calibri" pitchFamily="34" charset="0"/>
              </a:rPr>
              <a:t>Detailed work plan </a:t>
            </a:r>
            <a:r>
              <a:rPr lang="en-US" altLang="ru-RU" sz="3600" b="1" dirty="0" smtClean="0">
                <a:solidFill>
                  <a:srgbClr val="0000FF"/>
                </a:solidFill>
                <a:latin typeface="Calibri" pitchFamily="34" charset="0"/>
              </a:rPr>
              <a:t>of Package C</a:t>
            </a:r>
            <a:endParaRPr lang="ru-RU" sz="3600" b="1" dirty="0">
              <a:solidFill>
                <a:srgbClr val="0000FF"/>
              </a:solidFill>
              <a:latin typeface="Calibri" pitchFamily="34" charset="0"/>
            </a:endParaRPr>
          </a:p>
        </p:txBody>
      </p:sp>
      <p:pic>
        <p:nvPicPr>
          <p:cNvPr id="2" name="Рисунок 1"/>
          <p:cNvPicPr>
            <a:picLocks noChangeAspect="1"/>
          </p:cNvPicPr>
          <p:nvPr/>
        </p:nvPicPr>
        <p:blipFill>
          <a:blip r:embed="rId2"/>
          <a:stretch>
            <a:fillRect/>
          </a:stretch>
        </p:blipFill>
        <p:spPr>
          <a:xfrm>
            <a:off x="553356" y="1143000"/>
            <a:ext cx="11504055" cy="5156200"/>
          </a:xfrm>
          <a:prstGeom prst="rect">
            <a:avLst/>
          </a:prstGeom>
        </p:spPr>
      </p:pic>
    </p:spTree>
    <p:extLst>
      <p:ext uri="{BB962C8B-B14F-4D97-AF65-F5344CB8AC3E}">
        <p14:creationId xmlns:p14="http://schemas.microsoft.com/office/powerpoint/2010/main" val="172310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80674" y="1215382"/>
            <a:ext cx="9483181" cy="1842451"/>
          </a:xfrm>
          <a:scene3d>
            <a:camera prst="orthographicFront">
              <a:rot lat="0" lon="21299999" rev="0"/>
            </a:camera>
            <a:lightRig rig="threePt" dir="t"/>
          </a:scene3d>
        </p:spPr>
        <p:txBody>
          <a:bodyPr rtlCol="0">
            <a:noAutofit/>
            <a:scene3d>
              <a:camera prst="orthographicFront">
                <a:rot lat="0" lon="600000" rev="0"/>
              </a:camera>
              <a:lightRig rig="threePt" dir="t"/>
            </a:scene3d>
          </a:bodyPr>
          <a:lstStyle/>
          <a:p>
            <a:pPr eaLnBrk="1" fontAlgn="auto" hangingPunct="1">
              <a:spcAft>
                <a:spcPts val="0"/>
              </a:spcAft>
              <a:buFont typeface="Arial" panose="020B0604020202020204" pitchFamily="34" charset="0"/>
              <a:buNone/>
              <a:defRPr/>
            </a:pPr>
            <a:r>
              <a:rPr lang="en-US" sz="2400" b="1" u="sng" dirty="0" smtClean="0"/>
              <a:t>Indicator</a:t>
            </a:r>
            <a:r>
              <a:rPr lang="ru-RU" sz="2400" b="1" u="sng" dirty="0" smtClean="0"/>
              <a:t> </a:t>
            </a:r>
            <a:r>
              <a:rPr lang="en-GB" sz="2400" b="1" u="sng" dirty="0" smtClean="0"/>
              <a:t>1</a:t>
            </a:r>
            <a:r>
              <a:rPr lang="en-GB" sz="2400" b="1" dirty="0" smtClean="0"/>
              <a:t>:</a:t>
            </a:r>
            <a:r>
              <a:rPr lang="ru-RU" sz="2400" b="1" dirty="0" smtClean="0"/>
              <a:t> </a:t>
            </a:r>
            <a:r>
              <a:rPr lang="en-US" sz="2400" dirty="0" smtClean="0"/>
              <a:t>International and national specialists on WIS</a:t>
            </a:r>
            <a:endParaRPr lang="en-GB" sz="2400" dirty="0"/>
          </a:p>
          <a:p>
            <a:pPr marL="3175" indent="0"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March </a:t>
            </a:r>
            <a:r>
              <a:rPr lang="ru-RU" sz="2400" dirty="0" smtClean="0">
                <a:solidFill>
                  <a:prstClr val="black"/>
                </a:solidFill>
              </a:rPr>
              <a:t>2018 </a:t>
            </a:r>
          </a:p>
          <a:p>
            <a:pPr marL="3175" indent="0" eaLnBrk="1" fontAlgn="auto" hangingPunct="1">
              <a:spcAft>
                <a:spcPts val="0"/>
              </a:spcAft>
              <a:buFont typeface="Arial" panose="020B0604020202020204" pitchFamily="34" charset="0"/>
              <a:buNone/>
              <a:defRPr/>
            </a:pPr>
            <a:r>
              <a:rPr lang="en-US" sz="2400" b="1" u="sng" dirty="0" smtClean="0">
                <a:solidFill>
                  <a:prstClr val="black"/>
                </a:solidFill>
              </a:rPr>
              <a:t>Responsible</a:t>
            </a:r>
            <a:r>
              <a:rPr lang="en-GB" sz="2400" dirty="0" smtClean="0"/>
              <a:t>:  Procurement unit of PMU</a:t>
            </a:r>
            <a:r>
              <a:rPr lang="ru-RU" sz="2400" dirty="0" smtClean="0"/>
              <a:t>, </a:t>
            </a:r>
            <a:r>
              <a:rPr lang="en-US" sz="2400" dirty="0" smtClean="0"/>
              <a:t>WIS Coordinator</a:t>
            </a:r>
            <a:endParaRPr lang="en-GB" sz="2400" dirty="0"/>
          </a:p>
          <a:p>
            <a:pPr marL="3175" indent="0" eaLnBrk="1" fontAlgn="auto" hangingPunct="1">
              <a:spcAft>
                <a:spcPts val="0"/>
              </a:spcAft>
              <a:buFont typeface="Arial" panose="020B0604020202020204" pitchFamily="34" charset="0"/>
              <a:buNone/>
              <a:defRPr/>
            </a:pPr>
            <a:r>
              <a:rPr lang="en-US" sz="2400" b="1" u="sng" dirty="0" smtClean="0"/>
              <a:t>Status</a:t>
            </a:r>
            <a:r>
              <a:rPr lang="en-GB" sz="2400" b="1" u="sng" dirty="0" smtClean="0"/>
              <a:t>:</a:t>
            </a:r>
            <a:r>
              <a:rPr lang="en-GB" sz="2400" b="1" dirty="0" smtClean="0"/>
              <a:t>  </a:t>
            </a:r>
            <a:r>
              <a:rPr lang="en-US" sz="2400" dirty="0" smtClean="0"/>
              <a:t>According to target </a:t>
            </a:r>
            <a:r>
              <a:rPr lang="en-US" sz="2400" dirty="0" smtClean="0">
                <a:solidFill>
                  <a:srgbClr val="0000FF"/>
                </a:solidFill>
                <a:sym typeface="Wingdings"/>
              </a:rPr>
              <a:t>.</a:t>
            </a:r>
            <a:endParaRPr lang="ru-RU" sz="2400" dirty="0" smtClean="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a:t>
            </a:r>
            <a:r>
              <a:rPr lang="ru-RU" sz="2400" b="1" u="sng" dirty="0" smtClean="0">
                <a:sym typeface="Wingdings"/>
              </a:rPr>
              <a:t>:</a:t>
            </a:r>
            <a:endParaRPr lang="en-GB" sz="2400" b="1" u="sng" dirty="0"/>
          </a:p>
        </p:txBody>
      </p:sp>
      <p:sp>
        <p:nvSpPr>
          <p:cNvPr id="14338" name="Прямоугольник 3"/>
          <p:cNvSpPr>
            <a:spLocks noChangeArrowheads="1"/>
          </p:cNvSpPr>
          <p:nvPr/>
        </p:nvSpPr>
        <p:spPr bwMode="auto">
          <a:xfrm>
            <a:off x="1289592" y="310160"/>
            <a:ext cx="9974263" cy="646331"/>
          </a:xfrm>
          <a:prstGeom prst="rect">
            <a:avLst/>
          </a:prstGeom>
          <a:noFill/>
          <a:ln w="9525">
            <a:noFill/>
            <a:miter lim="800000"/>
            <a:headEnd/>
            <a:tailEnd/>
          </a:ln>
        </p:spPr>
        <p:txBody>
          <a:bodyPr>
            <a:spAutoFit/>
          </a:bodyPr>
          <a:lstStyle/>
          <a:p>
            <a:r>
              <a:rPr lang="en-US" sz="3600" b="1" dirty="0">
                <a:solidFill>
                  <a:srgbClr val="0000FF"/>
                </a:solidFill>
                <a:latin typeface="Calibri" pitchFamily="34" charset="0"/>
              </a:rPr>
              <a:t>Staff for package </a:t>
            </a:r>
            <a:r>
              <a:rPr lang="en-US" sz="3600" b="1" dirty="0" smtClean="0">
                <a:solidFill>
                  <a:srgbClr val="0000FF"/>
                </a:solidFill>
                <a:latin typeface="Calibri" pitchFamily="34" charset="0"/>
              </a:rPr>
              <a:t>C</a:t>
            </a:r>
            <a:endParaRPr lang="ru-RU" sz="3600" b="1" dirty="0">
              <a:solidFill>
                <a:srgbClr val="0000FF"/>
              </a:solidFill>
              <a:latin typeface="Calibri" pitchFamily="34" charset="0"/>
            </a:endParaRPr>
          </a:p>
        </p:txBody>
      </p:sp>
      <p:sp>
        <p:nvSpPr>
          <p:cNvPr id="14339" name="Прямоугольник 5"/>
          <p:cNvSpPr>
            <a:spLocks noChangeArrowheads="1"/>
          </p:cNvSpPr>
          <p:nvPr/>
        </p:nvSpPr>
        <p:spPr bwMode="auto">
          <a:xfrm>
            <a:off x="1703672" y="3392139"/>
            <a:ext cx="10173368" cy="3354765"/>
          </a:xfrm>
          <a:prstGeom prst="rect">
            <a:avLst/>
          </a:prstGeom>
          <a:noFill/>
          <a:ln w="9525">
            <a:noFill/>
            <a:miter lim="800000"/>
            <a:headEnd/>
            <a:tailEnd/>
          </a:ln>
        </p:spPr>
        <p:txBody>
          <a:bodyPr wrap="square">
            <a:spAutoFit/>
          </a:bodyPr>
          <a:lstStyle/>
          <a:p>
            <a:pPr marL="517525" indent="-514350">
              <a:spcAft>
                <a:spcPts val="0"/>
              </a:spcAft>
              <a:buFont typeface="Calibri Light" pitchFamily="34" charset="0"/>
              <a:buAutoNum type="alphaLcPeriod"/>
            </a:pPr>
            <a:r>
              <a:rPr lang="en-US" sz="2400" dirty="0" smtClean="0">
                <a:latin typeface="Calibri" pitchFamily="34" charset="0"/>
              </a:rPr>
              <a:t>Hiring Intern. consultant on WIS </a:t>
            </a:r>
            <a:r>
              <a:rPr lang="ru-RU" sz="2400" dirty="0" smtClean="0">
                <a:latin typeface="Calibri" pitchFamily="34" charset="0"/>
              </a:rPr>
              <a:t>– (</a:t>
            </a:r>
            <a:r>
              <a:rPr lang="en-US" sz="2400" dirty="0" smtClean="0">
                <a:latin typeface="Calibri" pitchFamily="34" charset="0"/>
              </a:rPr>
              <a:t>Azamat </a:t>
            </a:r>
            <a:r>
              <a:rPr lang="en-US" sz="2400" dirty="0" err="1" smtClean="0">
                <a:latin typeface="Calibri" pitchFamily="34" charset="0"/>
              </a:rPr>
              <a:t>Karypov</a:t>
            </a:r>
            <a:r>
              <a:rPr lang="ru-RU" sz="2400" dirty="0" smtClean="0">
                <a:latin typeface="Calibri" pitchFamily="34" charset="0"/>
              </a:rPr>
              <a:t>) </a:t>
            </a:r>
            <a:r>
              <a:rPr lang="en-US" sz="2400" dirty="0" smtClean="0">
                <a:latin typeface="Calibri" pitchFamily="34" charset="0"/>
              </a:rPr>
              <a:t>on board</a:t>
            </a:r>
            <a:r>
              <a:rPr lang="ru-RU" sz="2400" dirty="0" smtClean="0">
                <a:latin typeface="Calibri" pitchFamily="34" charset="0"/>
              </a:rPr>
              <a:t> </a:t>
            </a:r>
            <a:r>
              <a:rPr lang="en-US" sz="2800" dirty="0" smtClean="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smtClean="0">
                <a:latin typeface="Calibri" pitchFamily="34" charset="0"/>
              </a:rPr>
              <a:t>starting to work</a:t>
            </a:r>
            <a:r>
              <a:rPr lang="ru-RU" sz="2400" dirty="0" smtClean="0">
                <a:latin typeface="Calibri" pitchFamily="34" charset="0"/>
              </a:rPr>
              <a:t>- </a:t>
            </a:r>
            <a:r>
              <a:rPr lang="en-US" sz="2400" dirty="0" smtClean="0">
                <a:latin typeface="Calibri" pitchFamily="34" charset="0"/>
              </a:rPr>
              <a:t>process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 and </a:t>
            </a:r>
            <a:r>
              <a:rPr lang="en-GB" sz="2400" dirty="0" smtClean="0">
                <a:latin typeface="Calibri" pitchFamily="34" charset="0"/>
              </a:rPr>
              <a:t> </a:t>
            </a:r>
            <a:r>
              <a:rPr lang="en-US" sz="2400" dirty="0" smtClean="0">
                <a:latin typeface="Calibri" pitchFamily="34" charset="0"/>
              </a:rPr>
              <a:t>result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a:t>
            </a:r>
            <a:endParaRPr lang="en-US" sz="2400" dirty="0">
              <a:solidFill>
                <a:srgbClr val="0000FF"/>
              </a:solidFill>
              <a:latin typeface="Calibri" pitchFamily="34" charset="0"/>
              <a:sym typeface="Wingdings" pitchFamily="2" charset="2"/>
            </a:endParaRPr>
          </a:p>
          <a:p>
            <a:pPr marL="517525" indent="-514350">
              <a:spcAft>
                <a:spcPts val="0"/>
              </a:spcAft>
              <a:buFont typeface="Calibri Light" pitchFamily="34" charset="0"/>
              <a:buAutoNum type="alphaLcPeriod"/>
            </a:pPr>
            <a:r>
              <a:rPr lang="en-US" sz="2400" dirty="0" smtClean="0">
                <a:latin typeface="Calibri" pitchFamily="34" charset="0"/>
              </a:rPr>
              <a:t>Hiring National experts</a:t>
            </a:r>
            <a:r>
              <a:rPr lang="ru-RU" sz="2400" dirty="0" smtClean="0">
                <a:latin typeface="Calibri" pitchFamily="34" charset="0"/>
              </a:rPr>
              <a:t>:</a:t>
            </a:r>
          </a:p>
          <a:p>
            <a:pPr marL="517525" indent="-242888">
              <a:spcAft>
                <a:spcPts val="0"/>
              </a:spcAft>
              <a:buFont typeface="Arial" panose="020B0604020202020204" pitchFamily="34" charset="0"/>
              <a:buChar char="•"/>
            </a:pPr>
            <a:r>
              <a:rPr lang="en-US" sz="2400" dirty="0" smtClean="0">
                <a:latin typeface="Calibri" pitchFamily="34" charset="0"/>
              </a:rPr>
              <a:t>Local WIS Coordinator</a:t>
            </a:r>
            <a:r>
              <a:rPr lang="ru-RU" sz="2400" dirty="0" smtClean="0">
                <a:latin typeface="Calibri" pitchFamily="34" charset="0"/>
              </a:rPr>
              <a:t> </a:t>
            </a:r>
            <a:r>
              <a:rPr lang="ru-RU" sz="2400" dirty="0">
                <a:latin typeface="Calibri" pitchFamily="34" charset="0"/>
              </a:rPr>
              <a:t>- </a:t>
            </a:r>
            <a:r>
              <a:rPr lang="ru-RU" sz="2400" dirty="0" smtClean="0">
                <a:latin typeface="Calibri" pitchFamily="34" charset="0"/>
              </a:rPr>
              <a:t>(</a:t>
            </a:r>
            <a:r>
              <a:rPr lang="en-US" sz="2400" dirty="0" smtClean="0">
                <a:latin typeface="Calibri" pitchFamily="34" charset="0"/>
              </a:rPr>
              <a:t>Rauf </a:t>
            </a:r>
            <a:r>
              <a:rPr lang="en-US" sz="2400" dirty="0" err="1" smtClean="0">
                <a:latin typeface="Calibri" pitchFamily="34" charset="0"/>
              </a:rPr>
              <a:t>Yuldashev</a:t>
            </a:r>
            <a:r>
              <a:rPr lang="ru-RU" sz="2400" dirty="0" smtClean="0">
                <a:latin typeface="Calibri" pitchFamily="34" charset="0"/>
              </a:rPr>
              <a:t>) </a:t>
            </a:r>
            <a:r>
              <a:rPr lang="en-US" sz="2400" dirty="0" smtClean="0">
                <a:latin typeface="Calibri" pitchFamily="34" charset="0"/>
              </a:rPr>
              <a:t>on board</a:t>
            </a:r>
            <a:r>
              <a:rPr lang="ru-RU" sz="2400" dirty="0" smtClean="0">
                <a:latin typeface="Calibri" pitchFamily="34" charset="0"/>
              </a:rPr>
              <a:t> </a:t>
            </a:r>
            <a:r>
              <a:rPr lang="en-US" sz="28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a:latin typeface="Calibri" pitchFamily="34" charset="0"/>
              </a:rPr>
              <a:t>starting to work</a:t>
            </a:r>
            <a:r>
              <a:rPr lang="ru-RU" sz="2400" dirty="0">
                <a:latin typeface="Calibri" pitchFamily="34" charset="0"/>
              </a:rPr>
              <a:t>- </a:t>
            </a:r>
            <a:r>
              <a:rPr lang="en-US" sz="2400" dirty="0">
                <a:latin typeface="Calibri" pitchFamily="34" charset="0"/>
              </a:rPr>
              <a:t>process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 and </a:t>
            </a:r>
            <a:r>
              <a:rPr lang="en-GB" sz="2400" dirty="0">
                <a:latin typeface="Calibri" pitchFamily="34" charset="0"/>
              </a:rPr>
              <a:t> </a:t>
            </a:r>
            <a:r>
              <a:rPr lang="en-US" sz="2400" dirty="0">
                <a:latin typeface="Calibri" pitchFamily="34" charset="0"/>
              </a:rPr>
              <a:t>result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a:t>
            </a:r>
            <a:endParaRPr lang="ru-RU" sz="2400" dirty="0" smtClean="0">
              <a:solidFill>
                <a:srgbClr val="0000FF"/>
              </a:solidFill>
              <a:latin typeface="Calibri" pitchFamily="34" charset="0"/>
              <a:sym typeface="Wingdings" pitchFamily="2" charset="2"/>
            </a:endParaRPr>
          </a:p>
          <a:p>
            <a:pPr marL="517525" indent="-242888">
              <a:spcAft>
                <a:spcPts val="0"/>
              </a:spcAft>
              <a:buFont typeface="Arial" panose="020B0604020202020204" pitchFamily="34" charset="0"/>
              <a:buChar char="•"/>
            </a:pPr>
            <a:r>
              <a:rPr lang="en-US" sz="2400" dirty="0" smtClean="0">
                <a:latin typeface="Calibri" pitchFamily="34" charset="0"/>
              </a:rPr>
              <a:t>Local specialist on DB </a:t>
            </a:r>
            <a:r>
              <a:rPr lang="ru-RU" sz="2400" dirty="0" smtClean="0">
                <a:latin typeface="Calibri" pitchFamily="34" charset="0"/>
              </a:rPr>
              <a:t>– </a:t>
            </a:r>
            <a:r>
              <a:rPr lang="en-US" sz="2400" dirty="0" err="1" smtClean="0">
                <a:latin typeface="Calibri" pitchFamily="34" charset="0"/>
              </a:rPr>
              <a:t>ToR</a:t>
            </a:r>
            <a:r>
              <a:rPr lang="en-US" sz="2400" dirty="0" smtClean="0">
                <a:latin typeface="Calibri" pitchFamily="34" charset="0"/>
              </a:rPr>
              <a:t> </a:t>
            </a:r>
            <a:r>
              <a:rPr lang="en-US" sz="2800" dirty="0" smtClean="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smtClean="0">
                <a:latin typeface="Calibri" pitchFamily="34" charset="0"/>
              </a:rPr>
              <a:t>Tender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 </a:t>
            </a:r>
            <a:r>
              <a:rPr lang="en-US" sz="2400" dirty="0" smtClean="0">
                <a:latin typeface="Calibri" pitchFamily="34" charset="0"/>
                <a:sym typeface="Wingdings" pitchFamily="2" charset="2"/>
              </a:rPr>
              <a:t>and on board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a:t>
            </a:r>
            <a:endParaRPr lang="ru-RU" sz="2400" dirty="0" smtClean="0">
              <a:solidFill>
                <a:srgbClr val="0000FF"/>
              </a:solidFill>
              <a:latin typeface="Calibri" pitchFamily="34" charset="0"/>
              <a:sym typeface="Wingdings" pitchFamily="2" charset="2"/>
            </a:endParaRPr>
          </a:p>
          <a:p>
            <a:pPr marL="517525" indent="-242888">
              <a:spcAft>
                <a:spcPts val="0"/>
              </a:spcAft>
              <a:buFont typeface="Arial" panose="020B0604020202020204" pitchFamily="34" charset="0"/>
              <a:buChar char="•"/>
            </a:pPr>
            <a:r>
              <a:rPr lang="en-US" sz="2400" dirty="0" smtClean="0">
                <a:latin typeface="Calibri" pitchFamily="34" charset="0"/>
                <a:sym typeface="Wingdings" pitchFamily="2" charset="2"/>
              </a:rPr>
              <a:t>Local specialist on GIS </a:t>
            </a:r>
            <a:r>
              <a:rPr lang="ru-RU" sz="2400" dirty="0">
                <a:latin typeface="Calibri" pitchFamily="34" charset="0"/>
              </a:rPr>
              <a:t>–</a:t>
            </a:r>
            <a:r>
              <a:rPr lang="en-US" sz="2400" dirty="0" smtClean="0">
                <a:solidFill>
                  <a:srgbClr val="0000FF"/>
                </a:solidFill>
                <a:latin typeface="Calibri" pitchFamily="34" charset="0"/>
                <a:sym typeface="Wingdings" pitchFamily="2" charset="2"/>
              </a:rPr>
              <a:t> </a:t>
            </a:r>
            <a:r>
              <a:rPr lang="en-US" sz="2400" dirty="0" err="1">
                <a:latin typeface="Calibri" pitchFamily="34" charset="0"/>
              </a:rPr>
              <a:t>ToR</a:t>
            </a:r>
            <a:r>
              <a:rPr lang="en-US" sz="2400" dirty="0">
                <a:latin typeface="Calibri" pitchFamily="34" charset="0"/>
              </a:rPr>
              <a:t> </a:t>
            </a:r>
            <a:r>
              <a:rPr lang="en-US" sz="28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a:latin typeface="Calibri" pitchFamily="34" charset="0"/>
              </a:rPr>
              <a:t>Tender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 </a:t>
            </a:r>
            <a:r>
              <a:rPr lang="en-US" sz="2400" dirty="0">
                <a:latin typeface="Calibri" pitchFamily="34" charset="0"/>
                <a:sym typeface="Wingdings" pitchFamily="2" charset="2"/>
              </a:rPr>
              <a:t>and on board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a:t>
            </a:r>
            <a:endParaRPr lang="ru-RU" sz="2400" dirty="0">
              <a:solidFill>
                <a:srgbClr val="0000FF"/>
              </a:solidFill>
              <a:latin typeface="Calibri" pitchFamily="34" charset="0"/>
              <a:sym typeface="Wingdings" pitchFamily="2" charset="2"/>
            </a:endParaRPr>
          </a:p>
          <a:p>
            <a:pPr marL="517525" indent="-242888">
              <a:spcAft>
                <a:spcPts val="0"/>
              </a:spcAft>
              <a:buFont typeface="Arial" panose="020B0604020202020204" pitchFamily="34" charset="0"/>
              <a:buChar char="•"/>
            </a:pPr>
            <a:r>
              <a:rPr lang="en-US" sz="2400" dirty="0">
                <a:latin typeface="Calibri" pitchFamily="34" charset="0"/>
                <a:sym typeface="Wingdings" pitchFamily="2" charset="2"/>
              </a:rPr>
              <a:t>Local specialist on </a:t>
            </a:r>
            <a:r>
              <a:rPr lang="en-US" sz="2400" dirty="0" smtClean="0">
                <a:latin typeface="Calibri" pitchFamily="34" charset="0"/>
                <a:sym typeface="Wingdings" pitchFamily="2" charset="2"/>
              </a:rPr>
              <a:t>IT/LAN/WAN </a:t>
            </a:r>
            <a:r>
              <a:rPr lang="ru-RU" sz="2400" dirty="0">
                <a:latin typeface="Calibri" pitchFamily="34" charset="0"/>
              </a:rPr>
              <a:t>–</a:t>
            </a:r>
            <a:r>
              <a:rPr lang="en-US" sz="2400" dirty="0">
                <a:solidFill>
                  <a:srgbClr val="0000FF"/>
                </a:solidFill>
                <a:latin typeface="Calibri" pitchFamily="34" charset="0"/>
                <a:sym typeface="Wingdings" pitchFamily="2" charset="2"/>
              </a:rPr>
              <a:t> </a:t>
            </a:r>
            <a:r>
              <a:rPr lang="en-US" sz="2400" dirty="0" err="1">
                <a:latin typeface="Calibri" pitchFamily="34" charset="0"/>
              </a:rPr>
              <a:t>ToR</a:t>
            </a:r>
            <a:r>
              <a:rPr lang="en-US" sz="2400" dirty="0">
                <a:latin typeface="Calibri" pitchFamily="34" charset="0"/>
              </a:rPr>
              <a:t> </a:t>
            </a:r>
            <a:r>
              <a:rPr lang="en-US" sz="28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a:latin typeface="Calibri" pitchFamily="34" charset="0"/>
              </a:rPr>
              <a:t>Tender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 </a:t>
            </a:r>
            <a:r>
              <a:rPr lang="en-US" sz="2400" dirty="0">
                <a:latin typeface="Calibri" pitchFamily="34" charset="0"/>
                <a:sym typeface="Wingdings" pitchFamily="2" charset="2"/>
              </a:rPr>
              <a:t>and on board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a:t>
            </a:r>
            <a:endParaRPr lang="ru-RU" sz="2400" dirty="0">
              <a:solidFill>
                <a:srgbClr val="0000FF"/>
              </a:solidFill>
              <a:latin typeface="Calibri" pitchFamily="34" charset="0"/>
              <a:sym typeface="Wingdings" pitchFamily="2" charset="2"/>
            </a:endParaRPr>
          </a:p>
        </p:txBody>
      </p:sp>
      <p:cxnSp>
        <p:nvCxnSpPr>
          <p:cNvPr id="5" name="Прямая соединительная линия 4"/>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626669" y="1326007"/>
            <a:ext cx="10522130" cy="2317311"/>
          </a:xfrm>
          <a:scene3d>
            <a:camera prst="orthographicFront">
              <a:rot lat="0" lon="21299999" rev="0"/>
            </a:camera>
            <a:lightRig rig="threePt" dir="t"/>
          </a:scene3d>
        </p:spPr>
        <p:txBody>
          <a:bodyPr rtlCol="0">
            <a:normAutofit/>
            <a:scene3d>
              <a:camera prst="orthographicFront">
                <a:rot lat="0" lon="600000" rev="0"/>
              </a:camera>
              <a:lightRig rig="threePt" dir="t"/>
            </a:scene3d>
          </a:bodyPr>
          <a:lstStyle/>
          <a:p>
            <a:pPr eaLnBrk="1" fontAlgn="auto" hangingPunct="1">
              <a:spcAft>
                <a:spcPts val="0"/>
              </a:spcAft>
              <a:buFont typeface="Arial" panose="020B0604020202020204" pitchFamily="34" charset="0"/>
              <a:buNone/>
              <a:defRPr/>
            </a:pPr>
            <a:r>
              <a:rPr lang="en-US" sz="2400" b="1" u="sng" dirty="0" smtClean="0"/>
              <a:t>Indicator</a:t>
            </a:r>
            <a:r>
              <a:rPr lang="ru-RU" sz="2400" b="1" u="sng" dirty="0" smtClean="0"/>
              <a:t> 2</a:t>
            </a:r>
            <a:r>
              <a:rPr lang="en-GB" sz="2400" b="1" dirty="0" smtClean="0"/>
              <a:t>:</a:t>
            </a:r>
            <a:r>
              <a:rPr lang="ru-RU" sz="2400" b="1" dirty="0" smtClean="0"/>
              <a:t> </a:t>
            </a:r>
            <a:r>
              <a:rPr lang="en-US" sz="2400" dirty="0" smtClean="0"/>
              <a:t>Equipping the WIS team </a:t>
            </a:r>
          </a:p>
          <a:p>
            <a:pPr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March</a:t>
            </a:r>
            <a:r>
              <a:rPr lang="ru-RU" sz="2400" dirty="0" smtClean="0">
                <a:solidFill>
                  <a:prstClr val="black"/>
                </a:solidFill>
              </a:rPr>
              <a:t> 2018</a:t>
            </a:r>
          </a:p>
          <a:p>
            <a:pPr marL="3175" indent="0" eaLnBrk="1" fontAlgn="auto" hangingPunct="1">
              <a:spcAft>
                <a:spcPts val="0"/>
              </a:spcAft>
              <a:buNone/>
              <a:defRPr/>
            </a:pPr>
            <a:r>
              <a:rPr lang="en-US" sz="2400" b="1" u="sng" dirty="0" smtClean="0">
                <a:solidFill>
                  <a:prstClr val="black"/>
                </a:solidFill>
              </a:rPr>
              <a:t>Responsible</a:t>
            </a:r>
            <a:r>
              <a:rPr lang="en-GB" sz="2400" dirty="0"/>
              <a:t>: Procurement unit of PMU</a:t>
            </a:r>
            <a:r>
              <a:rPr lang="ru-RU" sz="2400" dirty="0"/>
              <a:t>, </a:t>
            </a:r>
            <a:r>
              <a:rPr lang="en-US" sz="2400" dirty="0"/>
              <a:t>WIS </a:t>
            </a:r>
            <a:r>
              <a:rPr lang="en-US" sz="2400" dirty="0" smtClean="0"/>
              <a:t>Coordinator, IT/LAN/WAN specialist</a:t>
            </a:r>
            <a:endParaRPr lang="en-GB" sz="2400" dirty="0"/>
          </a:p>
          <a:p>
            <a:pPr marL="3175" indent="0" eaLnBrk="1" fontAlgn="auto" hangingPunct="1">
              <a:spcAft>
                <a:spcPts val="0"/>
              </a:spcAft>
              <a:buFont typeface="Arial" panose="020B0604020202020204" pitchFamily="34" charset="0"/>
              <a:buNone/>
              <a:defRPr/>
            </a:pPr>
            <a:r>
              <a:rPr lang="en-US" sz="2400" b="1" u="sng" dirty="0" smtClean="0"/>
              <a:t>Status</a:t>
            </a:r>
            <a:r>
              <a:rPr lang="en-GB" sz="2400" b="1" u="sng" dirty="0" smtClean="0"/>
              <a:t>:</a:t>
            </a:r>
            <a:r>
              <a:rPr lang="en-GB" sz="2400" b="1" dirty="0" smtClean="0"/>
              <a:t> </a:t>
            </a:r>
            <a:r>
              <a:rPr lang="en-US" sz="2400" dirty="0"/>
              <a:t>According to target </a:t>
            </a:r>
            <a:r>
              <a:rPr lang="en-US" sz="2400" dirty="0" smtClean="0">
                <a:solidFill>
                  <a:srgbClr val="0000FF"/>
                </a:solidFill>
                <a:sym typeface="Wingdings"/>
              </a:rPr>
              <a:t>.</a:t>
            </a:r>
            <a:endParaRPr lang="ru-RU" sz="2400" dirty="0" smtClean="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a:t>
            </a:r>
            <a:r>
              <a:rPr lang="ru-RU" sz="2400" b="1" dirty="0" smtClean="0">
                <a:sym typeface="Wingdings"/>
              </a:rPr>
              <a:t>:</a:t>
            </a:r>
            <a:endParaRPr lang="en-GB" sz="2400" b="1" dirty="0" smtClean="0"/>
          </a:p>
          <a:p>
            <a:pPr marL="3175" indent="0" eaLnBrk="1" fontAlgn="auto" hangingPunct="1">
              <a:spcAft>
                <a:spcPts val="0"/>
              </a:spcAft>
              <a:buFont typeface="Arial" panose="020B0604020202020204" pitchFamily="34" charset="0"/>
              <a:buNone/>
              <a:defRPr/>
            </a:pPr>
            <a:endParaRPr lang="en-GB" sz="2400" dirty="0" smtClean="0"/>
          </a:p>
          <a:p>
            <a:pPr marL="3175" indent="0" eaLnBrk="1" fontAlgn="auto" hangingPunct="1">
              <a:spcAft>
                <a:spcPts val="0"/>
              </a:spcAft>
              <a:buFont typeface="Arial" panose="020B0604020202020204" pitchFamily="34" charset="0"/>
              <a:buNone/>
              <a:defRPr/>
            </a:pPr>
            <a:endParaRPr lang="en-GB" sz="2400" dirty="0" smtClean="0"/>
          </a:p>
          <a:p>
            <a:pPr marL="3175" indent="0" eaLnBrk="1" fontAlgn="auto" hangingPunct="1">
              <a:spcAft>
                <a:spcPts val="0"/>
              </a:spcAft>
              <a:buFont typeface="Arial" panose="020B0604020202020204" pitchFamily="34" charset="0"/>
              <a:buNone/>
              <a:defRPr/>
            </a:pPr>
            <a:endParaRPr lang="en-GB" sz="2400" dirty="0" smtClean="0"/>
          </a:p>
        </p:txBody>
      </p:sp>
      <p:sp>
        <p:nvSpPr>
          <p:cNvPr id="14338" name="Прямоугольник 3"/>
          <p:cNvSpPr>
            <a:spLocks noChangeArrowheads="1"/>
          </p:cNvSpPr>
          <p:nvPr/>
        </p:nvSpPr>
        <p:spPr bwMode="auto">
          <a:xfrm>
            <a:off x="1289592" y="279164"/>
            <a:ext cx="9974263" cy="646331"/>
          </a:xfrm>
          <a:prstGeom prst="rect">
            <a:avLst/>
          </a:prstGeom>
          <a:noFill/>
          <a:ln w="9525">
            <a:noFill/>
            <a:miter lim="800000"/>
            <a:headEnd/>
            <a:tailEnd/>
          </a:ln>
        </p:spPr>
        <p:txBody>
          <a:bodyPr>
            <a:spAutoFit/>
          </a:bodyPr>
          <a:lstStyle/>
          <a:p>
            <a:r>
              <a:rPr lang="en-US" sz="3600" b="1" dirty="0" smtClean="0">
                <a:solidFill>
                  <a:srgbClr val="0000FF"/>
                </a:solidFill>
                <a:latin typeface="Calibri" pitchFamily="34" charset="0"/>
              </a:rPr>
              <a:t>Equipment for WIS team</a:t>
            </a:r>
            <a:endParaRPr lang="ru-RU" sz="3600" dirty="0">
              <a:latin typeface="Calibri" pitchFamily="34" charset="0"/>
            </a:endParaRPr>
          </a:p>
        </p:txBody>
      </p:sp>
      <p:sp>
        <p:nvSpPr>
          <p:cNvPr id="14339" name="Прямоугольник 5"/>
          <p:cNvSpPr>
            <a:spLocks noChangeArrowheads="1"/>
          </p:cNvSpPr>
          <p:nvPr/>
        </p:nvSpPr>
        <p:spPr bwMode="auto">
          <a:xfrm>
            <a:off x="1626669" y="3826324"/>
            <a:ext cx="8065306" cy="2677656"/>
          </a:xfrm>
          <a:prstGeom prst="rect">
            <a:avLst/>
          </a:prstGeom>
          <a:noFill/>
          <a:ln w="9525">
            <a:noFill/>
            <a:miter lim="800000"/>
            <a:headEnd/>
            <a:tailEnd/>
          </a:ln>
        </p:spPr>
        <p:txBody>
          <a:bodyPr wrap="square">
            <a:spAutoFit/>
          </a:bodyPr>
          <a:lstStyle/>
          <a:p>
            <a:pPr marL="517525" indent="-514350">
              <a:buFont typeface="Calibri Light" pitchFamily="34" charset="0"/>
              <a:buAutoNum type="alphaLcPeriod"/>
            </a:pPr>
            <a:r>
              <a:rPr lang="en-US" sz="2400" dirty="0">
                <a:latin typeface="Calibri" pitchFamily="34" charset="0"/>
              </a:rPr>
              <a:t>Purchase and installation of computer &amp; software for the </a:t>
            </a:r>
            <a:r>
              <a:rPr lang="en-US" sz="2400" dirty="0" smtClean="0">
                <a:latin typeface="Calibri" pitchFamily="34" charset="0"/>
              </a:rPr>
              <a:t>WIS </a:t>
            </a:r>
            <a:r>
              <a:rPr lang="en-US" sz="2400" dirty="0">
                <a:latin typeface="Calibri" pitchFamily="34" charset="0"/>
              </a:rPr>
              <a:t>team</a:t>
            </a:r>
            <a:r>
              <a:rPr lang="en-GB" sz="2400" dirty="0" smtClean="0">
                <a:latin typeface="Calibri" pitchFamily="34" charset="0"/>
              </a:rPr>
              <a:t>-  </a:t>
            </a:r>
            <a:r>
              <a:rPr lang="en-US" sz="2400" dirty="0" smtClean="0">
                <a:latin typeface="Calibri" pitchFamily="34" charset="0"/>
              </a:rPr>
              <a:t>Specification</a:t>
            </a:r>
            <a:r>
              <a:rPr lang="en-GB" sz="2400" dirty="0" smtClean="0">
                <a:latin typeface="Calibri" pitchFamily="34" charset="0"/>
              </a:rPr>
              <a:t> </a:t>
            </a:r>
            <a:r>
              <a:rPr lang="en-US" sz="24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smtClean="0">
                <a:latin typeface="Calibri" pitchFamily="34" charset="0"/>
              </a:rPr>
              <a:t>Tender</a:t>
            </a:r>
            <a:r>
              <a:rPr lang="en-GB" sz="2400" dirty="0" smtClean="0">
                <a:latin typeface="Calibri" pitchFamily="34" charset="0"/>
              </a:rPr>
              <a:t> </a:t>
            </a:r>
            <a:r>
              <a:rPr lang="en-GB" sz="2400" dirty="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 </a:t>
            </a:r>
            <a:r>
              <a:rPr lang="en-US" sz="2400" dirty="0" smtClean="0">
                <a:latin typeface="Calibri" pitchFamily="34" charset="0"/>
                <a:sym typeface="Wingdings" pitchFamily="2" charset="2"/>
              </a:rPr>
              <a:t>and Installation</a:t>
            </a:r>
            <a:r>
              <a:rPr lang="en-GB" sz="2400" dirty="0" smtClean="0">
                <a:latin typeface="Calibri" pitchFamily="34" charset="0"/>
              </a:rPr>
              <a:t>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a:t>
            </a:r>
            <a:endParaRPr lang="en-US" sz="2400" dirty="0">
              <a:solidFill>
                <a:srgbClr val="0000FF"/>
              </a:solidFill>
              <a:latin typeface="Calibri" pitchFamily="34" charset="0"/>
              <a:sym typeface="Wingdings" pitchFamily="2" charset="2"/>
            </a:endParaRPr>
          </a:p>
          <a:p>
            <a:pPr marL="517525" indent="-514350">
              <a:buFont typeface="Calibri Light" pitchFamily="34" charset="0"/>
              <a:buAutoNum type="alphaLcPeriod"/>
            </a:pPr>
            <a:r>
              <a:rPr lang="en-US" sz="2400" dirty="0">
                <a:latin typeface="Calibri" pitchFamily="34" charset="0"/>
              </a:rPr>
              <a:t>High-speed Internet connections - requirements and analysis</a:t>
            </a:r>
            <a:r>
              <a:rPr lang="en-GB" sz="2400" dirty="0" smtClean="0">
                <a:latin typeface="Calibri" pitchFamily="34" charset="0"/>
              </a:rPr>
              <a:t> </a:t>
            </a:r>
            <a:r>
              <a:rPr lang="en-US" sz="24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a:latin typeface="Calibri" pitchFamily="34" charset="0"/>
              </a:rPr>
              <a:t>purchase of services</a:t>
            </a:r>
            <a:r>
              <a:rPr lang="en-GB" sz="2400" dirty="0" smtClean="0">
                <a:latin typeface="Calibri" pitchFamily="34" charset="0"/>
              </a:rPr>
              <a:t>–</a:t>
            </a:r>
            <a:r>
              <a:rPr lang="ru-RU" sz="2400" dirty="0" smtClean="0">
                <a:latin typeface="Calibri" pitchFamily="34" charset="0"/>
              </a:rPr>
              <a:t> </a:t>
            </a:r>
            <a:r>
              <a:rPr lang="en-GB" sz="2400" dirty="0">
                <a:solidFill>
                  <a:srgbClr val="0000FF"/>
                </a:solidFill>
                <a:latin typeface="Calibri" pitchFamily="34" charset="0"/>
                <a:sym typeface="Wingdings" pitchFamily="2" charset="2"/>
              </a:rPr>
              <a:t></a:t>
            </a:r>
            <a:r>
              <a:rPr lang="ru-RU" sz="2400" dirty="0" smtClean="0">
                <a:solidFill>
                  <a:srgbClr val="0000FF"/>
                </a:solidFill>
                <a:latin typeface="Calibri" pitchFamily="34" charset="0"/>
                <a:sym typeface="Wingdings" pitchFamily="2" charset="2"/>
              </a:rPr>
              <a:t>, </a:t>
            </a:r>
            <a:r>
              <a:rPr lang="ru-RU" sz="2400" dirty="0" smtClean="0">
                <a:latin typeface="Calibri" pitchFamily="34" charset="0"/>
              </a:rPr>
              <a:t> </a:t>
            </a:r>
            <a:r>
              <a:rPr lang="en-US" sz="2400" dirty="0" smtClean="0">
                <a:latin typeface="Calibri" pitchFamily="34" charset="0"/>
              </a:rPr>
              <a:t>connection and settings</a:t>
            </a:r>
            <a:r>
              <a:rPr lang="en-GB" sz="2400" dirty="0" smtClean="0">
                <a:latin typeface="Calibri" pitchFamily="34" charset="0"/>
              </a:rPr>
              <a:t> </a:t>
            </a:r>
            <a:r>
              <a:rPr lang="en-GB" sz="2400" dirty="0">
                <a:solidFill>
                  <a:srgbClr val="0000FF"/>
                </a:solidFill>
                <a:latin typeface="Calibri" pitchFamily="34" charset="0"/>
                <a:sym typeface="Wingdings" pitchFamily="2" charset="2"/>
              </a:rPr>
              <a:t></a:t>
            </a:r>
            <a:r>
              <a:rPr lang="en-US" sz="2400" dirty="0" smtClean="0">
                <a:latin typeface="Calibri" pitchFamily="34" charset="0"/>
                <a:sym typeface="Wingdings" pitchFamily="2" charset="2"/>
              </a:rPr>
              <a:t>.</a:t>
            </a:r>
            <a:endParaRPr lang="en-GB" sz="2400" dirty="0">
              <a:latin typeface="Calibri" pitchFamily="34" charset="0"/>
            </a:endParaRPr>
          </a:p>
          <a:p>
            <a:pPr marL="517525" indent="-514350">
              <a:buFont typeface="Calibri Light" pitchFamily="34" charset="0"/>
              <a:buAutoNum type="alphaLcPeriod"/>
            </a:pPr>
            <a:r>
              <a:rPr lang="en-US" sz="2400" dirty="0">
                <a:latin typeface="Calibri" pitchFamily="34" charset="0"/>
              </a:rPr>
              <a:t>Installation of networks (LAN and VPN) for the </a:t>
            </a:r>
            <a:r>
              <a:rPr lang="en-US" sz="2400" dirty="0" smtClean="0">
                <a:latin typeface="Calibri" pitchFamily="34" charset="0"/>
              </a:rPr>
              <a:t>WIS </a:t>
            </a:r>
            <a:r>
              <a:rPr lang="en-US" sz="2400" dirty="0">
                <a:latin typeface="Calibri" pitchFamily="34" charset="0"/>
              </a:rPr>
              <a:t>team</a:t>
            </a:r>
            <a:r>
              <a:rPr lang="en-GB" sz="2400" dirty="0" smtClean="0">
                <a:latin typeface="Calibri" pitchFamily="34" charset="0"/>
              </a:rPr>
              <a:t>– </a:t>
            </a:r>
            <a:r>
              <a:rPr lang="en-US" sz="2400" dirty="0">
                <a:latin typeface="Calibri" pitchFamily="34" charset="0"/>
              </a:rPr>
              <a:t>Specification</a:t>
            </a:r>
            <a:r>
              <a:rPr lang="en-GB" sz="2400" dirty="0">
                <a:latin typeface="Calibri" pitchFamily="34" charset="0"/>
              </a:rPr>
              <a:t> </a:t>
            </a:r>
            <a:r>
              <a:rPr lang="en-US" sz="24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smtClean="0">
                <a:latin typeface="Calibri" pitchFamily="34" charset="0"/>
              </a:rPr>
              <a:t>Tender</a:t>
            </a:r>
            <a:r>
              <a:rPr lang="en-GB" sz="2400" dirty="0" smtClean="0">
                <a:latin typeface="Calibri" pitchFamily="34" charset="0"/>
              </a:rPr>
              <a:t>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 </a:t>
            </a:r>
            <a:r>
              <a:rPr lang="en-US" sz="2400" dirty="0">
                <a:latin typeface="Calibri" pitchFamily="34" charset="0"/>
                <a:sym typeface="Wingdings" pitchFamily="2" charset="2"/>
              </a:rPr>
              <a:t>and Installation</a:t>
            </a:r>
            <a:r>
              <a:rPr lang="en-GB" sz="2400" dirty="0">
                <a:latin typeface="Calibri" pitchFamily="34" charset="0"/>
              </a:rPr>
              <a:t> </a:t>
            </a:r>
            <a:r>
              <a:rPr lang="en-GB" sz="2400" dirty="0" smtClean="0">
                <a:solidFill>
                  <a:srgbClr val="0000FF"/>
                </a:solidFill>
                <a:latin typeface="Calibri" pitchFamily="34" charset="0"/>
                <a:sym typeface="Wingdings" pitchFamily="2" charset="2"/>
              </a:rPr>
              <a:t></a:t>
            </a:r>
            <a:r>
              <a:rPr lang="en-GB" sz="2400" dirty="0" smtClean="0">
                <a:latin typeface="Calibri" pitchFamily="34" charset="0"/>
                <a:sym typeface="Wingdings" pitchFamily="2" charset="2"/>
              </a:rPr>
              <a:t>.</a:t>
            </a:r>
            <a:endParaRPr lang="en-GB" sz="2400" dirty="0">
              <a:latin typeface="Calibri" pitchFamily="34" charset="0"/>
            </a:endParaRPr>
          </a:p>
        </p:txBody>
      </p:sp>
      <p:pic>
        <p:nvPicPr>
          <p:cNvPr id="14340" name="Picture 2" descr="Картинки по запросу сервера"/>
          <p:cNvPicPr>
            <a:picLocks noChangeAspect="1" noChangeArrowheads="1"/>
          </p:cNvPicPr>
          <p:nvPr/>
        </p:nvPicPr>
        <p:blipFill>
          <a:blip r:embed="rId2"/>
          <a:srcRect/>
          <a:stretch>
            <a:fillRect/>
          </a:stretch>
        </p:blipFill>
        <p:spPr bwMode="auto">
          <a:xfrm>
            <a:off x="10107757" y="4558348"/>
            <a:ext cx="1668463" cy="1312862"/>
          </a:xfrm>
          <a:prstGeom prst="rect">
            <a:avLst/>
          </a:prstGeom>
          <a:noFill/>
          <a:ln w="9525">
            <a:noFill/>
            <a:miter lim="800000"/>
            <a:headEnd/>
            <a:tailEnd/>
          </a:ln>
        </p:spPr>
      </p:pic>
      <p:pic>
        <p:nvPicPr>
          <p:cNvPr id="14342" name="Picture 10" descr="Картинки по запросу ноутбуки lenovo"/>
          <p:cNvPicPr>
            <a:picLocks noChangeAspect="1" noChangeArrowheads="1"/>
          </p:cNvPicPr>
          <p:nvPr/>
        </p:nvPicPr>
        <p:blipFill>
          <a:blip r:embed="rId3"/>
          <a:srcRect/>
          <a:stretch>
            <a:fillRect/>
          </a:stretch>
        </p:blipFill>
        <p:spPr bwMode="auto">
          <a:xfrm>
            <a:off x="10250631" y="3262061"/>
            <a:ext cx="1382713" cy="930275"/>
          </a:xfrm>
          <a:prstGeom prst="rect">
            <a:avLst/>
          </a:prstGeom>
          <a:noFill/>
          <a:ln w="9525">
            <a:noFill/>
            <a:miter lim="800000"/>
            <a:headEnd/>
            <a:tailEnd/>
          </a:ln>
        </p:spPr>
      </p:pic>
      <p:cxnSp>
        <p:nvCxnSpPr>
          <p:cNvPr id="7" name="Прямая соединительная линия 6"/>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4430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14"/>
          <p:cNvPicPr>
            <a:picLocks noChangeAspect="1"/>
          </p:cNvPicPr>
          <p:nvPr/>
        </p:nvPicPr>
        <p:blipFill rotWithShape="1">
          <a:blip r:embed="rId2"/>
          <a:srcRect r="11226"/>
          <a:stretch/>
        </p:blipFill>
        <p:spPr bwMode="auto">
          <a:xfrm>
            <a:off x="8450636" y="2913074"/>
            <a:ext cx="3709517" cy="2411402"/>
          </a:xfrm>
          <a:prstGeom prst="rect">
            <a:avLst/>
          </a:prstGeom>
          <a:noFill/>
          <a:ln w="9525">
            <a:noFill/>
            <a:miter lim="800000"/>
            <a:headEnd/>
            <a:tailEnd/>
          </a:ln>
        </p:spPr>
      </p:pic>
      <p:sp>
        <p:nvSpPr>
          <p:cNvPr id="2" name="Tijdelijke aanduiding voor inhoud 1"/>
          <p:cNvSpPr>
            <a:spLocks noGrp="1"/>
          </p:cNvSpPr>
          <p:nvPr>
            <p:ph idx="1"/>
          </p:nvPr>
        </p:nvSpPr>
        <p:spPr>
          <a:xfrm>
            <a:off x="1597794" y="1340341"/>
            <a:ext cx="10399119" cy="2639561"/>
          </a:xfrm>
          <a:scene3d>
            <a:camera prst="orthographicFront">
              <a:rot lat="0" lon="21299999" rev="0"/>
            </a:camera>
            <a:lightRig rig="threePt" dir="t"/>
          </a:scene3d>
        </p:spPr>
        <p:txBody>
          <a:bodyPr rtlCol="0">
            <a:normAutofit/>
            <a:scene3d>
              <a:camera prst="orthographicFront">
                <a:rot lat="0" lon="600000" rev="0"/>
              </a:camera>
              <a:lightRig rig="threePt" dir="t"/>
            </a:scene3d>
          </a:bodyPr>
          <a:lstStyle/>
          <a:p>
            <a:pPr marL="0" indent="33338" eaLnBrk="1" fontAlgn="auto" hangingPunct="1">
              <a:spcAft>
                <a:spcPts val="0"/>
              </a:spcAft>
              <a:buFont typeface="Arial" panose="020B0604020202020204" pitchFamily="34" charset="0"/>
              <a:buNone/>
              <a:defRPr/>
            </a:pPr>
            <a:r>
              <a:rPr lang="en-US" sz="2400" b="1" u="sng" dirty="0" smtClean="0"/>
              <a:t>Indicator</a:t>
            </a:r>
            <a:r>
              <a:rPr lang="ru-RU" sz="2400" b="1" u="sng" dirty="0" smtClean="0"/>
              <a:t> </a:t>
            </a:r>
            <a:r>
              <a:rPr lang="ru-RU" sz="2400" b="1" u="sng" dirty="0"/>
              <a:t>3</a:t>
            </a:r>
            <a:r>
              <a:rPr lang="en-GB" sz="2400" b="1" dirty="0" smtClean="0"/>
              <a:t>:</a:t>
            </a:r>
            <a:r>
              <a:rPr lang="ru-RU" sz="2400" b="1" dirty="0" smtClean="0"/>
              <a:t> </a:t>
            </a:r>
            <a:r>
              <a:rPr lang="en-US" sz="2400" dirty="0"/>
              <a:t>Purchase and install computers and associated software for respective offices of MEWR and ALRI </a:t>
            </a:r>
            <a:endParaRPr lang="en-US" sz="2400" dirty="0" smtClean="0"/>
          </a:p>
          <a:p>
            <a:pPr eaLnBrk="1" fontAlgn="auto" hangingPunct="1">
              <a:spcAft>
                <a:spcPts val="0"/>
              </a:spcAft>
              <a:buFont typeface="Arial" panose="020B0604020202020204" pitchFamily="34" charset="0"/>
              <a:buNone/>
              <a:defRPr/>
            </a:pPr>
            <a:r>
              <a:rPr lang="en-US" sz="2400" b="1" u="sng" dirty="0">
                <a:solidFill>
                  <a:prstClr val="black"/>
                </a:solidFill>
              </a:rPr>
              <a:t>Deadline</a:t>
            </a:r>
            <a:r>
              <a:rPr lang="ru-RU" sz="2400" b="1" u="sng" dirty="0">
                <a:solidFill>
                  <a:prstClr val="black"/>
                </a:solidFill>
              </a:rPr>
              <a:t>: </a:t>
            </a:r>
            <a:r>
              <a:rPr lang="en-US" sz="2400" dirty="0" smtClean="0">
                <a:solidFill>
                  <a:prstClr val="black"/>
                </a:solidFill>
              </a:rPr>
              <a:t> December</a:t>
            </a:r>
            <a:r>
              <a:rPr lang="ru-RU" sz="2400" dirty="0" smtClean="0">
                <a:solidFill>
                  <a:prstClr val="black"/>
                </a:solidFill>
              </a:rPr>
              <a:t> </a:t>
            </a:r>
            <a:r>
              <a:rPr lang="ru-RU" sz="2400" dirty="0">
                <a:solidFill>
                  <a:prstClr val="black"/>
                </a:solidFill>
              </a:rPr>
              <a:t>2018</a:t>
            </a:r>
          </a:p>
          <a:p>
            <a:pPr marL="3175" indent="0" eaLnBrk="1" fontAlgn="auto" hangingPunct="1">
              <a:spcAft>
                <a:spcPts val="0"/>
              </a:spcAft>
              <a:buNone/>
              <a:defRPr/>
            </a:pPr>
            <a:r>
              <a:rPr lang="en-US" sz="2400" b="1" u="sng" dirty="0">
                <a:solidFill>
                  <a:prstClr val="black"/>
                </a:solidFill>
              </a:rPr>
              <a:t>Responsible</a:t>
            </a:r>
            <a:r>
              <a:rPr lang="en-GB" sz="2400" dirty="0"/>
              <a:t>: Procurement unit of PMU</a:t>
            </a:r>
            <a:r>
              <a:rPr lang="ru-RU" sz="2400" dirty="0"/>
              <a:t>, </a:t>
            </a:r>
            <a:r>
              <a:rPr lang="en-US" sz="2400" dirty="0"/>
              <a:t>WIS Coordinator, IT/LAN/WAN specialist</a:t>
            </a:r>
            <a:endParaRPr lang="en-GB" sz="2400" dirty="0"/>
          </a:p>
          <a:p>
            <a:pPr marL="3175" indent="0" eaLnBrk="1" fontAlgn="auto" hangingPunct="1">
              <a:spcAft>
                <a:spcPts val="0"/>
              </a:spcAft>
              <a:buFont typeface="Arial" panose="020B0604020202020204" pitchFamily="34" charset="0"/>
              <a:buNone/>
              <a:defRPr/>
            </a:pPr>
            <a:r>
              <a:rPr lang="en-US" sz="2400" b="1" u="sng" dirty="0"/>
              <a:t>Status</a:t>
            </a:r>
            <a:r>
              <a:rPr lang="en-GB" sz="2400" b="1" u="sng" dirty="0"/>
              <a:t>:</a:t>
            </a:r>
            <a:r>
              <a:rPr lang="en-GB" sz="2400" b="1" dirty="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a:sym typeface="Wingdings"/>
              </a:rPr>
              <a:t>Action</a:t>
            </a:r>
            <a:r>
              <a:rPr lang="ru-RU" sz="2400" b="1" dirty="0">
                <a:sym typeface="Wingdings"/>
              </a:rPr>
              <a:t>:</a:t>
            </a:r>
            <a:endParaRPr lang="en-GB" sz="2400" b="1" dirty="0"/>
          </a:p>
          <a:p>
            <a:pPr marL="3175" indent="0" eaLnBrk="1" fontAlgn="auto" hangingPunct="1">
              <a:spcAft>
                <a:spcPts val="0"/>
              </a:spcAft>
              <a:buFont typeface="Arial" panose="020B0604020202020204" pitchFamily="34" charset="0"/>
              <a:buNone/>
              <a:defRPr/>
            </a:pPr>
            <a:endParaRPr lang="en-GB" sz="2400" dirty="0" smtClean="0"/>
          </a:p>
          <a:p>
            <a:pPr marL="3175" indent="0" eaLnBrk="1" fontAlgn="auto" hangingPunct="1">
              <a:spcAft>
                <a:spcPts val="0"/>
              </a:spcAft>
              <a:buFont typeface="Arial" panose="020B0604020202020204" pitchFamily="34" charset="0"/>
              <a:buNone/>
              <a:defRPr/>
            </a:pPr>
            <a:endParaRPr lang="en-GB" sz="2400" dirty="0" smtClean="0"/>
          </a:p>
          <a:p>
            <a:pPr marL="3175" indent="0" eaLnBrk="1" fontAlgn="auto" hangingPunct="1">
              <a:spcAft>
                <a:spcPts val="0"/>
              </a:spcAft>
              <a:buFont typeface="Arial" panose="020B0604020202020204" pitchFamily="34" charset="0"/>
              <a:buNone/>
              <a:defRPr/>
            </a:pPr>
            <a:endParaRPr lang="en-GB" sz="2400" dirty="0" smtClean="0"/>
          </a:p>
        </p:txBody>
      </p:sp>
      <p:sp>
        <p:nvSpPr>
          <p:cNvPr id="14338" name="Прямоугольник 3"/>
          <p:cNvSpPr>
            <a:spLocks noChangeArrowheads="1"/>
          </p:cNvSpPr>
          <p:nvPr/>
        </p:nvSpPr>
        <p:spPr bwMode="auto">
          <a:xfrm>
            <a:off x="1289592" y="71450"/>
            <a:ext cx="9974263" cy="1077218"/>
          </a:xfrm>
          <a:prstGeom prst="rect">
            <a:avLst/>
          </a:prstGeom>
          <a:noFill/>
          <a:ln w="9525">
            <a:noFill/>
            <a:miter lim="800000"/>
            <a:headEnd/>
            <a:tailEnd/>
          </a:ln>
        </p:spPr>
        <p:txBody>
          <a:bodyPr>
            <a:spAutoFit/>
          </a:bodyPr>
          <a:lstStyle/>
          <a:p>
            <a:r>
              <a:rPr lang="en-US" sz="3200" b="1" dirty="0">
                <a:solidFill>
                  <a:srgbClr val="0000FF"/>
                </a:solidFill>
                <a:latin typeface="Calibri" pitchFamily="34" charset="0"/>
              </a:rPr>
              <a:t>Link all offices of MEWR, ALRI, </a:t>
            </a:r>
            <a:r>
              <a:rPr lang="en-US" sz="3200" b="1" dirty="0" err="1">
                <a:solidFill>
                  <a:srgbClr val="0000FF"/>
                </a:solidFill>
                <a:latin typeface="Calibri" pitchFamily="34" charset="0"/>
              </a:rPr>
              <a:t>AlRI</a:t>
            </a:r>
            <a:r>
              <a:rPr lang="en-US" sz="3200" b="1" dirty="0">
                <a:solidFill>
                  <a:srgbClr val="0000FF"/>
                </a:solidFill>
                <a:latin typeface="Calibri" pitchFamily="34" charset="0"/>
              </a:rPr>
              <a:t> </a:t>
            </a:r>
            <a:r>
              <a:rPr lang="en-US" sz="3200" b="1" dirty="0" err="1">
                <a:solidFill>
                  <a:srgbClr val="0000FF"/>
                </a:solidFill>
                <a:latin typeface="Calibri" pitchFamily="34" charset="0"/>
              </a:rPr>
              <a:t>Kafernigan</a:t>
            </a:r>
            <a:r>
              <a:rPr lang="en-US" sz="3200" b="1" dirty="0">
                <a:solidFill>
                  <a:srgbClr val="0000FF"/>
                </a:solidFill>
                <a:latin typeface="Calibri" pitchFamily="34" charset="0"/>
              </a:rPr>
              <a:t> and BWO with a digital information network (DIN)</a:t>
            </a:r>
            <a:endParaRPr lang="ru-RU" sz="3200" dirty="0">
              <a:latin typeface="Calibri" pitchFamily="34" charset="0"/>
            </a:endParaRPr>
          </a:p>
        </p:txBody>
      </p:sp>
      <p:sp>
        <p:nvSpPr>
          <p:cNvPr id="14339" name="Прямоугольник 5"/>
          <p:cNvSpPr>
            <a:spLocks noChangeArrowheads="1"/>
          </p:cNvSpPr>
          <p:nvPr/>
        </p:nvSpPr>
        <p:spPr bwMode="auto">
          <a:xfrm>
            <a:off x="1722921" y="3979902"/>
            <a:ext cx="7640153" cy="2308324"/>
          </a:xfrm>
          <a:prstGeom prst="rect">
            <a:avLst/>
          </a:prstGeom>
          <a:noFill/>
          <a:ln w="9525">
            <a:noFill/>
            <a:miter lim="800000"/>
            <a:headEnd/>
            <a:tailEnd/>
          </a:ln>
        </p:spPr>
        <p:txBody>
          <a:bodyPr wrap="square">
            <a:spAutoFit/>
          </a:bodyPr>
          <a:lstStyle/>
          <a:p>
            <a:pPr marL="517525" indent="-514350">
              <a:buFont typeface="Calibri Light" pitchFamily="34" charset="0"/>
              <a:buAutoNum type="alphaLcPeriod"/>
            </a:pPr>
            <a:r>
              <a:rPr lang="en-US" sz="2400" dirty="0">
                <a:latin typeface="Calibri" pitchFamily="34" charset="0"/>
              </a:rPr>
              <a:t>Technical specification for the server</a:t>
            </a:r>
            <a:r>
              <a:rPr lang="ru-RU" sz="2400" dirty="0" smtClean="0">
                <a:latin typeface="Calibri" pitchFamily="34" charset="0"/>
              </a:rPr>
              <a:t> </a:t>
            </a:r>
            <a:r>
              <a:rPr lang="en-US" sz="2400" dirty="0" smtClean="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smtClean="0">
                <a:latin typeface="Calibri" pitchFamily="34" charset="0"/>
              </a:rPr>
              <a:t>tender</a:t>
            </a:r>
            <a:r>
              <a:rPr lang="en-GB" sz="2400" dirty="0" smtClean="0">
                <a:latin typeface="Calibri" pitchFamily="34" charset="0"/>
              </a:rPr>
              <a:t> </a:t>
            </a:r>
            <a:r>
              <a:rPr lang="en-GB" sz="2400" dirty="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 </a:t>
            </a:r>
            <a:r>
              <a:rPr lang="en-US" sz="2400" dirty="0" smtClean="0">
                <a:latin typeface="Calibri" pitchFamily="34" charset="0"/>
                <a:sym typeface="Wingdings" pitchFamily="2" charset="2"/>
              </a:rPr>
              <a:t>and installation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a:t>
            </a:r>
            <a:endParaRPr lang="ru-RU" sz="2400" dirty="0" smtClean="0">
              <a:solidFill>
                <a:srgbClr val="0000FF"/>
              </a:solidFill>
              <a:latin typeface="Calibri" pitchFamily="34" charset="0"/>
              <a:sym typeface="Wingdings" pitchFamily="2" charset="2"/>
            </a:endParaRPr>
          </a:p>
          <a:p>
            <a:pPr marL="517525" indent="-514350">
              <a:buFont typeface="Calibri Light" pitchFamily="34" charset="0"/>
              <a:buAutoNum type="alphaLcPeriod"/>
            </a:pPr>
            <a:r>
              <a:rPr lang="en-US" sz="2400" dirty="0">
                <a:latin typeface="Calibri" pitchFamily="34" charset="0"/>
                <a:sym typeface="Wingdings" pitchFamily="2" charset="2"/>
              </a:rPr>
              <a:t>Technical condition for server repair - in </a:t>
            </a:r>
            <a:r>
              <a:rPr lang="en-US" sz="2400" dirty="0" smtClean="0">
                <a:latin typeface="Calibri" pitchFamily="34" charset="0"/>
                <a:sym typeface="Wingdings" pitchFamily="2" charset="2"/>
              </a:rPr>
              <a:t>process </a:t>
            </a:r>
            <a:r>
              <a:rPr lang="en-GB" sz="2400" dirty="0" smtClean="0">
                <a:solidFill>
                  <a:srgbClr val="0000FF"/>
                </a:solidFill>
                <a:latin typeface="Calibri" pitchFamily="34" charset="0"/>
                <a:sym typeface="Wingdings" pitchFamily="2" charset="2"/>
              </a:rPr>
              <a:t></a:t>
            </a:r>
            <a:r>
              <a:rPr lang="en-GB" sz="2400" dirty="0" smtClean="0">
                <a:solidFill>
                  <a:srgbClr val="0000FF"/>
                </a:solidFill>
                <a:latin typeface="Calibri" pitchFamily="34" charset="0"/>
              </a:rPr>
              <a:t>, </a:t>
            </a:r>
            <a:r>
              <a:rPr lang="en-US" sz="2400" dirty="0" smtClean="0">
                <a:latin typeface="Calibri" pitchFamily="34" charset="0"/>
              </a:rPr>
              <a:t>tender</a:t>
            </a:r>
            <a:r>
              <a:rPr lang="en-GB" sz="2400" dirty="0" smtClean="0">
                <a:latin typeface="Calibri" pitchFamily="34" charset="0"/>
              </a:rPr>
              <a:t>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 </a:t>
            </a:r>
            <a:r>
              <a:rPr lang="en-US" sz="2400" dirty="0">
                <a:latin typeface="Calibri" pitchFamily="34" charset="0"/>
                <a:sym typeface="Wingdings" pitchFamily="2" charset="2"/>
              </a:rPr>
              <a:t>repair and </a:t>
            </a:r>
            <a:r>
              <a:rPr lang="en-US" sz="2400" dirty="0" smtClean="0">
                <a:latin typeface="Calibri" pitchFamily="34" charset="0"/>
                <a:sym typeface="Wingdings" pitchFamily="2" charset="2"/>
              </a:rPr>
              <a:t>equipment </a:t>
            </a:r>
            <a:r>
              <a:rPr lang="en-GB" sz="2400" dirty="0" smtClean="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a:t>
            </a:r>
            <a:endParaRPr lang="ru-RU" sz="2400" dirty="0" smtClean="0">
              <a:solidFill>
                <a:srgbClr val="0000FF"/>
              </a:solidFill>
              <a:latin typeface="Calibri" pitchFamily="34" charset="0"/>
              <a:sym typeface="Wingdings" pitchFamily="2" charset="2"/>
            </a:endParaRPr>
          </a:p>
          <a:p>
            <a:pPr marL="517525" indent="-514350">
              <a:buFont typeface="Calibri Light" pitchFamily="34" charset="0"/>
              <a:buAutoNum type="alphaLcPeriod"/>
            </a:pPr>
            <a:endParaRPr lang="ru-RU" sz="2400" dirty="0" smtClean="0">
              <a:solidFill>
                <a:srgbClr val="0000FF"/>
              </a:solidFill>
              <a:latin typeface="Calibri" pitchFamily="34" charset="0"/>
              <a:sym typeface="Wingdings" pitchFamily="2" charset="2"/>
            </a:endParaRPr>
          </a:p>
          <a:p>
            <a:pPr marL="517525" indent="-514350">
              <a:buFont typeface="Calibri Light" pitchFamily="34" charset="0"/>
              <a:buAutoNum type="alphaLcPeriod"/>
            </a:pPr>
            <a:endParaRPr lang="en-US" sz="2400" dirty="0">
              <a:solidFill>
                <a:srgbClr val="0000FF"/>
              </a:solidFill>
              <a:latin typeface="Calibri" pitchFamily="34" charset="0"/>
              <a:sym typeface="Wingdings" pitchFamily="2" charset="2"/>
            </a:endParaRPr>
          </a:p>
        </p:txBody>
      </p:sp>
      <p:cxnSp>
        <p:nvCxnSpPr>
          <p:cNvPr id="6" name="Прямая соединительная линия 5"/>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4138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578543" y="1428811"/>
            <a:ext cx="10613457" cy="3271838"/>
          </a:xfrm>
        </p:spPr>
        <p:txBody>
          <a:bodyPr rtlCol="0">
            <a:noAutofit/>
          </a:bodyPr>
          <a:lstStyle/>
          <a:p>
            <a:pPr marL="0" indent="33338" eaLnBrk="1" fontAlgn="auto" hangingPunct="1">
              <a:spcAft>
                <a:spcPts val="0"/>
              </a:spcAft>
              <a:buFont typeface="Arial" panose="020B0604020202020204" pitchFamily="34" charset="0"/>
              <a:buNone/>
              <a:defRPr/>
            </a:pPr>
            <a:r>
              <a:rPr lang="en-US" sz="2400" b="1" u="sng" dirty="0"/>
              <a:t>Indicator</a:t>
            </a:r>
            <a:r>
              <a:rPr lang="ru-RU" sz="2400" b="1" u="sng" dirty="0"/>
              <a:t> </a:t>
            </a:r>
            <a:r>
              <a:rPr lang="en-US" sz="2400" b="1" u="sng" dirty="0" smtClean="0"/>
              <a:t>4</a:t>
            </a:r>
            <a:r>
              <a:rPr lang="en-GB" sz="2400" b="1" dirty="0" smtClean="0"/>
              <a:t>:</a:t>
            </a:r>
            <a:r>
              <a:rPr lang="ru-RU" sz="2400" b="1" dirty="0" smtClean="0"/>
              <a:t> </a:t>
            </a:r>
            <a:r>
              <a:rPr lang="en-US" sz="2400" dirty="0"/>
              <a:t>Servers with the appropriate server </a:t>
            </a:r>
            <a:r>
              <a:rPr lang="en-US" sz="2400" dirty="0" smtClean="0"/>
              <a:t>software </a:t>
            </a:r>
            <a:r>
              <a:rPr lang="en-US" sz="2400" dirty="0"/>
              <a:t>are installed and operate at </a:t>
            </a:r>
            <a:r>
              <a:rPr lang="en-US" sz="2400" dirty="0" smtClean="0"/>
              <a:t>the MEWR </a:t>
            </a:r>
            <a:r>
              <a:rPr lang="en-US" sz="2400" dirty="0"/>
              <a:t>and ALRI </a:t>
            </a:r>
          </a:p>
          <a:p>
            <a:pPr eaLnBrk="1" fontAlgn="auto" hangingPunct="1">
              <a:spcAft>
                <a:spcPts val="0"/>
              </a:spcAft>
              <a:buFont typeface="Arial" panose="020B0604020202020204" pitchFamily="34" charset="0"/>
              <a:buNone/>
              <a:defRPr/>
            </a:pPr>
            <a:r>
              <a:rPr lang="en-US" sz="2400" b="1" u="sng" dirty="0">
                <a:solidFill>
                  <a:prstClr val="black"/>
                </a:solidFill>
              </a:rPr>
              <a:t>Deadline</a:t>
            </a:r>
            <a:r>
              <a:rPr lang="ru-RU" sz="2400" b="1" u="sng" dirty="0">
                <a:solidFill>
                  <a:prstClr val="black"/>
                </a:solidFill>
              </a:rPr>
              <a:t>: </a:t>
            </a:r>
            <a:r>
              <a:rPr lang="en-US" sz="2400" dirty="0">
                <a:solidFill>
                  <a:prstClr val="black"/>
                </a:solidFill>
              </a:rPr>
              <a:t> December</a:t>
            </a:r>
            <a:r>
              <a:rPr lang="ru-RU" sz="2400" dirty="0">
                <a:solidFill>
                  <a:prstClr val="black"/>
                </a:solidFill>
              </a:rPr>
              <a:t> 2018</a:t>
            </a:r>
          </a:p>
          <a:p>
            <a:pPr marL="3175" indent="0" eaLnBrk="1" fontAlgn="auto" hangingPunct="1">
              <a:spcAft>
                <a:spcPts val="0"/>
              </a:spcAft>
              <a:buNone/>
              <a:defRPr/>
            </a:pPr>
            <a:r>
              <a:rPr lang="en-US" sz="2400" b="1" u="sng" dirty="0">
                <a:solidFill>
                  <a:prstClr val="black"/>
                </a:solidFill>
              </a:rPr>
              <a:t>Responsible</a:t>
            </a:r>
            <a:r>
              <a:rPr lang="en-GB" sz="2400" dirty="0"/>
              <a:t>: Procurement unit of PMU</a:t>
            </a:r>
            <a:r>
              <a:rPr lang="ru-RU" sz="2400" dirty="0"/>
              <a:t>, </a:t>
            </a:r>
            <a:r>
              <a:rPr lang="en-US" sz="2400" dirty="0"/>
              <a:t>WIS Coordinator, IT/LAN/WAN specialist</a:t>
            </a:r>
            <a:endParaRPr lang="en-GB" sz="2400" dirty="0"/>
          </a:p>
          <a:p>
            <a:pPr marL="3175" indent="0" eaLnBrk="1" fontAlgn="auto" hangingPunct="1">
              <a:spcAft>
                <a:spcPts val="0"/>
              </a:spcAft>
              <a:buFont typeface="Arial" panose="020B0604020202020204" pitchFamily="34" charset="0"/>
              <a:buNone/>
              <a:defRPr/>
            </a:pPr>
            <a:r>
              <a:rPr lang="en-US" sz="2400" b="1" u="sng" dirty="0"/>
              <a:t>Status</a:t>
            </a:r>
            <a:r>
              <a:rPr lang="en-GB" sz="2400" b="1" u="sng" dirty="0"/>
              <a:t>:</a:t>
            </a:r>
            <a:r>
              <a:rPr lang="en-GB" sz="2400" b="1" dirty="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a:sym typeface="Wingdings"/>
              </a:rPr>
              <a:t>Action</a:t>
            </a:r>
            <a:r>
              <a:rPr lang="ru-RU" sz="2400" b="1" dirty="0">
                <a:sym typeface="Wingdings"/>
              </a:rPr>
              <a:t>:</a:t>
            </a:r>
            <a:endParaRPr lang="en-GB" sz="2400" b="1" dirty="0"/>
          </a:p>
          <a:p>
            <a:pPr marL="517525" indent="-514350" eaLnBrk="1" fontAlgn="auto" hangingPunct="1">
              <a:spcAft>
                <a:spcPts val="0"/>
              </a:spcAft>
              <a:buFont typeface="+mj-lt"/>
              <a:buAutoNum type="alphaLcPeriod"/>
              <a:defRPr/>
            </a:pPr>
            <a:r>
              <a:rPr lang="en-US" sz="2400" dirty="0">
                <a:latin typeface="Calibri" pitchFamily="34" charset="0"/>
                <a:cs typeface="Arial" charset="0"/>
              </a:rPr>
              <a:t>Operating systems for server hardware - specifications</a:t>
            </a:r>
            <a:r>
              <a:rPr lang="en-US" sz="2400" dirty="0" smtClean="0"/>
              <a:t> </a:t>
            </a:r>
            <a:r>
              <a:rPr lang="en-US" sz="2400" dirty="0" smtClean="0">
                <a:solidFill>
                  <a:srgbClr val="0000FF"/>
                </a:solidFill>
                <a:sym typeface="Wingdings"/>
              </a:rPr>
              <a:t></a:t>
            </a:r>
            <a:r>
              <a:rPr lang="en-GB" sz="2400" dirty="0" smtClean="0"/>
              <a:t>, </a:t>
            </a:r>
            <a:r>
              <a:rPr lang="en-US" sz="2400" dirty="0" smtClean="0"/>
              <a:t>purchase</a:t>
            </a:r>
            <a:r>
              <a:rPr lang="en-GB" sz="2400" dirty="0" smtClean="0"/>
              <a:t> </a:t>
            </a:r>
            <a:r>
              <a:rPr lang="en-US" sz="2400" dirty="0" smtClean="0">
                <a:solidFill>
                  <a:srgbClr val="0000FF"/>
                </a:solidFill>
                <a:sym typeface="Wingdings"/>
              </a:rPr>
              <a:t></a:t>
            </a:r>
            <a:r>
              <a:rPr lang="en-US" sz="2400" dirty="0" smtClean="0">
                <a:sym typeface="Wingdings"/>
              </a:rPr>
              <a:t>, and installation</a:t>
            </a:r>
            <a:r>
              <a:rPr lang="ru-RU" sz="2400" dirty="0" smtClean="0"/>
              <a:t> </a:t>
            </a:r>
            <a:r>
              <a:rPr lang="en-US" sz="2400" dirty="0" smtClean="0">
                <a:solidFill>
                  <a:srgbClr val="0000FF"/>
                </a:solidFill>
                <a:sym typeface="Wingdings"/>
              </a:rPr>
              <a:t></a:t>
            </a:r>
            <a:endParaRPr lang="en-GB" sz="2400" dirty="0" smtClean="0">
              <a:solidFill>
                <a:srgbClr val="0000FF"/>
              </a:solidFill>
            </a:endParaRPr>
          </a:p>
          <a:p>
            <a:pPr marL="3175" indent="0" eaLnBrk="1" fontAlgn="auto" hangingPunct="1">
              <a:spcAft>
                <a:spcPts val="0"/>
              </a:spcAft>
              <a:buFont typeface="Arial" panose="020B0604020202020204" pitchFamily="34" charset="0"/>
              <a:buNone/>
              <a:defRPr/>
            </a:pPr>
            <a:endParaRPr lang="en-GB" sz="2400" b="1" dirty="0" smtClean="0"/>
          </a:p>
        </p:txBody>
      </p:sp>
      <p:pic>
        <p:nvPicPr>
          <p:cNvPr id="10" name="Picture 2" descr="Картинки по запросу windows server 2012"/>
          <p:cNvPicPr>
            <a:picLocks noChangeAspect="1" noChangeArrowheads="1"/>
          </p:cNvPicPr>
          <p:nvPr/>
        </p:nvPicPr>
        <p:blipFill>
          <a:blip r:embed="rId2"/>
          <a:srcRect/>
          <a:stretch>
            <a:fillRect/>
          </a:stretch>
        </p:blipFill>
        <p:spPr bwMode="auto">
          <a:xfrm>
            <a:off x="2190134" y="4980793"/>
            <a:ext cx="1263650" cy="1271587"/>
          </a:xfrm>
          <a:prstGeom prst="rect">
            <a:avLst/>
          </a:prstGeom>
          <a:ln>
            <a:noFill/>
          </a:ln>
          <a:effectLst>
            <a:outerShdw blurRad="292100" dist="139700" dir="2700000" algn="tl" rotWithShape="0">
              <a:srgbClr val="333333">
                <a:alpha val="65000"/>
              </a:srgbClr>
            </a:outerShdw>
          </a:effectLst>
          <a:extLst/>
        </p:spPr>
      </p:pic>
      <p:pic>
        <p:nvPicPr>
          <p:cNvPr id="11" name="Рисунок 10"/>
          <p:cNvPicPr>
            <a:picLocks noChangeAspect="1"/>
          </p:cNvPicPr>
          <p:nvPr/>
        </p:nvPicPr>
        <p:blipFill>
          <a:blip r:embed="rId3"/>
          <a:stretch>
            <a:fillRect/>
          </a:stretch>
        </p:blipFill>
        <p:spPr>
          <a:xfrm>
            <a:off x="3888759" y="4980793"/>
            <a:ext cx="1722438" cy="1292225"/>
          </a:xfrm>
          <a:prstGeom prst="rect">
            <a:avLst/>
          </a:prstGeom>
          <a:ln>
            <a:noFill/>
          </a:ln>
          <a:effectLst>
            <a:outerShdw blurRad="292100" dist="139700" dir="2700000" algn="tl" rotWithShape="0">
              <a:srgbClr val="333333">
                <a:alpha val="65000"/>
              </a:srgbClr>
            </a:outerShdw>
          </a:effectLst>
        </p:spPr>
      </p:pic>
      <p:pic>
        <p:nvPicPr>
          <p:cNvPr id="1026" name="Picture 2" descr="Картинки по запросу касперский лого вектор"/>
          <p:cNvPicPr>
            <a:picLocks noChangeAspect="1" noChangeArrowheads="1"/>
          </p:cNvPicPr>
          <p:nvPr/>
        </p:nvPicPr>
        <p:blipFill>
          <a:blip r:embed="rId4"/>
          <a:srcRect/>
          <a:stretch>
            <a:fillRect/>
          </a:stretch>
        </p:blipFill>
        <p:spPr bwMode="auto">
          <a:xfrm>
            <a:off x="6046172" y="4980793"/>
            <a:ext cx="4213225" cy="1225550"/>
          </a:xfrm>
          <a:prstGeom prst="rect">
            <a:avLst/>
          </a:prstGeom>
          <a:ln>
            <a:noFill/>
          </a:ln>
          <a:effectLst>
            <a:outerShdw blurRad="292100" dist="139700" dir="2700000" algn="tl" rotWithShape="0">
              <a:srgbClr val="333333">
                <a:alpha val="65000"/>
              </a:srgbClr>
            </a:outerShdw>
          </a:effectLst>
          <a:extLst/>
        </p:spPr>
      </p:pic>
      <p:cxnSp>
        <p:nvCxnSpPr>
          <p:cNvPr id="8" name="Прямая соединительная линия 7"/>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9" name="Прямоугольник 3"/>
          <p:cNvSpPr>
            <a:spLocks noChangeArrowheads="1"/>
          </p:cNvSpPr>
          <p:nvPr/>
        </p:nvSpPr>
        <p:spPr bwMode="auto">
          <a:xfrm>
            <a:off x="1289592" y="71450"/>
            <a:ext cx="9974263" cy="1077218"/>
          </a:xfrm>
          <a:prstGeom prst="rect">
            <a:avLst/>
          </a:prstGeom>
          <a:noFill/>
          <a:ln w="9525">
            <a:noFill/>
            <a:miter lim="800000"/>
            <a:headEnd/>
            <a:tailEnd/>
          </a:ln>
        </p:spPr>
        <p:txBody>
          <a:bodyPr>
            <a:spAutoFit/>
          </a:bodyPr>
          <a:lstStyle/>
          <a:p>
            <a:r>
              <a:rPr lang="en-US" sz="3200" b="1" dirty="0">
                <a:solidFill>
                  <a:srgbClr val="0000FF"/>
                </a:solidFill>
                <a:latin typeface="Calibri" pitchFamily="34" charset="0"/>
              </a:rPr>
              <a:t>Link all offices of MEWR, ALRI, </a:t>
            </a:r>
            <a:r>
              <a:rPr lang="en-US" sz="3200" b="1" dirty="0" smtClean="0">
                <a:solidFill>
                  <a:srgbClr val="0000FF"/>
                </a:solidFill>
                <a:latin typeface="Calibri" pitchFamily="34" charset="0"/>
              </a:rPr>
              <a:t>ALRI </a:t>
            </a:r>
            <a:r>
              <a:rPr lang="en-US" sz="3200" b="1" dirty="0" err="1">
                <a:solidFill>
                  <a:srgbClr val="0000FF"/>
                </a:solidFill>
                <a:latin typeface="Calibri" pitchFamily="34" charset="0"/>
              </a:rPr>
              <a:t>Kafernigan</a:t>
            </a:r>
            <a:r>
              <a:rPr lang="en-US" sz="3200" b="1" dirty="0">
                <a:solidFill>
                  <a:srgbClr val="0000FF"/>
                </a:solidFill>
                <a:latin typeface="Calibri" pitchFamily="34" charset="0"/>
              </a:rPr>
              <a:t> and BWO with a digital information network (DIN)</a:t>
            </a:r>
            <a:endParaRPr lang="ru-RU" sz="32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5"/>
          <p:cNvPicPr>
            <a:picLocks noChangeAspect="1"/>
          </p:cNvPicPr>
          <p:nvPr/>
        </p:nvPicPr>
        <p:blipFill>
          <a:blip r:embed="rId2"/>
          <a:srcRect/>
          <a:stretch>
            <a:fillRect/>
          </a:stretch>
        </p:blipFill>
        <p:spPr bwMode="auto">
          <a:xfrm>
            <a:off x="8523449" y="2943333"/>
            <a:ext cx="3541712" cy="2655888"/>
          </a:xfrm>
          <a:prstGeom prst="rect">
            <a:avLst/>
          </a:prstGeom>
          <a:noFill/>
          <a:ln w="9525">
            <a:noFill/>
            <a:miter lim="800000"/>
            <a:headEnd/>
            <a:tailEnd/>
          </a:ln>
        </p:spPr>
      </p:pic>
      <p:sp>
        <p:nvSpPr>
          <p:cNvPr id="15363" name="Прямоугольник 3"/>
          <p:cNvSpPr>
            <a:spLocks noChangeArrowheads="1"/>
          </p:cNvSpPr>
          <p:nvPr/>
        </p:nvSpPr>
        <p:spPr bwMode="auto">
          <a:xfrm>
            <a:off x="1289050" y="120650"/>
            <a:ext cx="10050463" cy="1077218"/>
          </a:xfrm>
          <a:prstGeom prst="rect">
            <a:avLst/>
          </a:prstGeom>
          <a:noFill/>
          <a:ln w="9525">
            <a:noFill/>
            <a:miter lim="800000"/>
            <a:headEnd/>
            <a:tailEnd/>
          </a:ln>
        </p:spPr>
        <p:txBody>
          <a:bodyPr>
            <a:spAutoFit/>
          </a:bodyPr>
          <a:lstStyle/>
          <a:p>
            <a:r>
              <a:rPr lang="en-US" sz="3200" b="1" dirty="0">
                <a:solidFill>
                  <a:srgbClr val="0000FF"/>
                </a:solidFill>
                <a:latin typeface="Calibri" pitchFamily="34" charset="0"/>
              </a:rPr>
              <a:t>Installation of wireless networks in all offices of MEWR and ALRI </a:t>
            </a:r>
            <a:endParaRPr lang="ru-RU" sz="3200" b="1" dirty="0">
              <a:solidFill>
                <a:srgbClr val="0000FF"/>
              </a:solidFill>
              <a:latin typeface="Calibri" pitchFamily="34" charset="0"/>
            </a:endParaRPr>
          </a:p>
        </p:txBody>
      </p:sp>
      <p:sp>
        <p:nvSpPr>
          <p:cNvPr id="2" name="Tijdelijke aanduiding voor inhoud 1"/>
          <p:cNvSpPr>
            <a:spLocks noGrp="1"/>
          </p:cNvSpPr>
          <p:nvPr>
            <p:ph idx="1"/>
          </p:nvPr>
        </p:nvSpPr>
        <p:spPr>
          <a:xfrm>
            <a:off x="1626668" y="3729109"/>
            <a:ext cx="7671336" cy="3093363"/>
          </a:xfrm>
        </p:spPr>
        <p:txBody>
          <a:bodyPr rtlCol="0">
            <a:normAutofit lnSpcReduction="10000"/>
          </a:bodyPr>
          <a:lstStyle/>
          <a:p>
            <a:pPr marL="517525" indent="-514350" eaLnBrk="1" fontAlgn="auto" hangingPunct="1">
              <a:spcAft>
                <a:spcPts val="0"/>
              </a:spcAft>
              <a:buFont typeface="+mj-lt"/>
              <a:buAutoNum type="alphaLcPeriod"/>
              <a:defRPr/>
            </a:pPr>
            <a:r>
              <a:rPr lang="en-US" sz="2600" dirty="0"/>
              <a:t>Analysis of prices and technical capabilities of local communication providers and the signing of an </a:t>
            </a:r>
            <a:r>
              <a:rPr lang="en-US" sz="2600" dirty="0" smtClean="0"/>
              <a:t>contract </a:t>
            </a:r>
            <a:r>
              <a:rPr lang="en-US" sz="2600" dirty="0"/>
              <a:t>for the installation of VPN / Internet in the first quarter of 2018.</a:t>
            </a:r>
          </a:p>
          <a:p>
            <a:pPr marL="517525" indent="-514350" eaLnBrk="1" fontAlgn="auto" hangingPunct="1">
              <a:spcAft>
                <a:spcPts val="0"/>
              </a:spcAft>
              <a:buFont typeface="+mj-lt"/>
              <a:buAutoNum type="alphaLcPeriod"/>
              <a:defRPr/>
            </a:pPr>
            <a:r>
              <a:rPr lang="en-US" sz="2600" dirty="0"/>
              <a:t>Selection of the company for LAN-design and completion of design work in July 2018.</a:t>
            </a:r>
          </a:p>
          <a:p>
            <a:pPr marL="517525" indent="-514350" eaLnBrk="1" fontAlgn="auto" hangingPunct="1">
              <a:spcAft>
                <a:spcPts val="0"/>
              </a:spcAft>
              <a:buFont typeface="+mj-lt"/>
              <a:buAutoNum type="alphaLcPeriod"/>
              <a:defRPr/>
            </a:pPr>
            <a:r>
              <a:rPr lang="en-US" sz="2600" dirty="0"/>
              <a:t>Choosing a company to install LAN and completing installation and testing in November 2018.</a:t>
            </a:r>
            <a:endParaRPr lang="en-US" sz="2600" dirty="0" smtClean="0"/>
          </a:p>
        </p:txBody>
      </p:sp>
      <p:cxnSp>
        <p:nvCxnSpPr>
          <p:cNvPr id="6" name="Прямая соединительная линия 5"/>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10" name="Tijdelijke aanduiding voor inhoud 1"/>
          <p:cNvSpPr txBox="1">
            <a:spLocks/>
          </p:cNvSpPr>
          <p:nvPr/>
        </p:nvSpPr>
        <p:spPr bwMode="auto">
          <a:xfrm>
            <a:off x="1626669" y="1428811"/>
            <a:ext cx="10565331" cy="22454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3338" eaLnBrk="1" fontAlgn="auto" hangingPunct="1">
              <a:spcAft>
                <a:spcPts val="0"/>
              </a:spcAft>
              <a:buFont typeface="Arial" panose="020B0604020202020204" pitchFamily="34" charset="0"/>
              <a:buNone/>
              <a:defRPr/>
            </a:pPr>
            <a:r>
              <a:rPr lang="en-US" sz="2400" b="1" u="sng" dirty="0" smtClean="0"/>
              <a:t>Indicator</a:t>
            </a:r>
            <a:r>
              <a:rPr lang="ru-RU" sz="2400" b="1" u="sng" dirty="0" smtClean="0"/>
              <a:t> </a:t>
            </a:r>
            <a:r>
              <a:rPr lang="en-US" sz="2400" b="1" u="sng" dirty="0" smtClean="0"/>
              <a:t>5</a:t>
            </a:r>
            <a:r>
              <a:rPr lang="en-GB" sz="2400" b="1" dirty="0" smtClean="0"/>
              <a:t>:</a:t>
            </a:r>
            <a:r>
              <a:rPr lang="ru-RU" sz="2400" b="1" dirty="0" smtClean="0"/>
              <a:t> </a:t>
            </a:r>
            <a:r>
              <a:rPr lang="en-US" sz="2400" b="1" dirty="0" smtClean="0"/>
              <a:t>I</a:t>
            </a:r>
            <a:r>
              <a:rPr lang="en-US" sz="2400" dirty="0" smtClean="0"/>
              <a:t>nstallation of DIN at the MEWR, </a:t>
            </a:r>
            <a:r>
              <a:rPr lang="en-US" sz="2400" dirty="0"/>
              <a:t>ALRI, </a:t>
            </a:r>
            <a:r>
              <a:rPr lang="en-US" sz="2400" dirty="0" err="1"/>
              <a:t>AlRI</a:t>
            </a:r>
            <a:r>
              <a:rPr lang="en-US" sz="2400" dirty="0"/>
              <a:t> </a:t>
            </a:r>
            <a:r>
              <a:rPr lang="en-US" sz="2400" dirty="0" err="1"/>
              <a:t>Kafernigan</a:t>
            </a:r>
            <a:r>
              <a:rPr lang="en-US" sz="2400" dirty="0"/>
              <a:t> and BWO</a:t>
            </a:r>
            <a:endParaRPr lang="en-US" sz="2400" dirty="0" smtClean="0"/>
          </a:p>
          <a:p>
            <a:pPr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 December</a:t>
            </a:r>
            <a:r>
              <a:rPr lang="ru-RU" sz="2400" dirty="0" smtClean="0">
                <a:solidFill>
                  <a:prstClr val="black"/>
                </a:solidFill>
              </a:rPr>
              <a:t> 2018</a:t>
            </a:r>
          </a:p>
          <a:p>
            <a:pPr marL="3175" indent="0" eaLnBrk="1" fontAlgn="auto" hangingPunct="1">
              <a:spcAft>
                <a:spcPts val="0"/>
              </a:spcAft>
              <a:buFont typeface="Arial" charset="0"/>
              <a:buNone/>
              <a:defRPr/>
            </a:pPr>
            <a:r>
              <a:rPr lang="en-US" sz="2400" b="1" u="sng" dirty="0" smtClean="0">
                <a:solidFill>
                  <a:prstClr val="black"/>
                </a:solidFill>
              </a:rPr>
              <a:t>Responsible</a:t>
            </a:r>
            <a:r>
              <a:rPr lang="en-GB" sz="2400" dirty="0" smtClean="0"/>
              <a:t>: Procurement unit of PMU</a:t>
            </a:r>
            <a:r>
              <a:rPr lang="ru-RU" sz="2400" dirty="0" smtClean="0"/>
              <a:t>, </a:t>
            </a:r>
            <a:r>
              <a:rPr lang="en-US" sz="2400" dirty="0" smtClean="0"/>
              <a:t>WIS Coordinator, IT/LAN/WAN specialist</a:t>
            </a:r>
            <a:endParaRPr lang="en-GB" sz="2400" dirty="0" smtClean="0"/>
          </a:p>
          <a:p>
            <a:pPr marL="3175" indent="0" eaLnBrk="1" fontAlgn="auto" hangingPunct="1">
              <a:spcAft>
                <a:spcPts val="0"/>
              </a:spcAft>
              <a:buFont typeface="Arial" panose="020B0604020202020204" pitchFamily="34" charset="0"/>
              <a:buNone/>
              <a:defRPr/>
            </a:pPr>
            <a:r>
              <a:rPr lang="en-US" sz="2400" b="1" u="sng" dirty="0" smtClean="0"/>
              <a:t>Status</a:t>
            </a:r>
            <a:r>
              <a:rPr lang="en-GB" sz="2400" b="1" u="sng" dirty="0" smtClean="0"/>
              <a:t>:</a:t>
            </a:r>
            <a:r>
              <a:rPr lang="en-GB" sz="2400" b="1" dirty="0" smtClean="0"/>
              <a:t> </a:t>
            </a:r>
            <a:r>
              <a:rPr lang="en-US" sz="2400" dirty="0" smtClean="0"/>
              <a:t>According to target </a:t>
            </a:r>
            <a:r>
              <a:rPr lang="en-US" sz="2400" dirty="0" smtClean="0">
                <a:solidFill>
                  <a:srgbClr val="0000FF"/>
                </a:solidFill>
                <a:sym typeface="Wingdings"/>
              </a:rPr>
              <a:t>.</a:t>
            </a:r>
            <a:endParaRPr lang="ru-RU" sz="2400" dirty="0" smtClean="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a:t>
            </a:r>
            <a:r>
              <a:rPr lang="ru-RU" sz="2400" b="1" dirty="0" smtClean="0">
                <a:sym typeface="Wingdings"/>
              </a:rPr>
              <a:t>:</a:t>
            </a:r>
            <a:endParaRPr lang="en-GB" sz="24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4"/>
          <p:cNvSpPr>
            <a:spLocks noChangeArrowheads="1"/>
          </p:cNvSpPr>
          <p:nvPr/>
        </p:nvSpPr>
        <p:spPr bwMode="auto">
          <a:xfrm>
            <a:off x="1271960" y="361631"/>
            <a:ext cx="9574568" cy="584775"/>
          </a:xfrm>
          <a:prstGeom prst="rect">
            <a:avLst/>
          </a:prstGeom>
          <a:noFill/>
          <a:ln w="9525">
            <a:noFill/>
            <a:miter lim="800000"/>
            <a:headEnd/>
            <a:tailEnd/>
          </a:ln>
        </p:spPr>
        <p:txBody>
          <a:bodyPr wrap="square">
            <a:spAutoFit/>
          </a:bodyPr>
          <a:lstStyle/>
          <a:p>
            <a:r>
              <a:rPr lang="en-US" sz="3200" b="1" dirty="0" smtClean="0">
                <a:solidFill>
                  <a:srgbClr val="0000FF"/>
                </a:solidFill>
                <a:latin typeface="Calibri" pitchFamily="34" charset="0"/>
              </a:rPr>
              <a:t>Purchase </a:t>
            </a:r>
            <a:r>
              <a:rPr lang="en-US" sz="3200" b="1" dirty="0">
                <a:solidFill>
                  <a:srgbClr val="0000FF"/>
                </a:solidFill>
                <a:latin typeface="Calibri" pitchFamily="34" charset="0"/>
              </a:rPr>
              <a:t>and installation of GIS package software </a:t>
            </a:r>
            <a:endParaRPr lang="ru-RU" sz="3200" b="1" dirty="0">
              <a:solidFill>
                <a:srgbClr val="0000FF"/>
              </a:solidFill>
              <a:latin typeface="Calibri" pitchFamily="34" charset="0"/>
            </a:endParaRPr>
          </a:p>
        </p:txBody>
      </p:sp>
      <p:sp>
        <p:nvSpPr>
          <p:cNvPr id="18435" name="Прямоугольник 5"/>
          <p:cNvSpPr>
            <a:spLocks noChangeArrowheads="1"/>
          </p:cNvSpPr>
          <p:nvPr/>
        </p:nvSpPr>
        <p:spPr bwMode="auto">
          <a:xfrm>
            <a:off x="1568918" y="3627181"/>
            <a:ext cx="7513832" cy="2677656"/>
          </a:xfrm>
          <a:prstGeom prst="rect">
            <a:avLst/>
          </a:prstGeom>
          <a:noFill/>
          <a:ln w="9525">
            <a:noFill/>
            <a:miter lim="800000"/>
            <a:headEnd/>
            <a:tailEnd/>
          </a:ln>
        </p:spPr>
        <p:txBody>
          <a:bodyPr wrap="square">
            <a:spAutoFit/>
          </a:bodyPr>
          <a:lstStyle/>
          <a:p>
            <a:pPr marL="517525" indent="-514350">
              <a:buFont typeface="Calibri Light" pitchFamily="34" charset="0"/>
              <a:buAutoNum type="alphaLcPeriod"/>
            </a:pPr>
            <a:r>
              <a:rPr lang="en-US" sz="2400" dirty="0">
                <a:latin typeface="Calibri" pitchFamily="34" charset="0"/>
              </a:rPr>
              <a:t>Advanced LAN in the </a:t>
            </a:r>
            <a:r>
              <a:rPr lang="en-US" sz="2400" dirty="0" smtClean="0">
                <a:latin typeface="Calibri" pitchFamily="34" charset="0"/>
              </a:rPr>
              <a:t>WRIC/MEWR: </a:t>
            </a:r>
            <a:r>
              <a:rPr lang="en-US" sz="2400" dirty="0">
                <a:latin typeface="Calibri" pitchFamily="34" charset="0"/>
              </a:rPr>
              <a:t>LAN specifications </a:t>
            </a:r>
            <a:r>
              <a:rPr lang="en-US" sz="2400" dirty="0">
                <a:solidFill>
                  <a:srgbClr val="0000FF"/>
                </a:solidFill>
                <a:latin typeface="Calibri" pitchFamily="34" charset="0"/>
                <a:sym typeface="Wingdings" pitchFamily="2" charset="2"/>
              </a:rPr>
              <a:t></a:t>
            </a:r>
            <a:r>
              <a:rPr lang="en-US" sz="2400" dirty="0" smtClean="0">
                <a:latin typeface="Calibri" pitchFamily="34" charset="0"/>
              </a:rPr>
              <a:t>, </a:t>
            </a:r>
            <a:r>
              <a:rPr lang="en-US" sz="2400" dirty="0">
                <a:latin typeface="Calibri" pitchFamily="34" charset="0"/>
              </a:rPr>
              <a:t>purchase of LAN equipment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 </a:t>
            </a:r>
            <a:r>
              <a:rPr lang="en-US" sz="2400" dirty="0">
                <a:latin typeface="Calibri" pitchFamily="34" charset="0"/>
              </a:rPr>
              <a:t>installation of LAN equipment and high-speed </a:t>
            </a:r>
            <a:r>
              <a:rPr lang="en-US" sz="2400" dirty="0" smtClean="0">
                <a:latin typeface="Calibri" pitchFamily="34" charset="0"/>
              </a:rPr>
              <a:t>Internet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a:t>
            </a:r>
            <a:endParaRPr lang="en-US" sz="2400" dirty="0">
              <a:latin typeface="Calibri" pitchFamily="34" charset="0"/>
            </a:endParaRPr>
          </a:p>
          <a:p>
            <a:pPr marL="517525" indent="-514350">
              <a:buFont typeface="Calibri Light" pitchFamily="34" charset="0"/>
              <a:buAutoNum type="alphaLcPeriod"/>
            </a:pPr>
            <a:r>
              <a:rPr lang="en-US" sz="2400" dirty="0">
                <a:latin typeface="Calibri" pitchFamily="34" charset="0"/>
              </a:rPr>
              <a:t>Software product database: program </a:t>
            </a:r>
            <a:r>
              <a:rPr lang="en-US" sz="2400" dirty="0" smtClean="0">
                <a:latin typeface="Calibri" pitchFamily="34" charset="0"/>
              </a:rPr>
              <a:t>specifications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 </a:t>
            </a:r>
            <a:r>
              <a:rPr lang="en-US" sz="2400" dirty="0">
                <a:latin typeface="Calibri" pitchFamily="34" charset="0"/>
              </a:rPr>
              <a:t>purchase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 </a:t>
            </a:r>
            <a:r>
              <a:rPr lang="en-US" sz="2400" dirty="0">
                <a:latin typeface="Calibri" pitchFamily="34" charset="0"/>
              </a:rPr>
              <a:t>and installation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a:t>
            </a:r>
            <a:endParaRPr lang="en-US" sz="2400" dirty="0">
              <a:latin typeface="Calibri" pitchFamily="34" charset="0"/>
            </a:endParaRPr>
          </a:p>
          <a:p>
            <a:pPr marL="517525" indent="-514350">
              <a:buFont typeface="Calibri Light" pitchFamily="34" charset="0"/>
              <a:buAutoNum type="alphaLcPeriod"/>
            </a:pPr>
            <a:r>
              <a:rPr lang="en-US" sz="2400" dirty="0">
                <a:latin typeface="Calibri" pitchFamily="34" charset="0"/>
              </a:rPr>
              <a:t>GIS for the server program: program specifications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 </a:t>
            </a:r>
            <a:r>
              <a:rPr lang="en-US" sz="2400" dirty="0">
                <a:latin typeface="Calibri" pitchFamily="34" charset="0"/>
              </a:rPr>
              <a:t>purchase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 </a:t>
            </a:r>
            <a:r>
              <a:rPr lang="en-US" sz="2400" dirty="0">
                <a:latin typeface="Calibri" pitchFamily="34" charset="0"/>
              </a:rPr>
              <a:t>and installation </a:t>
            </a:r>
            <a:r>
              <a:rPr lang="en-US" sz="2400" dirty="0" smtClean="0">
                <a:solidFill>
                  <a:srgbClr val="0000FF"/>
                </a:solidFill>
                <a:latin typeface="Calibri" pitchFamily="34" charset="0"/>
                <a:sym typeface="Wingdings" pitchFamily="2" charset="2"/>
              </a:rPr>
              <a:t></a:t>
            </a:r>
            <a:r>
              <a:rPr lang="en-US" sz="2400" dirty="0" smtClean="0">
                <a:latin typeface="Calibri" pitchFamily="34" charset="0"/>
              </a:rPr>
              <a:t>.</a:t>
            </a:r>
          </a:p>
        </p:txBody>
      </p:sp>
      <p:pic>
        <p:nvPicPr>
          <p:cNvPr id="7" name="Рисунок 6"/>
          <p:cNvPicPr>
            <a:picLocks noChangeAspect="1"/>
          </p:cNvPicPr>
          <p:nvPr/>
        </p:nvPicPr>
        <p:blipFill rotWithShape="1">
          <a:blip r:embed="rId2"/>
          <a:srcRect t="10846" b="14160"/>
          <a:stretch/>
        </p:blipFill>
        <p:spPr>
          <a:xfrm>
            <a:off x="9680555" y="3851413"/>
            <a:ext cx="2154237" cy="1222375"/>
          </a:xfrm>
          <a:prstGeom prst="rect">
            <a:avLst/>
          </a:prstGeom>
          <a:ln>
            <a:noFill/>
          </a:ln>
          <a:effectLst>
            <a:outerShdw blurRad="292100" dist="139700" dir="2700000" algn="tl" rotWithShape="0">
              <a:srgbClr val="333333">
                <a:alpha val="65000"/>
              </a:srgbClr>
            </a:outerShdw>
          </a:effectLst>
        </p:spPr>
      </p:pic>
      <p:pic>
        <p:nvPicPr>
          <p:cNvPr id="2050" name="Picture 2" descr="Картинки по запросу АркГИС лого"/>
          <p:cNvPicPr>
            <a:picLocks noChangeAspect="1" noChangeArrowheads="1"/>
          </p:cNvPicPr>
          <p:nvPr/>
        </p:nvPicPr>
        <p:blipFill>
          <a:blip r:embed="rId3"/>
          <a:srcRect/>
          <a:stretch>
            <a:fillRect/>
          </a:stretch>
        </p:blipFill>
        <p:spPr bwMode="auto">
          <a:xfrm>
            <a:off x="9082750" y="5390910"/>
            <a:ext cx="2154237" cy="1196975"/>
          </a:xfrm>
          <a:prstGeom prst="rect">
            <a:avLst/>
          </a:prstGeom>
          <a:ln>
            <a:noFill/>
          </a:ln>
          <a:effectLst>
            <a:outerShdw blurRad="292100" dist="139700" dir="2700000" algn="tl" rotWithShape="0">
              <a:srgbClr val="333333">
                <a:alpha val="65000"/>
              </a:srgbClr>
            </a:outerShdw>
          </a:effectLs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852" y="2756568"/>
            <a:ext cx="1901602" cy="870613"/>
          </a:xfrm>
          <a:prstGeom prst="rect">
            <a:avLst/>
          </a:prstGeom>
          <a:ln>
            <a:noFill/>
          </a:ln>
          <a:effectLst>
            <a:outerShdw blurRad="292100" dist="139700" dir="2700000" algn="tl" rotWithShape="0">
              <a:srgbClr val="333333">
                <a:alpha val="65000"/>
              </a:srgbClr>
            </a:outerShdw>
          </a:effectLst>
        </p:spPr>
      </p:pic>
      <p:cxnSp>
        <p:nvCxnSpPr>
          <p:cNvPr id="8" name="Прямая соединительная линия 7"/>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10" name="Tijdelijke aanduiding voor inhoud 1"/>
          <p:cNvSpPr txBox="1">
            <a:spLocks/>
          </p:cNvSpPr>
          <p:nvPr/>
        </p:nvSpPr>
        <p:spPr bwMode="auto">
          <a:xfrm>
            <a:off x="1568918" y="1428811"/>
            <a:ext cx="10623082" cy="22454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3338" eaLnBrk="1" fontAlgn="auto" hangingPunct="1">
              <a:spcAft>
                <a:spcPts val="0"/>
              </a:spcAft>
              <a:buFont typeface="Arial" panose="020B0604020202020204" pitchFamily="34" charset="0"/>
              <a:buNone/>
              <a:defRPr/>
            </a:pPr>
            <a:r>
              <a:rPr lang="en-US" sz="2400" b="1" u="sng" dirty="0" smtClean="0"/>
              <a:t>Indicator</a:t>
            </a:r>
            <a:r>
              <a:rPr lang="ru-RU" sz="2400" b="1" u="sng" dirty="0" smtClean="0"/>
              <a:t> </a:t>
            </a:r>
            <a:r>
              <a:rPr lang="en-US" sz="2400" b="1" u="sng" dirty="0" smtClean="0"/>
              <a:t>6</a:t>
            </a:r>
            <a:r>
              <a:rPr lang="en-GB" sz="2400" b="1" dirty="0" smtClean="0"/>
              <a:t>:</a:t>
            </a:r>
            <a:r>
              <a:rPr lang="ru-RU" sz="2400" b="1" dirty="0" smtClean="0"/>
              <a:t> </a:t>
            </a:r>
            <a:r>
              <a:rPr lang="en-US" sz="2400" dirty="0"/>
              <a:t>Installation of the GIS of the server program in the</a:t>
            </a:r>
            <a:r>
              <a:rPr lang="en-US" sz="2400" dirty="0" smtClean="0"/>
              <a:t> MEWR and </a:t>
            </a:r>
            <a:r>
              <a:rPr lang="en-US" sz="2400" dirty="0"/>
              <a:t>ALRI, </a:t>
            </a:r>
            <a:endParaRPr lang="en-US" sz="2400" dirty="0" smtClean="0"/>
          </a:p>
          <a:p>
            <a:pPr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 November </a:t>
            </a:r>
            <a:r>
              <a:rPr lang="ru-RU" sz="2400" dirty="0" smtClean="0">
                <a:solidFill>
                  <a:prstClr val="black"/>
                </a:solidFill>
              </a:rPr>
              <a:t>2018</a:t>
            </a:r>
          </a:p>
          <a:p>
            <a:pPr marL="3175" indent="0" eaLnBrk="1" fontAlgn="auto" hangingPunct="1">
              <a:spcAft>
                <a:spcPts val="0"/>
              </a:spcAft>
              <a:buFont typeface="Arial" charset="0"/>
              <a:buNone/>
              <a:defRPr/>
            </a:pPr>
            <a:r>
              <a:rPr lang="en-US" sz="2400" b="1" u="sng" dirty="0" smtClean="0">
                <a:solidFill>
                  <a:prstClr val="black"/>
                </a:solidFill>
              </a:rPr>
              <a:t>Responsible</a:t>
            </a:r>
            <a:r>
              <a:rPr lang="en-GB" sz="2400" dirty="0" smtClean="0"/>
              <a:t>: Procurement unit of PMU</a:t>
            </a:r>
            <a:r>
              <a:rPr lang="ru-RU" sz="2400" dirty="0" smtClean="0"/>
              <a:t>, </a:t>
            </a:r>
            <a:r>
              <a:rPr lang="en-US" sz="2400" dirty="0" smtClean="0"/>
              <a:t>WIS Coordinator, WIS team</a:t>
            </a:r>
            <a:endParaRPr lang="en-GB" sz="2400" dirty="0" smtClean="0"/>
          </a:p>
          <a:p>
            <a:pPr marL="3175" indent="0" eaLnBrk="1" fontAlgn="auto" hangingPunct="1">
              <a:spcAft>
                <a:spcPts val="0"/>
              </a:spcAft>
              <a:buFont typeface="Arial" panose="020B0604020202020204" pitchFamily="34" charset="0"/>
              <a:buNone/>
              <a:defRPr/>
            </a:pPr>
            <a:r>
              <a:rPr lang="en-US" sz="2400" b="1" u="sng" dirty="0" smtClean="0"/>
              <a:t>Status</a:t>
            </a:r>
            <a:r>
              <a:rPr lang="en-GB" sz="2400" b="1" u="sng" dirty="0" smtClean="0"/>
              <a:t>:</a:t>
            </a:r>
            <a:r>
              <a:rPr lang="en-GB" sz="2400" b="1" dirty="0" smtClean="0"/>
              <a:t> </a:t>
            </a:r>
            <a:r>
              <a:rPr lang="en-US" sz="2400" dirty="0" smtClean="0"/>
              <a:t>According to target </a:t>
            </a:r>
            <a:r>
              <a:rPr lang="en-US" sz="2400" dirty="0" smtClean="0">
                <a:solidFill>
                  <a:srgbClr val="0000FF"/>
                </a:solidFill>
                <a:sym typeface="Wingdings"/>
              </a:rPr>
              <a:t>.</a:t>
            </a:r>
            <a:endParaRPr lang="ru-RU" sz="2400" dirty="0" smtClean="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a:t>
            </a:r>
            <a:r>
              <a:rPr lang="ru-RU" sz="2400" b="1" dirty="0" smtClean="0">
                <a:sym typeface="Wingdings"/>
              </a:rPr>
              <a:t>:</a:t>
            </a:r>
            <a:endParaRPr lang="en-GB" sz="24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inhoud 1"/>
          <p:cNvSpPr>
            <a:spLocks noGrp="1"/>
          </p:cNvSpPr>
          <p:nvPr>
            <p:ph idx="1"/>
          </p:nvPr>
        </p:nvSpPr>
        <p:spPr>
          <a:xfrm>
            <a:off x="1655544" y="1358682"/>
            <a:ext cx="10042969" cy="2187669"/>
          </a:xfrm>
        </p:spPr>
        <p:txBody>
          <a:bodyPr/>
          <a:lstStyle/>
          <a:p>
            <a:pPr eaLnBrk="1" hangingPunct="1">
              <a:lnSpc>
                <a:spcPct val="70000"/>
              </a:lnSpc>
              <a:buNone/>
            </a:pPr>
            <a:r>
              <a:rPr lang="en-US" sz="2400" b="1" u="sng" dirty="0"/>
              <a:t>Indicator</a:t>
            </a:r>
            <a:r>
              <a:rPr lang="ru-RU" sz="2400" b="1" u="sng" dirty="0"/>
              <a:t> </a:t>
            </a:r>
            <a:r>
              <a:rPr lang="ru-RU" sz="2400" b="1" u="sng" dirty="0" smtClean="0"/>
              <a:t>7</a:t>
            </a:r>
            <a:r>
              <a:rPr lang="en-GB" sz="2400" b="1" u="sng" dirty="0" smtClean="0"/>
              <a:t>: </a:t>
            </a:r>
            <a:r>
              <a:rPr lang="en-US" sz="2500" dirty="0">
                <a:solidFill>
                  <a:prstClr val="black"/>
                </a:solidFill>
              </a:rPr>
              <a:t>Establishment of legal framework for the conduct of the WIS</a:t>
            </a:r>
            <a:endParaRPr lang="ru-RU" sz="2500" dirty="0">
              <a:solidFill>
                <a:prstClr val="black"/>
              </a:solidFill>
            </a:endParaRPr>
          </a:p>
          <a:p>
            <a:pPr eaLnBrk="1" fontAlgn="auto" hangingPunct="1">
              <a:spcAft>
                <a:spcPts val="0"/>
              </a:spcAft>
              <a:buFont typeface="Arial" panose="020B0604020202020204" pitchFamily="34" charset="0"/>
              <a:buNone/>
              <a:defRPr/>
            </a:pPr>
            <a:r>
              <a:rPr lang="en-US" sz="2400" b="1" u="sng" dirty="0">
                <a:solidFill>
                  <a:prstClr val="black"/>
                </a:solidFill>
              </a:rPr>
              <a:t>Deadline</a:t>
            </a:r>
            <a:r>
              <a:rPr lang="ru-RU" sz="2400" b="1" u="sng" dirty="0" smtClean="0">
                <a:solidFill>
                  <a:prstClr val="black"/>
                </a:solidFill>
              </a:rPr>
              <a:t>:</a:t>
            </a:r>
            <a:r>
              <a:rPr lang="en-US" sz="2400" dirty="0">
                <a:solidFill>
                  <a:prstClr val="black"/>
                </a:solidFill>
              </a:rPr>
              <a:t> </a:t>
            </a:r>
            <a:r>
              <a:rPr lang="en-US" sz="2400" dirty="0" smtClean="0">
                <a:solidFill>
                  <a:prstClr val="black"/>
                </a:solidFill>
              </a:rPr>
              <a:t>July 2</a:t>
            </a:r>
            <a:r>
              <a:rPr lang="ru-RU" sz="2400" dirty="0" smtClean="0">
                <a:solidFill>
                  <a:prstClr val="black"/>
                </a:solidFill>
              </a:rPr>
              <a:t>018 </a:t>
            </a:r>
            <a:endParaRPr lang="ru-RU" sz="2400" dirty="0">
              <a:solidFill>
                <a:prstClr val="black"/>
              </a:solidFill>
            </a:endParaRPr>
          </a:p>
          <a:p>
            <a:pPr marL="3175" indent="0" eaLnBrk="1" fontAlgn="auto" hangingPunct="1">
              <a:spcAft>
                <a:spcPts val="0"/>
              </a:spcAft>
              <a:buFont typeface="Arial" panose="020B0604020202020204" pitchFamily="34" charset="0"/>
              <a:buNone/>
              <a:defRPr/>
            </a:pPr>
            <a:r>
              <a:rPr lang="en-US" sz="2400" b="1" u="sng" dirty="0">
                <a:solidFill>
                  <a:prstClr val="black"/>
                </a:solidFill>
              </a:rPr>
              <a:t>Responsible</a:t>
            </a:r>
            <a:r>
              <a:rPr lang="en-GB" sz="2400" dirty="0"/>
              <a:t>: </a:t>
            </a:r>
            <a:r>
              <a:rPr lang="en-GB" sz="2400" dirty="0" smtClean="0"/>
              <a:t> Lawyer PMU</a:t>
            </a:r>
            <a:r>
              <a:rPr lang="ru-RU" sz="2400" dirty="0" smtClean="0"/>
              <a:t>, </a:t>
            </a:r>
            <a:r>
              <a:rPr lang="en-US" sz="2400" dirty="0"/>
              <a:t>WIS Coordinator </a:t>
            </a:r>
            <a:endParaRPr lang="en-US" sz="2400" dirty="0" smtClean="0"/>
          </a:p>
          <a:p>
            <a:pPr marL="3175" indent="0" eaLnBrk="1" fontAlgn="auto" hangingPunct="1">
              <a:spcAft>
                <a:spcPts val="0"/>
              </a:spcAft>
              <a:buFont typeface="Arial" panose="020B0604020202020204" pitchFamily="34" charset="0"/>
              <a:buNone/>
              <a:defRPr/>
            </a:pPr>
            <a:r>
              <a:rPr lang="en-US" sz="2400" b="1" u="sng" dirty="0"/>
              <a:t>Status</a:t>
            </a:r>
            <a:r>
              <a:rPr lang="en-GB" sz="2400" b="1" u="sng" dirty="0"/>
              <a:t>:</a:t>
            </a:r>
            <a:r>
              <a:rPr lang="en-GB" sz="2400" b="1" dirty="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a:sym typeface="Wingdings"/>
              </a:rPr>
              <a:t>Action</a:t>
            </a:r>
            <a:r>
              <a:rPr lang="ru-RU" sz="2400" b="1" dirty="0">
                <a:sym typeface="Wingdings"/>
              </a:rPr>
              <a:t>:</a:t>
            </a:r>
            <a:endParaRPr lang="en-GB" sz="2400" b="1" dirty="0"/>
          </a:p>
          <a:p>
            <a:pPr marL="0" indent="0" eaLnBrk="1" hangingPunct="1">
              <a:lnSpc>
                <a:spcPct val="70000"/>
              </a:lnSpc>
              <a:buNone/>
            </a:pPr>
            <a:endParaRPr lang="en-US" sz="2600" dirty="0" smtClean="0"/>
          </a:p>
        </p:txBody>
      </p:sp>
      <p:sp>
        <p:nvSpPr>
          <p:cNvPr id="20482" name="Прямоугольник 4"/>
          <p:cNvSpPr>
            <a:spLocks noChangeArrowheads="1"/>
          </p:cNvSpPr>
          <p:nvPr/>
        </p:nvSpPr>
        <p:spPr bwMode="auto">
          <a:xfrm>
            <a:off x="1322388" y="373679"/>
            <a:ext cx="10588625" cy="584775"/>
          </a:xfrm>
          <a:prstGeom prst="rect">
            <a:avLst/>
          </a:prstGeom>
          <a:noFill/>
          <a:ln w="9525">
            <a:noFill/>
            <a:miter lim="800000"/>
            <a:headEnd/>
            <a:tailEnd/>
          </a:ln>
        </p:spPr>
        <p:txBody>
          <a:bodyPr wrap="square">
            <a:spAutoFit/>
          </a:bodyPr>
          <a:lstStyle/>
          <a:p>
            <a:r>
              <a:rPr lang="en-US" sz="3200" b="1" dirty="0">
                <a:solidFill>
                  <a:srgbClr val="0000FF"/>
                </a:solidFill>
                <a:latin typeface="Calibri" pitchFamily="34" charset="0"/>
              </a:rPr>
              <a:t>Establishing Water Information System (WIS)</a:t>
            </a:r>
            <a:endParaRPr lang="ru-RU" sz="3200" b="1" dirty="0">
              <a:solidFill>
                <a:srgbClr val="0000FF"/>
              </a:solidFill>
              <a:latin typeface="Calibri" pitchFamily="34" charset="0"/>
            </a:endParaRPr>
          </a:p>
        </p:txBody>
      </p:sp>
      <p:sp>
        <p:nvSpPr>
          <p:cNvPr id="6" name="Прямоугольник 5"/>
          <p:cNvSpPr>
            <a:spLocks noChangeArrowheads="1"/>
          </p:cNvSpPr>
          <p:nvPr/>
        </p:nvSpPr>
        <p:spPr bwMode="auto">
          <a:xfrm>
            <a:off x="1520792" y="3546351"/>
            <a:ext cx="10559908" cy="3046988"/>
          </a:xfrm>
          <a:prstGeom prst="rect">
            <a:avLst/>
          </a:prstGeom>
          <a:noFill/>
          <a:ln w="9525">
            <a:noFill/>
            <a:miter lim="800000"/>
            <a:headEnd/>
            <a:tailEnd/>
          </a:ln>
        </p:spPr>
        <p:txBody>
          <a:bodyPr wrap="square">
            <a:spAutoFit/>
          </a:bodyPr>
          <a:lstStyle/>
          <a:p>
            <a:pPr marL="517525" indent="-514350">
              <a:buFont typeface="Calibri Light" pitchFamily="34" charset="0"/>
              <a:buAutoNum type="alphaLcPeriod"/>
            </a:pPr>
            <a:r>
              <a:rPr lang="en-US" sz="2400" dirty="0">
                <a:latin typeface="Calibri" pitchFamily="34" charset="0"/>
              </a:rPr>
              <a:t>Drafting of the Government Decree, Harmonization with all ministries and departments and approval of the W</a:t>
            </a:r>
            <a:r>
              <a:rPr lang="en-US" sz="2400" dirty="0" smtClean="0">
                <a:latin typeface="Calibri" pitchFamily="34" charset="0"/>
              </a:rPr>
              <a:t>IS concept </a:t>
            </a:r>
            <a:r>
              <a:rPr lang="en-US" sz="2400" dirty="0">
                <a:solidFill>
                  <a:srgbClr val="0000FF"/>
                </a:solidFill>
                <a:latin typeface="Calibri" pitchFamily="34" charset="0"/>
                <a:sym typeface="Wingdings" pitchFamily="2" charset="2"/>
              </a:rPr>
              <a:t></a:t>
            </a:r>
            <a:r>
              <a:rPr lang="en-US" sz="2400" dirty="0" smtClean="0">
                <a:latin typeface="Calibri" pitchFamily="34" charset="0"/>
              </a:rPr>
              <a:t>.</a:t>
            </a:r>
            <a:endParaRPr lang="en-US" sz="2400" dirty="0">
              <a:latin typeface="Calibri" pitchFamily="34" charset="0"/>
            </a:endParaRPr>
          </a:p>
          <a:p>
            <a:pPr marL="517525" indent="-514350">
              <a:buFont typeface="Calibri Light" pitchFamily="34" charset="0"/>
              <a:buAutoNum type="alphaLcPeriod"/>
            </a:pPr>
            <a:r>
              <a:rPr lang="en-US" sz="2400" dirty="0">
                <a:latin typeface="Calibri" pitchFamily="34" charset="0"/>
              </a:rPr>
              <a:t>Development of a methodology for </a:t>
            </a:r>
            <a:r>
              <a:rPr lang="en-US" sz="2400" dirty="0" smtClean="0">
                <a:latin typeface="Calibri" pitchFamily="34" charset="0"/>
              </a:rPr>
              <a:t>Water Object Coding and </a:t>
            </a:r>
            <a:r>
              <a:rPr lang="en-US" sz="2400" dirty="0">
                <a:latin typeface="Calibri" pitchFamily="34" charset="0"/>
              </a:rPr>
              <a:t>approval by a decree of the Government of the Republic of </a:t>
            </a:r>
            <a:r>
              <a:rPr lang="en-US" sz="2400" dirty="0" smtClean="0">
                <a:latin typeface="Calibri" pitchFamily="34" charset="0"/>
              </a:rPr>
              <a:t>Tajikistan </a:t>
            </a:r>
            <a:r>
              <a:rPr lang="en-US" sz="2400" dirty="0">
                <a:solidFill>
                  <a:srgbClr val="0000FF"/>
                </a:solidFill>
                <a:latin typeface="Calibri" pitchFamily="34" charset="0"/>
                <a:sym typeface="Wingdings" pitchFamily="2" charset="2"/>
              </a:rPr>
              <a:t></a:t>
            </a:r>
            <a:r>
              <a:rPr lang="en-US" sz="2400" dirty="0" smtClean="0">
                <a:latin typeface="Calibri" pitchFamily="34" charset="0"/>
              </a:rPr>
              <a:t>.</a:t>
            </a:r>
            <a:endParaRPr lang="en-US" sz="2400" dirty="0">
              <a:latin typeface="Calibri" pitchFamily="34" charset="0"/>
            </a:endParaRPr>
          </a:p>
          <a:p>
            <a:pPr marL="517525" indent="-514350">
              <a:buFont typeface="Calibri Light" pitchFamily="34" charset="0"/>
              <a:buAutoNum type="alphaLcPeriod"/>
            </a:pPr>
            <a:r>
              <a:rPr lang="en-US" sz="2400" dirty="0">
                <a:latin typeface="Calibri" pitchFamily="34" charset="0"/>
              </a:rPr>
              <a:t>Development of a methodology for the inventory of irrigation systems and GIS and approval by a decree of the Government of the Republic of </a:t>
            </a:r>
            <a:r>
              <a:rPr lang="en-US" sz="2400" dirty="0" smtClean="0">
                <a:latin typeface="Calibri" pitchFamily="34" charset="0"/>
              </a:rPr>
              <a:t>Tajikistan </a:t>
            </a:r>
            <a:r>
              <a:rPr lang="en-US" sz="2400" dirty="0">
                <a:solidFill>
                  <a:srgbClr val="0000FF"/>
                </a:solidFill>
                <a:latin typeface="Calibri" pitchFamily="34" charset="0"/>
                <a:sym typeface="Wingdings" pitchFamily="2" charset="2"/>
              </a:rPr>
              <a:t></a:t>
            </a:r>
            <a:r>
              <a:rPr lang="en-US" sz="2400" dirty="0" smtClean="0">
                <a:latin typeface="Calibri" pitchFamily="34" charset="0"/>
              </a:rPr>
              <a:t>.</a:t>
            </a:r>
            <a:endParaRPr lang="en-US" sz="2400" dirty="0">
              <a:latin typeface="Calibri" pitchFamily="34" charset="0"/>
            </a:endParaRPr>
          </a:p>
          <a:p>
            <a:pPr marL="517525" indent="-514350">
              <a:buFont typeface="Calibri Light" pitchFamily="34" charset="0"/>
              <a:buAutoNum type="alphaLcPeriod"/>
            </a:pPr>
            <a:r>
              <a:rPr lang="en-US" sz="2400" dirty="0">
                <a:latin typeface="Calibri" pitchFamily="34" charset="0"/>
              </a:rPr>
              <a:t>Development of the project and approval of the procedure for maintaining the </a:t>
            </a:r>
            <a:r>
              <a:rPr lang="en-US" sz="2400" dirty="0" smtClean="0">
                <a:latin typeface="Calibri" pitchFamily="34" charset="0"/>
              </a:rPr>
              <a:t>WIS</a:t>
            </a:r>
            <a:r>
              <a:rPr lang="en-US" sz="2400" dirty="0">
                <a:latin typeface="Calibri" pitchFamily="34" charset="0"/>
              </a:rPr>
              <a:t>, including the </a:t>
            </a:r>
            <a:r>
              <a:rPr lang="en-US" sz="2400" dirty="0" smtClean="0">
                <a:latin typeface="Calibri" pitchFamily="34" charset="0"/>
              </a:rPr>
              <a:t>data sharing </a:t>
            </a:r>
            <a:r>
              <a:rPr lang="en-US" sz="2400" dirty="0" smtClean="0">
                <a:solidFill>
                  <a:srgbClr val="0000FF"/>
                </a:solidFill>
                <a:latin typeface="Calibri" pitchFamily="34" charset="0"/>
                <a:sym typeface="Wingdings" pitchFamily="2" charset="2"/>
              </a:rPr>
              <a:t></a:t>
            </a:r>
            <a:endParaRPr lang="en-US" sz="2400" dirty="0" smtClean="0">
              <a:latin typeface="Calibri" pitchFamily="34" charset="0"/>
            </a:endParaRPr>
          </a:p>
        </p:txBody>
      </p:sp>
      <p:cxnSp>
        <p:nvCxnSpPr>
          <p:cNvPr id="5" name="Прямая соединительная линия 4"/>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inhoud 1"/>
          <p:cNvSpPr>
            <a:spLocks noGrp="1"/>
          </p:cNvSpPr>
          <p:nvPr>
            <p:ph idx="1"/>
          </p:nvPr>
        </p:nvSpPr>
        <p:spPr>
          <a:xfrm>
            <a:off x="1549666" y="1387369"/>
            <a:ext cx="9502311" cy="2286454"/>
          </a:xfrm>
        </p:spPr>
        <p:txBody>
          <a:bodyPr/>
          <a:lstStyle/>
          <a:p>
            <a:pPr eaLnBrk="1" hangingPunct="1">
              <a:lnSpc>
                <a:spcPct val="70000"/>
              </a:lnSpc>
              <a:buNone/>
            </a:pPr>
            <a:r>
              <a:rPr lang="en-US" sz="2400" b="1" u="sng" dirty="0"/>
              <a:t>Indicator</a:t>
            </a:r>
            <a:r>
              <a:rPr lang="ru-RU" sz="2400" b="1" u="sng" dirty="0" smtClean="0"/>
              <a:t> 8</a:t>
            </a:r>
            <a:r>
              <a:rPr lang="en-GB" sz="2400" b="1" dirty="0" smtClean="0"/>
              <a:t>: </a:t>
            </a:r>
            <a:r>
              <a:rPr lang="en-GB" sz="2400" dirty="0" smtClean="0"/>
              <a:t>WI</a:t>
            </a:r>
            <a:r>
              <a:rPr lang="en-US" sz="2400" dirty="0" smtClean="0"/>
              <a:t>S </a:t>
            </a:r>
            <a:r>
              <a:rPr lang="en-US" sz="2400" dirty="0"/>
              <a:t>databases (tabular and geospatial data</a:t>
            </a:r>
            <a:r>
              <a:rPr lang="en-US" sz="2400" dirty="0" smtClean="0"/>
              <a:t>)</a:t>
            </a:r>
            <a:endParaRPr lang="ru-RU" sz="2400" dirty="0" smtClean="0"/>
          </a:p>
          <a:p>
            <a:pPr eaLnBrk="1" hangingPunct="1">
              <a:lnSpc>
                <a:spcPct val="70000"/>
              </a:lnSpc>
              <a:buNone/>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May </a:t>
            </a:r>
            <a:r>
              <a:rPr lang="ru-RU" sz="2400" dirty="0" smtClean="0">
                <a:solidFill>
                  <a:prstClr val="black"/>
                </a:solidFill>
              </a:rPr>
              <a:t>2019 </a:t>
            </a:r>
            <a:endParaRPr lang="en-US" sz="2400" dirty="0" smtClean="0">
              <a:solidFill>
                <a:prstClr val="black"/>
              </a:solidFill>
            </a:endParaRPr>
          </a:p>
          <a:p>
            <a:pPr eaLnBrk="1" hangingPunct="1">
              <a:lnSpc>
                <a:spcPct val="70000"/>
              </a:lnSpc>
              <a:buNone/>
            </a:pPr>
            <a:r>
              <a:rPr lang="en-US" sz="2400" b="1" u="sng" dirty="0" smtClean="0">
                <a:solidFill>
                  <a:prstClr val="black"/>
                </a:solidFill>
              </a:rPr>
              <a:t>Responsible</a:t>
            </a:r>
            <a:r>
              <a:rPr lang="en-GB" sz="2400" dirty="0" smtClean="0"/>
              <a:t>: </a:t>
            </a:r>
            <a:r>
              <a:rPr lang="en-US" sz="2400" dirty="0"/>
              <a:t>WIS Coordinator </a:t>
            </a:r>
            <a:r>
              <a:rPr lang="en-US" sz="2400" dirty="0" smtClean="0"/>
              <a:t>and WIS team</a:t>
            </a:r>
          </a:p>
          <a:p>
            <a:pPr marL="3175" indent="0" eaLnBrk="1" fontAlgn="auto" hangingPunct="1">
              <a:spcAft>
                <a:spcPts val="0"/>
              </a:spcAft>
              <a:buFont typeface="Arial" panose="020B0604020202020204" pitchFamily="34" charset="0"/>
              <a:buNone/>
              <a:defRPr/>
            </a:pPr>
            <a:r>
              <a:rPr lang="en-US" sz="2400" b="1" u="sng" dirty="0" smtClean="0"/>
              <a:t>Status </a:t>
            </a:r>
            <a:r>
              <a:rPr lang="en-GB" sz="2400" b="1" u="sng" dirty="0" smtClean="0"/>
              <a:t>:</a:t>
            </a:r>
            <a:r>
              <a:rPr lang="en-GB" sz="2400" b="1" dirty="0" smtClean="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 </a:t>
            </a:r>
            <a:r>
              <a:rPr lang="ru-RU" sz="2400" b="1" u="sng" dirty="0" smtClean="0"/>
              <a:t>: </a:t>
            </a:r>
            <a:endParaRPr lang="en-GB" sz="2400" b="1" u="sng" dirty="0"/>
          </a:p>
        </p:txBody>
      </p:sp>
      <p:sp>
        <p:nvSpPr>
          <p:cNvPr id="2" name="Прямоугольник 1"/>
          <p:cNvSpPr/>
          <p:nvPr/>
        </p:nvSpPr>
        <p:spPr>
          <a:xfrm>
            <a:off x="1322388" y="3795623"/>
            <a:ext cx="9954779" cy="2539157"/>
          </a:xfrm>
          <a:prstGeom prst="rect">
            <a:avLst/>
          </a:prstGeom>
        </p:spPr>
        <p:txBody>
          <a:bodyPr wrap="square">
            <a:spAutoFit/>
          </a:bodyPr>
          <a:lstStyle/>
          <a:p>
            <a:pPr marL="723900" indent="-450850" eaLnBrk="1" hangingPunct="1">
              <a:spcBef>
                <a:spcPts val="300"/>
              </a:spcBef>
              <a:spcAft>
                <a:spcPts val="600"/>
              </a:spcAft>
              <a:buFont typeface="Calibri Light" pitchFamily="34" charset="0"/>
              <a:buAutoNum type="alphaLcPeriod"/>
            </a:pPr>
            <a:r>
              <a:rPr lang="en-US" sz="2400" dirty="0"/>
              <a:t>Inventory of tabular and geospatial data and assessment of the needs of potential users of </a:t>
            </a:r>
            <a:r>
              <a:rPr lang="en-US" sz="2400" dirty="0" smtClean="0"/>
              <a:t>WIS </a:t>
            </a:r>
            <a:r>
              <a:rPr lang="en-US" sz="2400" dirty="0"/>
              <a:t>and partners until May 2018 </a:t>
            </a:r>
            <a:r>
              <a:rPr lang="en-GB" sz="2400" dirty="0">
                <a:solidFill>
                  <a:srgbClr val="0000FF"/>
                </a:solidFill>
                <a:sym typeface="Wingdings" pitchFamily="2" charset="2"/>
              </a:rPr>
              <a:t></a:t>
            </a:r>
            <a:r>
              <a:rPr lang="en-US" sz="2400" dirty="0" smtClean="0"/>
              <a:t>.</a:t>
            </a:r>
            <a:endParaRPr lang="en-US" sz="2400" dirty="0"/>
          </a:p>
          <a:p>
            <a:pPr marL="723900" indent="-450850" eaLnBrk="1" hangingPunct="1">
              <a:spcBef>
                <a:spcPts val="300"/>
              </a:spcBef>
              <a:spcAft>
                <a:spcPts val="600"/>
              </a:spcAft>
              <a:buFont typeface="Calibri Light" pitchFamily="34" charset="0"/>
              <a:buAutoNum type="alphaLcPeriod"/>
            </a:pPr>
            <a:r>
              <a:rPr lang="en-US" sz="2400" dirty="0"/>
              <a:t>Design of the database / creation / implementation of </a:t>
            </a:r>
            <a:r>
              <a:rPr lang="en-US" sz="2400" dirty="0" smtClean="0"/>
              <a:t>MEWR </a:t>
            </a:r>
            <a:r>
              <a:rPr lang="en-US" sz="2400" dirty="0"/>
              <a:t>and </a:t>
            </a:r>
            <a:r>
              <a:rPr lang="en-US" sz="2400" dirty="0" smtClean="0"/>
              <a:t>ALRI </a:t>
            </a:r>
            <a:r>
              <a:rPr lang="en-US" sz="2400" dirty="0"/>
              <a:t>until February 2019 </a:t>
            </a:r>
            <a:r>
              <a:rPr lang="en-GB" sz="2400" dirty="0">
                <a:solidFill>
                  <a:srgbClr val="0000FF"/>
                </a:solidFill>
                <a:sym typeface="Wingdings" pitchFamily="2" charset="2"/>
              </a:rPr>
              <a:t></a:t>
            </a:r>
            <a:r>
              <a:rPr lang="en-US" sz="2400" dirty="0" smtClean="0"/>
              <a:t>.</a:t>
            </a:r>
            <a:endParaRPr lang="en-US" sz="2400" dirty="0"/>
          </a:p>
          <a:p>
            <a:pPr marL="723900" indent="-450850" eaLnBrk="1" hangingPunct="1">
              <a:spcBef>
                <a:spcPts val="300"/>
              </a:spcBef>
              <a:spcAft>
                <a:spcPts val="600"/>
              </a:spcAft>
              <a:buFont typeface="Calibri Light" pitchFamily="34" charset="0"/>
              <a:buAutoNum type="alphaLcPeriod"/>
            </a:pPr>
            <a:r>
              <a:rPr lang="en-US" sz="2400" dirty="0"/>
              <a:t>Development of the DBMS and the National </a:t>
            </a:r>
            <a:r>
              <a:rPr lang="en-US" sz="2400" dirty="0" smtClean="0"/>
              <a:t>Geo Data Base </a:t>
            </a:r>
            <a:r>
              <a:rPr lang="en-US" sz="2400" dirty="0"/>
              <a:t>of the </a:t>
            </a:r>
            <a:r>
              <a:rPr lang="en-US" sz="2400" dirty="0" smtClean="0"/>
              <a:t>WRIC/MEWR </a:t>
            </a:r>
            <a:r>
              <a:rPr lang="en-US" sz="2400" dirty="0"/>
              <a:t>until May 2019 </a:t>
            </a:r>
            <a:r>
              <a:rPr lang="en-GB" sz="2400" dirty="0">
                <a:solidFill>
                  <a:srgbClr val="0000FF"/>
                </a:solidFill>
                <a:sym typeface="Wingdings" pitchFamily="2" charset="2"/>
              </a:rPr>
              <a:t></a:t>
            </a:r>
            <a:r>
              <a:rPr lang="en-US" sz="2400" dirty="0" smtClean="0"/>
              <a:t>.</a:t>
            </a:r>
          </a:p>
        </p:txBody>
      </p:sp>
      <p:pic>
        <p:nvPicPr>
          <p:cNvPr id="6" name="Picture 2" descr="Картинки по запросу база данных"/>
          <p:cNvPicPr>
            <a:picLocks noChangeAspect="1" noChangeArrowheads="1"/>
          </p:cNvPicPr>
          <p:nvPr/>
        </p:nvPicPr>
        <p:blipFill>
          <a:blip r:embed="rId2"/>
          <a:srcRect/>
          <a:stretch>
            <a:fillRect/>
          </a:stretch>
        </p:blipFill>
        <p:spPr bwMode="auto">
          <a:xfrm>
            <a:off x="8360229" y="1763713"/>
            <a:ext cx="3677784" cy="1850003"/>
          </a:xfrm>
          <a:prstGeom prst="rect">
            <a:avLst/>
          </a:prstGeom>
          <a:noFill/>
          <a:ln w="9525">
            <a:noFill/>
            <a:miter lim="800000"/>
            <a:headEnd/>
            <a:tailEnd/>
          </a:ln>
        </p:spPr>
      </p:pic>
      <p:cxnSp>
        <p:nvCxnSpPr>
          <p:cNvPr id="7" name="Прямая соединительная линия 6"/>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8" name="Прямоугольник 4"/>
          <p:cNvSpPr>
            <a:spLocks noChangeArrowheads="1"/>
          </p:cNvSpPr>
          <p:nvPr/>
        </p:nvSpPr>
        <p:spPr bwMode="auto">
          <a:xfrm>
            <a:off x="1322388" y="373679"/>
            <a:ext cx="10588625" cy="584775"/>
          </a:xfrm>
          <a:prstGeom prst="rect">
            <a:avLst/>
          </a:prstGeom>
          <a:noFill/>
          <a:ln w="9525">
            <a:noFill/>
            <a:miter lim="800000"/>
            <a:headEnd/>
            <a:tailEnd/>
          </a:ln>
        </p:spPr>
        <p:txBody>
          <a:bodyPr wrap="square">
            <a:spAutoFit/>
          </a:bodyPr>
          <a:lstStyle/>
          <a:p>
            <a:r>
              <a:rPr lang="en-US" sz="3200" b="1" dirty="0">
                <a:solidFill>
                  <a:srgbClr val="0000FF"/>
                </a:solidFill>
                <a:latin typeface="Calibri" pitchFamily="34" charset="0"/>
              </a:rPr>
              <a:t>Establishing Water Information System (WIS)</a:t>
            </a:r>
            <a:endParaRPr lang="ru-RU" sz="3200" b="1" dirty="0">
              <a:solidFill>
                <a:srgbClr val="0000FF"/>
              </a:solidFill>
              <a:latin typeface="Calibri" pitchFamily="34" charset="0"/>
            </a:endParaRPr>
          </a:p>
        </p:txBody>
      </p:sp>
    </p:spTree>
    <p:extLst>
      <p:ext uri="{BB962C8B-B14F-4D97-AF65-F5344CB8AC3E}">
        <p14:creationId xmlns:p14="http://schemas.microsoft.com/office/powerpoint/2010/main" val="336661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артинки по запросу база данных"/>
          <p:cNvPicPr>
            <a:picLocks noChangeAspect="1" noChangeArrowheads="1"/>
          </p:cNvPicPr>
          <p:nvPr/>
        </p:nvPicPr>
        <p:blipFill>
          <a:blip r:embed="rId2"/>
          <a:srcRect/>
          <a:stretch>
            <a:fillRect/>
          </a:stretch>
        </p:blipFill>
        <p:spPr bwMode="auto">
          <a:xfrm>
            <a:off x="9761538" y="2250664"/>
            <a:ext cx="1936976" cy="1702664"/>
          </a:xfrm>
          <a:prstGeom prst="rect">
            <a:avLst/>
          </a:prstGeom>
          <a:noFill/>
          <a:ln w="9525">
            <a:noFill/>
            <a:miter lim="800000"/>
            <a:headEnd/>
            <a:tailEnd/>
          </a:ln>
        </p:spPr>
      </p:pic>
      <p:sp>
        <p:nvSpPr>
          <p:cNvPr id="3" name="Прямоугольник 2"/>
          <p:cNvSpPr/>
          <p:nvPr/>
        </p:nvSpPr>
        <p:spPr>
          <a:xfrm>
            <a:off x="1607418" y="3953328"/>
            <a:ext cx="10269690" cy="1569660"/>
          </a:xfrm>
          <a:prstGeom prst="rect">
            <a:avLst/>
          </a:prstGeom>
        </p:spPr>
        <p:txBody>
          <a:bodyPr wrap="square">
            <a:spAutoFit/>
          </a:bodyPr>
          <a:lstStyle/>
          <a:p>
            <a:pPr marL="517525" indent="-514350" eaLnBrk="1" fontAlgn="auto" hangingPunct="1">
              <a:spcAft>
                <a:spcPts val="0"/>
              </a:spcAft>
              <a:buFont typeface="+mj-lt"/>
              <a:buAutoNum type="alphaLcPeriod"/>
              <a:defRPr/>
            </a:pPr>
            <a:r>
              <a:rPr lang="en-US" sz="2400" dirty="0"/>
              <a:t>The exchange of available water data collected by the </a:t>
            </a:r>
            <a:r>
              <a:rPr lang="en-US" sz="2400" dirty="0" smtClean="0"/>
              <a:t>WRIC/MEWR via DIN - </a:t>
            </a:r>
            <a:r>
              <a:rPr lang="en-US" sz="2400" dirty="0"/>
              <a:t>(1</a:t>
            </a:r>
            <a:r>
              <a:rPr lang="en-US" sz="2400" dirty="0" smtClean="0"/>
              <a:t>) define or identification of </a:t>
            </a:r>
            <a:r>
              <a:rPr lang="en-US" sz="2400" dirty="0"/>
              <a:t>data before May 2019, </a:t>
            </a:r>
            <a:r>
              <a:rPr lang="en-US" sz="2400" dirty="0">
                <a:solidFill>
                  <a:srgbClr val="0000FF"/>
                </a:solidFill>
                <a:latin typeface="Calibri" pitchFamily="34" charset="0"/>
                <a:sym typeface="Wingdings" pitchFamily="2" charset="2"/>
              </a:rPr>
              <a:t></a:t>
            </a:r>
            <a:r>
              <a:rPr lang="en-US" sz="2400" dirty="0" smtClean="0"/>
              <a:t> preparation and design </a:t>
            </a:r>
            <a:r>
              <a:rPr lang="en-US" sz="2400" dirty="0"/>
              <a:t>of the database until July 2019 </a:t>
            </a:r>
            <a:r>
              <a:rPr lang="en-US" sz="2400" dirty="0">
                <a:solidFill>
                  <a:srgbClr val="0000FF"/>
                </a:solidFill>
                <a:latin typeface="Calibri" pitchFamily="34" charset="0"/>
                <a:sym typeface="Wingdings" pitchFamily="2" charset="2"/>
              </a:rPr>
              <a:t></a:t>
            </a:r>
            <a:r>
              <a:rPr lang="en-US" sz="2400" dirty="0" smtClean="0"/>
              <a:t>, </a:t>
            </a:r>
            <a:r>
              <a:rPr lang="en-US" sz="2400" dirty="0"/>
              <a:t>and input </a:t>
            </a:r>
            <a:r>
              <a:rPr lang="en-US" sz="2400" dirty="0" smtClean="0"/>
              <a:t>all data at </a:t>
            </a:r>
            <a:r>
              <a:rPr lang="en-US" sz="2400" dirty="0"/>
              <a:t>the end of 2019</a:t>
            </a:r>
            <a:r>
              <a:rPr lang="en-US" sz="2400" dirty="0" smtClean="0"/>
              <a:t>.</a:t>
            </a:r>
          </a:p>
        </p:txBody>
      </p:sp>
      <p:cxnSp>
        <p:nvCxnSpPr>
          <p:cNvPr id="7" name="Прямая соединительная линия 6"/>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8" name="Прямоугольник 4"/>
          <p:cNvSpPr>
            <a:spLocks noChangeArrowheads="1"/>
          </p:cNvSpPr>
          <p:nvPr/>
        </p:nvSpPr>
        <p:spPr bwMode="auto">
          <a:xfrm>
            <a:off x="1322388" y="373679"/>
            <a:ext cx="10588625" cy="584775"/>
          </a:xfrm>
          <a:prstGeom prst="rect">
            <a:avLst/>
          </a:prstGeom>
          <a:noFill/>
          <a:ln w="9525">
            <a:noFill/>
            <a:miter lim="800000"/>
            <a:headEnd/>
            <a:tailEnd/>
          </a:ln>
        </p:spPr>
        <p:txBody>
          <a:bodyPr wrap="square">
            <a:spAutoFit/>
          </a:bodyPr>
          <a:lstStyle/>
          <a:p>
            <a:r>
              <a:rPr lang="en-US" sz="3200" b="1" dirty="0">
                <a:solidFill>
                  <a:srgbClr val="0000FF"/>
                </a:solidFill>
                <a:latin typeface="Calibri" pitchFamily="34" charset="0"/>
              </a:rPr>
              <a:t>Establishing Water Information System (WIS)</a:t>
            </a:r>
            <a:endParaRPr lang="ru-RU" sz="3200" b="1" dirty="0">
              <a:solidFill>
                <a:srgbClr val="0000FF"/>
              </a:solidFill>
              <a:latin typeface="Calibri" pitchFamily="34" charset="0"/>
            </a:endParaRPr>
          </a:p>
        </p:txBody>
      </p:sp>
      <p:sp>
        <p:nvSpPr>
          <p:cNvPr id="9" name="Tijdelijke aanduiding voor inhoud 1"/>
          <p:cNvSpPr txBox="1">
            <a:spLocks/>
          </p:cNvSpPr>
          <p:nvPr/>
        </p:nvSpPr>
        <p:spPr bwMode="auto">
          <a:xfrm>
            <a:off x="1607418" y="1404937"/>
            <a:ext cx="10497939" cy="2286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70000"/>
              </a:lnSpc>
              <a:buNone/>
            </a:pPr>
            <a:r>
              <a:rPr lang="en-US" sz="2400" b="1" u="sng" dirty="0" smtClean="0"/>
              <a:t>Indicator</a:t>
            </a:r>
            <a:r>
              <a:rPr lang="ru-RU" sz="2400" b="1" u="sng" dirty="0" smtClean="0"/>
              <a:t> </a:t>
            </a:r>
            <a:r>
              <a:rPr lang="en-US" sz="2400" b="1" u="sng" dirty="0" smtClean="0"/>
              <a:t>9</a:t>
            </a:r>
            <a:r>
              <a:rPr lang="en-GB" sz="2400" b="1" dirty="0" smtClean="0"/>
              <a:t>: </a:t>
            </a:r>
            <a:r>
              <a:rPr lang="en-US" sz="2400" dirty="0"/>
              <a:t>Exchange of available water data collected by </a:t>
            </a:r>
            <a:r>
              <a:rPr lang="en-US" sz="2400" dirty="0" smtClean="0"/>
              <a:t>WRIC/MEWR </a:t>
            </a:r>
            <a:r>
              <a:rPr lang="en-US" sz="2400" dirty="0"/>
              <a:t>in </a:t>
            </a:r>
            <a:r>
              <a:rPr lang="en-US" sz="2400" dirty="0" smtClean="0"/>
              <a:t>the DIN, Portal</a:t>
            </a:r>
          </a:p>
          <a:p>
            <a:pPr eaLnBrk="1" hangingPunct="1">
              <a:lnSpc>
                <a:spcPct val="70000"/>
              </a:lnSpc>
              <a:buNone/>
            </a:pPr>
            <a:r>
              <a:rPr lang="en-US" sz="2400" b="1" u="sng" dirty="0">
                <a:solidFill>
                  <a:prstClr val="black"/>
                </a:solidFill>
              </a:rPr>
              <a:t>Deadline</a:t>
            </a:r>
            <a:r>
              <a:rPr lang="ru-RU" sz="2400" b="1" u="sng" dirty="0">
                <a:solidFill>
                  <a:prstClr val="black"/>
                </a:solidFill>
              </a:rPr>
              <a:t>: </a:t>
            </a:r>
            <a:r>
              <a:rPr lang="en-US" sz="2400" dirty="0" smtClean="0">
                <a:solidFill>
                  <a:prstClr val="black"/>
                </a:solidFill>
              </a:rPr>
              <a:t>December </a:t>
            </a:r>
            <a:r>
              <a:rPr lang="ru-RU" sz="2400" dirty="0">
                <a:solidFill>
                  <a:prstClr val="black"/>
                </a:solidFill>
              </a:rPr>
              <a:t>2019 </a:t>
            </a:r>
            <a:endParaRPr lang="en-US" sz="2400" dirty="0">
              <a:solidFill>
                <a:prstClr val="black"/>
              </a:solidFill>
            </a:endParaRPr>
          </a:p>
          <a:p>
            <a:pPr eaLnBrk="1" hangingPunct="1">
              <a:lnSpc>
                <a:spcPct val="70000"/>
              </a:lnSpc>
              <a:buNone/>
            </a:pPr>
            <a:r>
              <a:rPr lang="en-US" sz="2400" b="1" u="sng" dirty="0" smtClean="0">
                <a:solidFill>
                  <a:prstClr val="black"/>
                </a:solidFill>
              </a:rPr>
              <a:t>Responsible</a:t>
            </a:r>
            <a:r>
              <a:rPr lang="en-GB" sz="2400" dirty="0" smtClean="0"/>
              <a:t>: </a:t>
            </a:r>
            <a:r>
              <a:rPr lang="en-US" sz="2400" dirty="0" smtClean="0"/>
              <a:t>WIS Coordinator and WIS team</a:t>
            </a:r>
          </a:p>
          <a:p>
            <a:pPr marL="3175" indent="0" eaLnBrk="1" fontAlgn="auto" hangingPunct="1">
              <a:spcAft>
                <a:spcPts val="0"/>
              </a:spcAft>
              <a:buFont typeface="Arial" panose="020B0604020202020204" pitchFamily="34" charset="0"/>
              <a:buNone/>
              <a:defRPr/>
            </a:pPr>
            <a:r>
              <a:rPr lang="en-US" sz="2400" b="1" u="sng" dirty="0" smtClean="0"/>
              <a:t>Status </a:t>
            </a:r>
            <a:r>
              <a:rPr lang="en-GB" sz="2400" b="1" u="sng" dirty="0" smtClean="0"/>
              <a:t>:</a:t>
            </a:r>
            <a:r>
              <a:rPr lang="en-GB" sz="2400" b="1" dirty="0" smtClean="0"/>
              <a:t>  </a:t>
            </a:r>
            <a:r>
              <a:rPr lang="en-US" sz="2400" dirty="0" smtClean="0"/>
              <a:t>According to target </a:t>
            </a:r>
            <a:r>
              <a:rPr lang="en-US" sz="2400" dirty="0" smtClean="0">
                <a:solidFill>
                  <a:srgbClr val="0000FF"/>
                </a:solidFill>
                <a:sym typeface="Wingdings"/>
              </a:rPr>
              <a:t>.</a:t>
            </a:r>
            <a:endParaRPr lang="ru-RU" sz="2400" dirty="0" smtClean="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 </a:t>
            </a:r>
            <a:r>
              <a:rPr lang="ru-RU" sz="2400" b="1" u="sng" dirty="0" smtClean="0"/>
              <a:t>: </a:t>
            </a:r>
            <a:endParaRPr lang="en-GB" sz="24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sharpenSoften amount="7000"/>
                    </a14:imgEffect>
                    <a14:imgEffect>
                      <a14:brightnessContrast bright="6000" contrast="-21000"/>
                    </a14:imgEffect>
                  </a14:imgLayer>
                </a14:imgProps>
              </a:ext>
              <a:ext uri="{28A0092B-C50C-407E-A947-70E740481C1C}">
                <a14:useLocalDpi xmlns:a14="http://schemas.microsoft.com/office/drawing/2010/main" val="0"/>
              </a:ext>
            </a:extLst>
          </a:blip>
          <a:srcRect r="11464" b="3627"/>
          <a:stretch/>
        </p:blipFill>
        <p:spPr>
          <a:xfrm>
            <a:off x="7700851" y="3753853"/>
            <a:ext cx="4394627" cy="2909825"/>
          </a:xfrm>
          <a:prstGeom prst="rect">
            <a:avLst/>
          </a:prstGeom>
        </p:spPr>
      </p:pic>
      <p:sp>
        <p:nvSpPr>
          <p:cNvPr id="2" name="Tijdelijke aanduiding voor inhoud 1"/>
          <p:cNvSpPr>
            <a:spLocks noGrp="1"/>
          </p:cNvSpPr>
          <p:nvPr>
            <p:ph idx="1"/>
          </p:nvPr>
        </p:nvSpPr>
        <p:spPr>
          <a:xfrm>
            <a:off x="2367814" y="2071207"/>
            <a:ext cx="9298005" cy="2751404"/>
          </a:xfrm>
          <a:scene3d>
            <a:camera prst="orthographicFront">
              <a:rot lat="0" lon="21299999" rev="0"/>
            </a:camera>
            <a:lightRig rig="threePt" dir="t"/>
          </a:scene3d>
        </p:spPr>
        <p:txBody>
          <a:bodyPr rtlCol="0">
            <a:noAutofit/>
            <a:scene3d>
              <a:camera prst="orthographicFront">
                <a:rot lat="0" lon="600000" rev="0"/>
              </a:camera>
              <a:lightRig rig="threePt" dir="t"/>
            </a:scene3d>
          </a:bodyPr>
          <a:lstStyle/>
          <a:p>
            <a:pPr eaLnBrk="1" fontAlgn="auto" hangingPunct="1">
              <a:spcAft>
                <a:spcPts val="0"/>
              </a:spcAft>
              <a:defRPr/>
            </a:pPr>
            <a:r>
              <a:rPr lang="en-US" sz="3200" b="1" dirty="0" smtClean="0">
                <a:solidFill>
                  <a:schemeClr val="accent1"/>
                </a:solidFill>
              </a:rPr>
              <a:t>Objectives </a:t>
            </a:r>
            <a:r>
              <a:rPr lang="en-US" sz="3200" b="1" dirty="0">
                <a:solidFill>
                  <a:schemeClr val="accent1"/>
                </a:solidFill>
              </a:rPr>
              <a:t>and </a:t>
            </a:r>
            <a:r>
              <a:rPr lang="en-GB" sz="3200" b="1" dirty="0">
                <a:solidFill>
                  <a:schemeClr val="accent1"/>
                </a:solidFill>
              </a:rPr>
              <a:t>specific targets</a:t>
            </a:r>
            <a:r>
              <a:rPr lang="en-US" sz="3200" b="1" dirty="0">
                <a:solidFill>
                  <a:schemeClr val="accent1"/>
                </a:solidFill>
              </a:rPr>
              <a:t> of Package C PAMP II</a:t>
            </a:r>
            <a:endParaRPr lang="ru-RU" sz="3200" b="1" dirty="0">
              <a:solidFill>
                <a:schemeClr val="accent1"/>
              </a:solidFill>
            </a:endParaRPr>
          </a:p>
          <a:p>
            <a:pPr eaLnBrk="1" fontAlgn="auto" hangingPunct="1">
              <a:spcAft>
                <a:spcPts val="0"/>
              </a:spcAft>
              <a:defRPr/>
            </a:pPr>
            <a:r>
              <a:rPr lang="en-US" sz="3200" b="1" dirty="0">
                <a:solidFill>
                  <a:schemeClr val="accent1"/>
                </a:solidFill>
              </a:rPr>
              <a:t>Vision of WIS and DIN</a:t>
            </a:r>
            <a:endParaRPr lang="ru-RU" sz="3200" b="1" dirty="0">
              <a:solidFill>
                <a:schemeClr val="accent1"/>
              </a:solidFill>
            </a:endParaRPr>
          </a:p>
          <a:p>
            <a:pPr eaLnBrk="1" fontAlgn="auto" hangingPunct="1">
              <a:spcAft>
                <a:spcPts val="0"/>
              </a:spcAft>
              <a:defRPr/>
            </a:pPr>
            <a:r>
              <a:rPr lang="en-US" sz="3200" b="1" dirty="0" smtClean="0">
                <a:solidFill>
                  <a:schemeClr val="accent1"/>
                </a:solidFill>
              </a:rPr>
              <a:t>Detailed work plan for WIS team</a:t>
            </a:r>
            <a:endParaRPr lang="ru-RU" sz="3200" b="1" dirty="0" smtClean="0">
              <a:solidFill>
                <a:schemeClr val="accent1"/>
              </a:solidFill>
            </a:endParaRPr>
          </a:p>
          <a:p>
            <a:pPr eaLnBrk="1" fontAlgn="auto" hangingPunct="1">
              <a:spcAft>
                <a:spcPts val="0"/>
              </a:spcAft>
              <a:defRPr/>
            </a:pPr>
            <a:r>
              <a:rPr lang="en-US" sz="3200" b="1" dirty="0" smtClean="0">
                <a:solidFill>
                  <a:schemeClr val="accent1"/>
                </a:solidFill>
              </a:rPr>
              <a:t>Formation of WIS team</a:t>
            </a:r>
            <a:endParaRPr lang="ru-RU" sz="3200" b="1" dirty="0" smtClean="0">
              <a:solidFill>
                <a:schemeClr val="accent1"/>
              </a:solidFill>
            </a:endParaRPr>
          </a:p>
          <a:p>
            <a:pPr eaLnBrk="1" fontAlgn="auto" hangingPunct="1">
              <a:spcAft>
                <a:spcPts val="0"/>
              </a:spcAft>
              <a:defRPr/>
            </a:pPr>
            <a:r>
              <a:rPr lang="en-US" sz="3200" b="1" dirty="0" smtClean="0">
                <a:solidFill>
                  <a:schemeClr val="accent1"/>
                </a:solidFill>
              </a:rPr>
              <a:t>Procurement of office equipment </a:t>
            </a:r>
            <a:endParaRPr lang="ru-RU" sz="3200" b="1" dirty="0">
              <a:solidFill>
                <a:schemeClr val="accent1"/>
              </a:solidFill>
            </a:endParaRPr>
          </a:p>
          <a:p>
            <a:pPr eaLnBrk="1" fontAlgn="auto" hangingPunct="1">
              <a:spcAft>
                <a:spcPts val="0"/>
              </a:spcAft>
              <a:defRPr/>
            </a:pPr>
            <a:endParaRPr lang="ru-RU" sz="4400" b="1" dirty="0" smtClean="0">
              <a:solidFill>
                <a:srgbClr val="0070C0"/>
              </a:solidFill>
            </a:endParaRPr>
          </a:p>
          <a:p>
            <a:pPr eaLnBrk="1" fontAlgn="auto" hangingPunct="1">
              <a:spcAft>
                <a:spcPts val="0"/>
              </a:spcAft>
              <a:defRPr/>
            </a:pPr>
            <a:endParaRPr lang="ru-RU" sz="4400" b="1" dirty="0" smtClean="0">
              <a:solidFill>
                <a:srgbClr val="0070C0"/>
              </a:solidFill>
            </a:endParaRPr>
          </a:p>
        </p:txBody>
      </p:sp>
      <p:sp>
        <p:nvSpPr>
          <p:cNvPr id="14338" name="Прямоугольник 3"/>
          <p:cNvSpPr>
            <a:spLocks noChangeArrowheads="1"/>
          </p:cNvSpPr>
          <p:nvPr/>
        </p:nvSpPr>
        <p:spPr bwMode="auto">
          <a:xfrm>
            <a:off x="2473693" y="965252"/>
            <a:ext cx="8571651" cy="769441"/>
          </a:xfrm>
          <a:prstGeom prst="rect">
            <a:avLst/>
          </a:prstGeom>
          <a:noFill/>
          <a:ln w="9525">
            <a:noFill/>
            <a:miter lim="800000"/>
            <a:headEnd/>
            <a:tailEnd/>
          </a:ln>
        </p:spPr>
        <p:txBody>
          <a:bodyPr wrap="square">
            <a:spAutoFit/>
          </a:bodyPr>
          <a:lstStyle/>
          <a:p>
            <a:r>
              <a:rPr lang="en-US" sz="4400" b="1" dirty="0" smtClean="0">
                <a:solidFill>
                  <a:schemeClr val="accent1">
                    <a:lumMod val="75000"/>
                  </a:schemeClr>
                </a:solidFill>
                <a:latin typeface="+mj-lt"/>
                <a:ea typeface="+mj-ea"/>
                <a:cs typeface="+mj-cs"/>
              </a:rPr>
              <a:t>Content of presentation</a:t>
            </a:r>
            <a:endParaRPr lang="ru-RU" sz="44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30329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568917" y="1450087"/>
            <a:ext cx="9973681" cy="2736396"/>
          </a:xfrm>
        </p:spPr>
        <p:txBody>
          <a:bodyPr rtlCol="0">
            <a:normAutofit/>
          </a:bodyPr>
          <a:lstStyle/>
          <a:p>
            <a:pPr eaLnBrk="1" fontAlgn="auto" hangingPunct="1">
              <a:spcAft>
                <a:spcPts val="0"/>
              </a:spcAft>
              <a:buFont typeface="Arial" panose="020B0604020202020204" pitchFamily="34" charset="0"/>
              <a:buNone/>
              <a:defRPr/>
            </a:pPr>
            <a:r>
              <a:rPr lang="en-US" sz="2400" b="1" u="sng" dirty="0"/>
              <a:t>Indicator</a:t>
            </a:r>
            <a:r>
              <a:rPr lang="ru-RU" sz="2400" b="1" u="sng" dirty="0" smtClean="0"/>
              <a:t> 10</a:t>
            </a:r>
            <a:r>
              <a:rPr lang="en-GB" sz="2400" b="1" dirty="0" smtClean="0"/>
              <a:t>: </a:t>
            </a:r>
            <a:r>
              <a:rPr lang="en-US" sz="2400" dirty="0"/>
              <a:t>Creation of </a:t>
            </a:r>
            <a:r>
              <a:rPr lang="en-US" sz="2400" dirty="0" smtClean="0"/>
              <a:t>the WIS Portal</a:t>
            </a:r>
            <a:endParaRPr lang="ru-RU" sz="2400" dirty="0" smtClean="0"/>
          </a:p>
          <a:p>
            <a:pPr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June 2019</a:t>
            </a:r>
            <a:endParaRPr lang="ru-RU" sz="2400" dirty="0">
              <a:solidFill>
                <a:prstClr val="black"/>
              </a:solidFill>
            </a:endParaRPr>
          </a:p>
          <a:p>
            <a:pPr marL="3175" indent="0" eaLnBrk="1" fontAlgn="auto" hangingPunct="1">
              <a:spcAft>
                <a:spcPts val="0"/>
              </a:spcAft>
              <a:buFont typeface="Arial" panose="020B0604020202020204" pitchFamily="34" charset="0"/>
              <a:buNone/>
              <a:defRPr/>
            </a:pPr>
            <a:r>
              <a:rPr lang="en-US" sz="2400" b="1" u="sng" dirty="0" smtClean="0">
                <a:solidFill>
                  <a:prstClr val="black"/>
                </a:solidFill>
              </a:rPr>
              <a:t>Responsible</a:t>
            </a:r>
            <a:r>
              <a:rPr lang="en-GB" sz="2400" dirty="0" smtClean="0"/>
              <a:t>: </a:t>
            </a:r>
            <a:r>
              <a:rPr lang="en-US" sz="2400" dirty="0"/>
              <a:t>WIS Coordinator and WIS team </a:t>
            </a:r>
            <a:endParaRPr lang="en-US" sz="2400" dirty="0" smtClean="0"/>
          </a:p>
          <a:p>
            <a:pPr marL="3175" indent="0" eaLnBrk="1" fontAlgn="auto" hangingPunct="1">
              <a:spcAft>
                <a:spcPts val="0"/>
              </a:spcAft>
              <a:buFont typeface="Arial" panose="020B0604020202020204" pitchFamily="34" charset="0"/>
              <a:buNone/>
              <a:defRPr/>
            </a:pPr>
            <a:r>
              <a:rPr lang="en-US" sz="2400" b="1" u="sng" dirty="0" smtClean="0"/>
              <a:t>Status</a:t>
            </a:r>
            <a:r>
              <a:rPr lang="en-GB" sz="2400" b="1" u="sng" dirty="0" smtClean="0"/>
              <a:t>:</a:t>
            </a:r>
            <a:r>
              <a:rPr lang="en-GB" sz="2400" b="1" dirty="0" smtClean="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smtClean="0">
                <a:sym typeface="Wingdings"/>
              </a:rPr>
              <a:t>Action</a:t>
            </a:r>
            <a:r>
              <a:rPr lang="ru-RU" sz="2400" b="1" u="sng" dirty="0" smtClean="0"/>
              <a:t>: </a:t>
            </a:r>
            <a:endParaRPr lang="en-GB" sz="2400" b="1" u="sng" dirty="0"/>
          </a:p>
        </p:txBody>
      </p:sp>
      <p:sp>
        <p:nvSpPr>
          <p:cNvPr id="3" name="Прямоугольник 2"/>
          <p:cNvSpPr/>
          <p:nvPr/>
        </p:nvSpPr>
        <p:spPr>
          <a:xfrm>
            <a:off x="1636295" y="4159355"/>
            <a:ext cx="9517480" cy="1723549"/>
          </a:xfrm>
          <a:prstGeom prst="rect">
            <a:avLst/>
          </a:prstGeom>
        </p:spPr>
        <p:txBody>
          <a:bodyPr wrap="square">
            <a:spAutoFit/>
          </a:bodyPr>
          <a:lstStyle/>
          <a:p>
            <a:pPr marL="517525" indent="-514350" eaLnBrk="1" fontAlgn="auto" hangingPunct="1">
              <a:spcAft>
                <a:spcPts val="1200"/>
              </a:spcAft>
              <a:buFont typeface="+mj-lt"/>
              <a:buAutoNum type="alphaLcPeriod"/>
              <a:defRPr/>
            </a:pPr>
            <a:r>
              <a:rPr lang="en-US" sz="2400" dirty="0"/>
              <a:t>Development of the concept for the creation of the </a:t>
            </a:r>
            <a:r>
              <a:rPr lang="en-US" sz="2400" dirty="0" smtClean="0"/>
              <a:t>WIS </a:t>
            </a:r>
            <a:r>
              <a:rPr lang="en-US" sz="2400" dirty="0"/>
              <a:t>web site until September 2018 </a:t>
            </a:r>
            <a:r>
              <a:rPr lang="en-US" sz="2400" dirty="0">
                <a:solidFill>
                  <a:srgbClr val="0000FF"/>
                </a:solidFill>
                <a:sym typeface="Wingdings"/>
              </a:rPr>
              <a:t></a:t>
            </a:r>
            <a:r>
              <a:rPr lang="en-US" sz="2400" dirty="0" smtClean="0"/>
              <a:t>,</a:t>
            </a:r>
            <a:endParaRPr lang="en-US" sz="2400" dirty="0"/>
          </a:p>
          <a:p>
            <a:pPr marL="517525" indent="-514350" eaLnBrk="1" fontAlgn="auto" hangingPunct="1">
              <a:spcAft>
                <a:spcPts val="1200"/>
              </a:spcAft>
              <a:buFont typeface="+mj-lt"/>
              <a:buAutoNum type="alphaLcPeriod"/>
              <a:defRPr/>
            </a:pPr>
            <a:r>
              <a:rPr lang="en-US" sz="2400" dirty="0"/>
              <a:t>Development of design and implementation of </a:t>
            </a:r>
            <a:r>
              <a:rPr lang="en-US" sz="2400" dirty="0" smtClean="0"/>
              <a:t>the WIS </a:t>
            </a:r>
            <a:r>
              <a:rPr lang="en-US" sz="2400" dirty="0"/>
              <a:t>Portal until May 2019 </a:t>
            </a:r>
            <a:r>
              <a:rPr lang="en-US" sz="2400" dirty="0">
                <a:solidFill>
                  <a:srgbClr val="0000FF"/>
                </a:solidFill>
                <a:latin typeface="Calibri" pitchFamily="34" charset="0"/>
                <a:sym typeface="Wingdings" pitchFamily="2" charset="2"/>
              </a:rPr>
              <a:t></a:t>
            </a:r>
            <a:r>
              <a:rPr lang="en-US" sz="2400" dirty="0" smtClean="0"/>
              <a:t>, </a:t>
            </a:r>
            <a:r>
              <a:rPr lang="en-US" sz="2400" dirty="0"/>
              <a:t>and </a:t>
            </a:r>
            <a:r>
              <a:rPr lang="en-US" sz="2400" dirty="0" smtClean="0"/>
              <a:t>input at </a:t>
            </a:r>
            <a:r>
              <a:rPr lang="en-US" sz="2400" dirty="0"/>
              <a:t>the end of 2019</a:t>
            </a:r>
            <a:r>
              <a:rPr lang="en-US" sz="2400" dirty="0" smtClean="0"/>
              <a:t>.</a:t>
            </a:r>
          </a:p>
        </p:txBody>
      </p:sp>
      <p:pic>
        <p:nvPicPr>
          <p:cNvPr id="7" name="Рисунок 6"/>
          <p:cNvPicPr>
            <a:picLocks noChangeAspect="1"/>
          </p:cNvPicPr>
          <p:nvPr/>
        </p:nvPicPr>
        <p:blipFill rotWithShape="1">
          <a:blip r:embed="rId2"/>
          <a:srcRect l="23316" t="27261" r="21888" b="14421"/>
          <a:stretch/>
        </p:blipFill>
        <p:spPr>
          <a:xfrm>
            <a:off x="7751361" y="1848895"/>
            <a:ext cx="4121552" cy="202507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9225091" y="2035386"/>
            <a:ext cx="1378198" cy="400110"/>
          </a:xfrm>
          <a:prstGeom prst="rect">
            <a:avLst/>
          </a:prstGeom>
        </p:spPr>
        <p:txBody>
          <a:bodyPr wrap="none">
            <a:spAutoFit/>
          </a:bodyPr>
          <a:lstStyle/>
          <a:p>
            <a:pPr fontAlgn="auto">
              <a:spcBef>
                <a:spcPts val="0"/>
              </a:spcBef>
              <a:spcAft>
                <a:spcPts val="0"/>
              </a:spcAft>
              <a:defRPr/>
            </a:pPr>
            <a:r>
              <a:rPr lang="ru-RU" sz="2000" b="1" dirty="0" err="1" smtClean="0">
                <a:solidFill>
                  <a:schemeClr val="accent1">
                    <a:lumMod val="75000"/>
                  </a:schemeClr>
                </a:solidFill>
                <a:latin typeface="+mn-lt"/>
                <a:cs typeface="+mn-cs"/>
              </a:rPr>
              <a:t>www</a:t>
            </a:r>
            <a:r>
              <a:rPr lang="ru-RU" sz="2000" b="1" dirty="0" smtClean="0">
                <a:solidFill>
                  <a:schemeClr val="accent1">
                    <a:lumMod val="75000"/>
                  </a:schemeClr>
                </a:solidFill>
                <a:latin typeface="+mn-lt"/>
                <a:cs typeface="+mn-cs"/>
              </a:rPr>
              <a:t>.</a:t>
            </a:r>
            <a:r>
              <a:rPr lang="en-US" sz="2000" b="1" dirty="0" smtClean="0">
                <a:solidFill>
                  <a:schemeClr val="accent1">
                    <a:lumMod val="75000"/>
                  </a:schemeClr>
                </a:solidFill>
                <a:latin typeface="+mn-lt"/>
                <a:cs typeface="+mn-cs"/>
              </a:rPr>
              <a:t>wis.tj</a:t>
            </a:r>
            <a:endParaRPr lang="ru-RU" sz="2000" b="1" dirty="0">
              <a:solidFill>
                <a:schemeClr val="accent1">
                  <a:lumMod val="75000"/>
                </a:schemeClr>
              </a:solidFill>
              <a:latin typeface="+mn-lt"/>
              <a:cs typeface="+mn-cs"/>
            </a:endParaRPr>
          </a:p>
        </p:txBody>
      </p:sp>
      <p:cxnSp>
        <p:nvCxnSpPr>
          <p:cNvPr id="9" name="Прямая соединительная линия 8"/>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10" name="Прямоугольник 4"/>
          <p:cNvSpPr>
            <a:spLocks noChangeArrowheads="1"/>
          </p:cNvSpPr>
          <p:nvPr/>
        </p:nvSpPr>
        <p:spPr bwMode="auto">
          <a:xfrm>
            <a:off x="1322388" y="373679"/>
            <a:ext cx="10588625" cy="584775"/>
          </a:xfrm>
          <a:prstGeom prst="rect">
            <a:avLst/>
          </a:prstGeom>
          <a:noFill/>
          <a:ln w="9525">
            <a:noFill/>
            <a:miter lim="800000"/>
            <a:headEnd/>
            <a:tailEnd/>
          </a:ln>
        </p:spPr>
        <p:txBody>
          <a:bodyPr wrap="square">
            <a:spAutoFit/>
          </a:bodyPr>
          <a:lstStyle/>
          <a:p>
            <a:r>
              <a:rPr lang="en-US" sz="3200" b="1" dirty="0">
                <a:solidFill>
                  <a:srgbClr val="0000FF"/>
                </a:solidFill>
                <a:latin typeface="Calibri" pitchFamily="34" charset="0"/>
              </a:rPr>
              <a:t>Establishing Water Information System (WIS)</a:t>
            </a:r>
            <a:endParaRPr lang="ru-RU" sz="3200" b="1" dirty="0">
              <a:solidFill>
                <a:srgbClr val="0000FF"/>
              </a:solidFill>
              <a:latin typeface="Calibri" pitchFamily="34" charset="0"/>
            </a:endParaRPr>
          </a:p>
        </p:txBody>
      </p:sp>
    </p:spTree>
    <p:extLst>
      <p:ext uri="{BB962C8B-B14F-4D97-AF65-F5344CB8AC3E}">
        <p14:creationId xmlns:p14="http://schemas.microsoft.com/office/powerpoint/2010/main" val="3606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694046" y="1323832"/>
            <a:ext cx="10018983" cy="2493426"/>
          </a:xfrm>
        </p:spPr>
        <p:txBody>
          <a:bodyPr rtlCol="0">
            <a:normAutofit/>
          </a:bodyPr>
          <a:lstStyle/>
          <a:p>
            <a:pPr eaLnBrk="1" fontAlgn="auto" hangingPunct="1">
              <a:spcAft>
                <a:spcPts val="0"/>
              </a:spcAft>
              <a:buFont typeface="Arial" panose="020B0604020202020204" pitchFamily="34" charset="0"/>
              <a:buNone/>
              <a:defRPr/>
            </a:pPr>
            <a:r>
              <a:rPr lang="en-US" sz="2400" b="1" u="sng" dirty="0"/>
              <a:t>Indicator</a:t>
            </a:r>
            <a:r>
              <a:rPr lang="ru-RU" sz="2400" b="1" u="sng" dirty="0" smtClean="0"/>
              <a:t> 11</a:t>
            </a:r>
            <a:r>
              <a:rPr lang="en-GB" sz="2400" b="1" dirty="0" smtClean="0"/>
              <a:t>: </a:t>
            </a:r>
            <a:r>
              <a:rPr lang="en-US" sz="2400" dirty="0"/>
              <a:t>Development of three on-line </a:t>
            </a:r>
            <a:r>
              <a:rPr lang="en-US" sz="2400" dirty="0" smtClean="0"/>
              <a:t>databases</a:t>
            </a:r>
          </a:p>
          <a:p>
            <a:pPr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 </a:t>
            </a:r>
            <a:r>
              <a:rPr lang="en-US" sz="2400" dirty="0" smtClean="0">
                <a:solidFill>
                  <a:prstClr val="black"/>
                </a:solidFill>
              </a:rPr>
              <a:t>May </a:t>
            </a:r>
            <a:r>
              <a:rPr lang="ru-RU" sz="2400" dirty="0" smtClean="0">
                <a:solidFill>
                  <a:prstClr val="black"/>
                </a:solidFill>
              </a:rPr>
              <a:t>2019 </a:t>
            </a:r>
            <a:endParaRPr lang="ru-RU" sz="2400" dirty="0">
              <a:solidFill>
                <a:prstClr val="black"/>
              </a:solidFill>
            </a:endParaRPr>
          </a:p>
          <a:p>
            <a:pPr marL="3175" indent="0" eaLnBrk="1" fontAlgn="auto" hangingPunct="1">
              <a:spcAft>
                <a:spcPts val="0"/>
              </a:spcAft>
              <a:buFont typeface="Arial" panose="020B0604020202020204" pitchFamily="34" charset="0"/>
              <a:buNone/>
              <a:defRPr/>
            </a:pPr>
            <a:r>
              <a:rPr lang="en-US" sz="2400" b="1" u="sng" dirty="0">
                <a:solidFill>
                  <a:prstClr val="black"/>
                </a:solidFill>
              </a:rPr>
              <a:t>Responsible</a:t>
            </a:r>
            <a:r>
              <a:rPr lang="en-GB" sz="2400" dirty="0"/>
              <a:t>: </a:t>
            </a:r>
            <a:r>
              <a:rPr lang="en-US" sz="2400" dirty="0"/>
              <a:t>WIS Coordinator and WIS team </a:t>
            </a:r>
          </a:p>
          <a:p>
            <a:pPr marL="3175" indent="0" eaLnBrk="1" fontAlgn="auto" hangingPunct="1">
              <a:spcAft>
                <a:spcPts val="0"/>
              </a:spcAft>
              <a:buFont typeface="Arial" panose="020B0604020202020204" pitchFamily="34" charset="0"/>
              <a:buNone/>
              <a:defRPr/>
            </a:pPr>
            <a:r>
              <a:rPr lang="en-US" sz="2400" b="1" u="sng" dirty="0"/>
              <a:t>Status</a:t>
            </a:r>
            <a:r>
              <a:rPr lang="en-GB" sz="2400" b="1" u="sng" dirty="0"/>
              <a:t>:</a:t>
            </a:r>
            <a:r>
              <a:rPr lang="en-GB" sz="2400" b="1" dirty="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a:sym typeface="Wingdings"/>
              </a:rPr>
              <a:t>Action</a:t>
            </a:r>
            <a:r>
              <a:rPr lang="ru-RU" sz="2400" b="1" u="sng" dirty="0"/>
              <a:t>: </a:t>
            </a:r>
            <a:endParaRPr lang="en-GB" sz="2400" b="1" u="sng" dirty="0"/>
          </a:p>
        </p:txBody>
      </p:sp>
      <p:sp>
        <p:nvSpPr>
          <p:cNvPr id="3" name="Прямоугольник 2"/>
          <p:cNvSpPr/>
          <p:nvPr/>
        </p:nvSpPr>
        <p:spPr>
          <a:xfrm>
            <a:off x="1694046" y="3547721"/>
            <a:ext cx="10433279" cy="2677656"/>
          </a:xfrm>
          <a:prstGeom prst="rect">
            <a:avLst/>
          </a:prstGeom>
        </p:spPr>
        <p:txBody>
          <a:bodyPr wrap="square">
            <a:spAutoFit/>
          </a:bodyPr>
          <a:lstStyle/>
          <a:p>
            <a:pPr marL="517525" indent="-514350" eaLnBrk="1" fontAlgn="auto" hangingPunct="1">
              <a:spcAft>
                <a:spcPts val="0"/>
              </a:spcAft>
              <a:buFont typeface="+mj-lt"/>
              <a:buAutoNum type="alphaLcPeriod"/>
              <a:defRPr/>
            </a:pPr>
            <a:r>
              <a:rPr lang="en-US" sz="2400" dirty="0" smtClean="0"/>
              <a:t>Application</a:t>
            </a:r>
            <a:r>
              <a:rPr lang="ru-RU" sz="2400" dirty="0" smtClean="0"/>
              <a:t> </a:t>
            </a:r>
            <a:r>
              <a:rPr lang="en-US" sz="2400" dirty="0" smtClean="0"/>
              <a:t>IMIS </a:t>
            </a:r>
            <a:r>
              <a:rPr lang="ru-RU" sz="2400" dirty="0" smtClean="0"/>
              <a:t>– </a:t>
            </a:r>
            <a:r>
              <a:rPr lang="en-US" sz="2400" dirty="0" err="1" smtClean="0">
                <a:latin typeface="Calibri" pitchFamily="34" charset="0"/>
              </a:rPr>
              <a:t>ToR</a:t>
            </a:r>
            <a:r>
              <a:rPr lang="en-US" sz="2400" dirty="0" smtClean="0">
                <a:latin typeface="Calibri" pitchFamily="34" charset="0"/>
              </a:rPr>
              <a:t> May </a:t>
            </a:r>
            <a:r>
              <a:rPr lang="ru-RU" sz="2400" dirty="0" smtClean="0">
                <a:latin typeface="Calibri" pitchFamily="34" charset="0"/>
              </a:rPr>
              <a:t>2018 </a:t>
            </a:r>
            <a:r>
              <a:rPr lang="en-US" sz="2400" dirty="0" smtClean="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smtClean="0">
                <a:latin typeface="Calibri" pitchFamily="34" charset="0"/>
              </a:rPr>
              <a:t>Announce tender August</a:t>
            </a:r>
            <a:r>
              <a:rPr lang="ru-RU" sz="2400" dirty="0" smtClean="0">
                <a:latin typeface="Calibri" pitchFamily="34" charset="0"/>
              </a:rPr>
              <a:t> 2018</a:t>
            </a:r>
            <a:r>
              <a:rPr lang="en-GB" sz="2400" dirty="0" smtClean="0">
                <a:latin typeface="Calibri" pitchFamily="34" charset="0"/>
              </a:rPr>
              <a:t> </a:t>
            </a:r>
            <a:r>
              <a:rPr lang="en-GB" sz="2400" dirty="0">
                <a:solidFill>
                  <a:srgbClr val="0000FF"/>
                </a:solidFill>
                <a:latin typeface="Calibri" pitchFamily="34" charset="0"/>
                <a:sym typeface="Wingdings" pitchFamily="2" charset="2"/>
              </a:rPr>
              <a:t></a:t>
            </a:r>
            <a:r>
              <a:rPr lang="en-US" sz="2400" dirty="0" smtClean="0">
                <a:solidFill>
                  <a:srgbClr val="0000FF"/>
                </a:solidFill>
                <a:latin typeface="Calibri" pitchFamily="34" charset="0"/>
                <a:sym typeface="Wingdings" pitchFamily="2" charset="2"/>
              </a:rPr>
              <a:t>,</a:t>
            </a:r>
            <a:r>
              <a:rPr lang="ru-RU" sz="2400" dirty="0">
                <a:latin typeface="Calibri" pitchFamily="34" charset="0"/>
                <a:sym typeface="Wingdings" pitchFamily="2" charset="2"/>
              </a:rPr>
              <a:t> </a:t>
            </a:r>
            <a:r>
              <a:rPr lang="en-US" sz="2400" dirty="0" smtClean="0">
                <a:latin typeface="Calibri" pitchFamily="34" charset="0"/>
                <a:sym typeface="Wingdings" pitchFamily="2" charset="2"/>
              </a:rPr>
              <a:t>Development February </a:t>
            </a:r>
            <a:r>
              <a:rPr lang="ru-RU" sz="2400" dirty="0" smtClean="0">
                <a:latin typeface="Calibri" pitchFamily="34" charset="0"/>
                <a:sym typeface="Wingdings" pitchFamily="2" charset="2"/>
              </a:rPr>
              <a:t>2019 </a:t>
            </a:r>
            <a:r>
              <a:rPr lang="en-GB" sz="2400" dirty="0" smtClean="0">
                <a:solidFill>
                  <a:srgbClr val="0000FF"/>
                </a:solidFill>
                <a:latin typeface="Calibri" pitchFamily="34" charset="0"/>
                <a:sym typeface="Wingdings" pitchFamily="2" charset="2"/>
              </a:rPr>
              <a:t></a:t>
            </a:r>
            <a:r>
              <a:rPr lang="ru-RU" sz="2400" dirty="0" smtClean="0">
                <a:solidFill>
                  <a:srgbClr val="0000FF"/>
                </a:solidFill>
                <a:latin typeface="Calibri" pitchFamily="34" charset="0"/>
                <a:sym typeface="Wingdings" pitchFamily="2" charset="2"/>
              </a:rPr>
              <a:t> </a:t>
            </a:r>
            <a:r>
              <a:rPr lang="en-US" sz="2400" dirty="0">
                <a:latin typeface="Calibri" pitchFamily="34" charset="0"/>
                <a:sym typeface="Wingdings" pitchFamily="2" charset="2"/>
              </a:rPr>
              <a:t>and testing and training until May 2019 </a:t>
            </a:r>
            <a:r>
              <a:rPr lang="en-GB" sz="2400" dirty="0" smtClean="0">
                <a:solidFill>
                  <a:srgbClr val="0000FF"/>
                </a:solidFill>
                <a:latin typeface="Calibri" pitchFamily="34" charset="0"/>
                <a:sym typeface="Wingdings" pitchFamily="2" charset="2"/>
              </a:rPr>
              <a:t></a:t>
            </a:r>
            <a:endParaRPr lang="ru-RU" sz="2400" dirty="0" smtClean="0"/>
          </a:p>
          <a:p>
            <a:pPr marL="517525" indent="-514350" eaLnBrk="1" fontAlgn="auto" hangingPunct="1">
              <a:spcAft>
                <a:spcPts val="0"/>
              </a:spcAft>
              <a:buFont typeface="+mj-lt"/>
              <a:buAutoNum type="alphaLcPeriod"/>
              <a:defRPr/>
            </a:pPr>
            <a:r>
              <a:rPr lang="en-US" sz="2400" dirty="0" err="1" smtClean="0"/>
              <a:t>Applicaton</a:t>
            </a:r>
            <a:r>
              <a:rPr lang="en-US" sz="2400" dirty="0" smtClean="0"/>
              <a:t> BPD </a:t>
            </a:r>
            <a:r>
              <a:rPr lang="ru-RU" sz="2400" dirty="0" smtClean="0"/>
              <a:t>– </a:t>
            </a:r>
            <a:r>
              <a:rPr lang="en-US" sz="2400" dirty="0" err="1">
                <a:latin typeface="Calibri" pitchFamily="34" charset="0"/>
              </a:rPr>
              <a:t>ToR</a:t>
            </a:r>
            <a:r>
              <a:rPr lang="en-US" sz="2400" dirty="0">
                <a:latin typeface="Calibri" pitchFamily="34" charset="0"/>
              </a:rPr>
              <a:t> May </a:t>
            </a:r>
            <a:r>
              <a:rPr lang="ru-RU" sz="2400" dirty="0">
                <a:latin typeface="Calibri" pitchFamily="34" charset="0"/>
              </a:rPr>
              <a:t>2018 </a:t>
            </a:r>
            <a:r>
              <a:rPr lang="en-US" sz="24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a:latin typeface="Calibri" pitchFamily="34" charset="0"/>
              </a:rPr>
              <a:t>Announce tender August</a:t>
            </a:r>
            <a:r>
              <a:rPr lang="ru-RU" sz="2400" dirty="0">
                <a:latin typeface="Calibri" pitchFamily="34" charset="0"/>
              </a:rPr>
              <a:t> 2018</a:t>
            </a:r>
            <a:r>
              <a:rPr lang="en-GB" sz="2400" dirty="0">
                <a:latin typeface="Calibri" pitchFamily="34" charset="0"/>
              </a:rPr>
              <a:t>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a:t>
            </a:r>
            <a:r>
              <a:rPr lang="ru-RU" sz="2400" dirty="0">
                <a:latin typeface="Calibri" pitchFamily="34" charset="0"/>
                <a:sym typeface="Wingdings" pitchFamily="2" charset="2"/>
              </a:rPr>
              <a:t> </a:t>
            </a:r>
            <a:r>
              <a:rPr lang="en-US" sz="2400" dirty="0">
                <a:latin typeface="Calibri" pitchFamily="34" charset="0"/>
                <a:sym typeface="Wingdings" pitchFamily="2" charset="2"/>
              </a:rPr>
              <a:t>Development February </a:t>
            </a:r>
            <a:r>
              <a:rPr lang="ru-RU" sz="2400" dirty="0">
                <a:latin typeface="Calibri" pitchFamily="34" charset="0"/>
                <a:sym typeface="Wingdings" pitchFamily="2" charset="2"/>
              </a:rPr>
              <a:t>2019 </a:t>
            </a:r>
            <a:r>
              <a:rPr lang="en-GB" sz="2400" dirty="0">
                <a:solidFill>
                  <a:srgbClr val="0000FF"/>
                </a:solidFill>
                <a:latin typeface="Calibri" pitchFamily="34" charset="0"/>
                <a:sym typeface="Wingdings" pitchFamily="2" charset="2"/>
              </a:rPr>
              <a:t></a:t>
            </a:r>
            <a:r>
              <a:rPr lang="ru-RU" sz="2400" dirty="0">
                <a:solidFill>
                  <a:srgbClr val="0000FF"/>
                </a:solidFill>
                <a:latin typeface="Calibri" pitchFamily="34" charset="0"/>
                <a:sym typeface="Wingdings" pitchFamily="2" charset="2"/>
              </a:rPr>
              <a:t> </a:t>
            </a:r>
            <a:r>
              <a:rPr lang="en-US" sz="2400" dirty="0">
                <a:latin typeface="Calibri" pitchFamily="34" charset="0"/>
                <a:sym typeface="Wingdings" pitchFamily="2" charset="2"/>
              </a:rPr>
              <a:t>and testing and training until May 2019 </a:t>
            </a:r>
            <a:r>
              <a:rPr lang="en-GB" sz="2400" dirty="0">
                <a:solidFill>
                  <a:srgbClr val="0000FF"/>
                </a:solidFill>
                <a:latin typeface="Calibri" pitchFamily="34" charset="0"/>
                <a:sym typeface="Wingdings" pitchFamily="2" charset="2"/>
              </a:rPr>
              <a:t></a:t>
            </a:r>
            <a:endParaRPr lang="ru-RU" sz="2400" dirty="0"/>
          </a:p>
          <a:p>
            <a:pPr marL="517525" indent="-514350" fontAlgn="auto">
              <a:spcAft>
                <a:spcPts val="0"/>
              </a:spcAft>
              <a:buFont typeface="+mj-lt"/>
              <a:buAutoNum type="alphaLcPeriod"/>
              <a:defRPr/>
            </a:pPr>
            <a:r>
              <a:rPr lang="en-US" sz="2400" dirty="0"/>
              <a:t>Application BWAD</a:t>
            </a:r>
            <a:r>
              <a:rPr lang="ru-RU" sz="2400" dirty="0" smtClean="0"/>
              <a:t>– </a:t>
            </a:r>
            <a:r>
              <a:rPr lang="en-US" sz="2400" dirty="0" err="1">
                <a:latin typeface="Calibri" pitchFamily="34" charset="0"/>
              </a:rPr>
              <a:t>ToR</a:t>
            </a:r>
            <a:r>
              <a:rPr lang="en-US" sz="2400" dirty="0">
                <a:latin typeface="Calibri" pitchFamily="34" charset="0"/>
              </a:rPr>
              <a:t> May </a:t>
            </a:r>
            <a:r>
              <a:rPr lang="ru-RU" sz="2400" dirty="0">
                <a:latin typeface="Calibri" pitchFamily="34" charset="0"/>
              </a:rPr>
              <a:t>2018 </a:t>
            </a:r>
            <a:r>
              <a:rPr lang="en-US" sz="2400" dirty="0">
                <a:solidFill>
                  <a:srgbClr val="0000FF"/>
                </a:solidFill>
                <a:latin typeface="Calibri" pitchFamily="34" charset="0"/>
                <a:sym typeface="Wingdings" pitchFamily="2" charset="2"/>
              </a:rPr>
              <a:t></a:t>
            </a:r>
            <a:r>
              <a:rPr lang="en-GB" sz="2400" dirty="0">
                <a:solidFill>
                  <a:srgbClr val="0000FF"/>
                </a:solidFill>
                <a:latin typeface="Calibri" pitchFamily="34" charset="0"/>
              </a:rPr>
              <a:t>, </a:t>
            </a:r>
            <a:r>
              <a:rPr lang="en-US" sz="2400" dirty="0">
                <a:latin typeface="Calibri" pitchFamily="34" charset="0"/>
              </a:rPr>
              <a:t>Announce tender August</a:t>
            </a:r>
            <a:r>
              <a:rPr lang="ru-RU" sz="2400" dirty="0">
                <a:latin typeface="Calibri" pitchFamily="34" charset="0"/>
              </a:rPr>
              <a:t> 2018</a:t>
            </a:r>
            <a:r>
              <a:rPr lang="en-GB" sz="2400" dirty="0">
                <a:latin typeface="Calibri" pitchFamily="34" charset="0"/>
              </a:rPr>
              <a:t> </a:t>
            </a:r>
            <a:r>
              <a:rPr lang="en-GB" sz="2400" dirty="0">
                <a:solidFill>
                  <a:srgbClr val="0000FF"/>
                </a:solidFill>
                <a:latin typeface="Calibri" pitchFamily="34" charset="0"/>
                <a:sym typeface="Wingdings" pitchFamily="2" charset="2"/>
              </a:rPr>
              <a:t></a:t>
            </a:r>
            <a:r>
              <a:rPr lang="en-US" sz="2400" dirty="0">
                <a:solidFill>
                  <a:srgbClr val="0000FF"/>
                </a:solidFill>
                <a:latin typeface="Calibri" pitchFamily="34" charset="0"/>
                <a:sym typeface="Wingdings" pitchFamily="2" charset="2"/>
              </a:rPr>
              <a:t>,</a:t>
            </a:r>
            <a:r>
              <a:rPr lang="ru-RU" sz="2400" dirty="0">
                <a:latin typeface="Calibri" pitchFamily="34" charset="0"/>
                <a:sym typeface="Wingdings" pitchFamily="2" charset="2"/>
              </a:rPr>
              <a:t> </a:t>
            </a:r>
            <a:r>
              <a:rPr lang="en-US" sz="2400" dirty="0">
                <a:latin typeface="Calibri" pitchFamily="34" charset="0"/>
                <a:sym typeface="Wingdings" pitchFamily="2" charset="2"/>
              </a:rPr>
              <a:t>Development February </a:t>
            </a:r>
            <a:r>
              <a:rPr lang="ru-RU" sz="2400" dirty="0">
                <a:latin typeface="Calibri" pitchFamily="34" charset="0"/>
                <a:sym typeface="Wingdings" pitchFamily="2" charset="2"/>
              </a:rPr>
              <a:t>2019 </a:t>
            </a:r>
            <a:r>
              <a:rPr lang="en-GB" sz="2400" dirty="0">
                <a:solidFill>
                  <a:srgbClr val="0000FF"/>
                </a:solidFill>
                <a:latin typeface="Calibri" pitchFamily="34" charset="0"/>
                <a:sym typeface="Wingdings" pitchFamily="2" charset="2"/>
              </a:rPr>
              <a:t></a:t>
            </a:r>
            <a:r>
              <a:rPr lang="ru-RU" sz="2400" dirty="0">
                <a:solidFill>
                  <a:srgbClr val="0000FF"/>
                </a:solidFill>
                <a:latin typeface="Calibri" pitchFamily="34" charset="0"/>
                <a:sym typeface="Wingdings" pitchFamily="2" charset="2"/>
              </a:rPr>
              <a:t> </a:t>
            </a:r>
            <a:r>
              <a:rPr lang="en-US" sz="2400" dirty="0">
                <a:latin typeface="Calibri" pitchFamily="34" charset="0"/>
                <a:sym typeface="Wingdings" pitchFamily="2" charset="2"/>
              </a:rPr>
              <a:t>and testing and training until May 2019 </a:t>
            </a:r>
            <a:r>
              <a:rPr lang="en-GB" sz="2400" dirty="0">
                <a:solidFill>
                  <a:srgbClr val="0000FF"/>
                </a:solidFill>
                <a:latin typeface="Calibri" pitchFamily="34" charset="0"/>
                <a:sym typeface="Wingdings" pitchFamily="2" charset="2"/>
              </a:rPr>
              <a:t></a:t>
            </a:r>
            <a:endParaRPr lang="ru-RU" sz="2400" dirty="0"/>
          </a:p>
          <a:p>
            <a:pPr marL="517525" indent="-514350" fontAlgn="auto">
              <a:spcAft>
                <a:spcPts val="0"/>
              </a:spcAft>
              <a:buFont typeface="+mj-lt"/>
              <a:buAutoNum type="alphaLcPeriod"/>
              <a:defRPr/>
            </a:pPr>
            <a:endParaRPr lang="ru-RU" sz="2400" dirty="0"/>
          </a:p>
        </p:txBody>
      </p:sp>
      <p:pic>
        <p:nvPicPr>
          <p:cNvPr id="9" name="Picture 2" descr="Картинки по запросу база данных"/>
          <p:cNvPicPr>
            <a:picLocks noChangeAspect="1" noChangeArrowheads="1"/>
          </p:cNvPicPr>
          <p:nvPr/>
        </p:nvPicPr>
        <p:blipFill>
          <a:blip r:embed="rId2"/>
          <a:srcRect/>
          <a:stretch>
            <a:fillRect/>
          </a:stretch>
        </p:blipFill>
        <p:spPr bwMode="auto">
          <a:xfrm>
            <a:off x="8625907" y="1323832"/>
            <a:ext cx="3351990" cy="1827376"/>
          </a:xfrm>
          <a:prstGeom prst="rect">
            <a:avLst/>
          </a:prstGeom>
          <a:solidFill>
            <a:schemeClr val="bg1"/>
          </a:solidFill>
          <a:ln w="9525">
            <a:noFill/>
            <a:miter lim="800000"/>
            <a:headEnd/>
            <a:tailEnd/>
          </a:ln>
        </p:spPr>
      </p:pic>
      <p:cxnSp>
        <p:nvCxnSpPr>
          <p:cNvPr id="7" name="Прямая соединительная линия 6"/>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8" name="Прямоугольник 4"/>
          <p:cNvSpPr>
            <a:spLocks noChangeArrowheads="1"/>
          </p:cNvSpPr>
          <p:nvPr/>
        </p:nvSpPr>
        <p:spPr bwMode="auto">
          <a:xfrm>
            <a:off x="1322388" y="373679"/>
            <a:ext cx="10588625" cy="584775"/>
          </a:xfrm>
          <a:prstGeom prst="rect">
            <a:avLst/>
          </a:prstGeom>
          <a:noFill/>
          <a:ln w="9525">
            <a:noFill/>
            <a:miter lim="800000"/>
            <a:headEnd/>
            <a:tailEnd/>
          </a:ln>
        </p:spPr>
        <p:txBody>
          <a:bodyPr wrap="square">
            <a:spAutoFit/>
          </a:bodyPr>
          <a:lstStyle/>
          <a:p>
            <a:r>
              <a:rPr lang="en-US" sz="3200" b="1" dirty="0">
                <a:solidFill>
                  <a:srgbClr val="0000FF"/>
                </a:solidFill>
                <a:latin typeface="Calibri" pitchFamily="34" charset="0"/>
              </a:rPr>
              <a:t>Establishing Water Information System (WIS)</a:t>
            </a:r>
            <a:endParaRPr lang="ru-RU" sz="3200" b="1" dirty="0">
              <a:solidFill>
                <a:srgbClr val="0000FF"/>
              </a:solidFill>
              <a:latin typeface="Calibri" pitchFamily="34" charset="0"/>
            </a:endParaRPr>
          </a:p>
        </p:txBody>
      </p:sp>
    </p:spTree>
    <p:extLst>
      <p:ext uri="{BB962C8B-B14F-4D97-AF65-F5344CB8AC3E}">
        <p14:creationId xmlns:p14="http://schemas.microsoft.com/office/powerpoint/2010/main" val="3564794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inhoud 1"/>
          <p:cNvSpPr>
            <a:spLocks noGrp="1"/>
          </p:cNvSpPr>
          <p:nvPr>
            <p:ph idx="1"/>
          </p:nvPr>
        </p:nvSpPr>
        <p:spPr>
          <a:xfrm>
            <a:off x="1674796" y="1248229"/>
            <a:ext cx="9602371" cy="2162630"/>
          </a:xfrm>
        </p:spPr>
        <p:txBody>
          <a:bodyPr/>
          <a:lstStyle/>
          <a:p>
            <a:pPr eaLnBrk="1" hangingPunct="1">
              <a:lnSpc>
                <a:spcPct val="70000"/>
              </a:lnSpc>
              <a:buNone/>
            </a:pPr>
            <a:r>
              <a:rPr lang="en-US" sz="2400" b="1" u="sng" dirty="0"/>
              <a:t>Indicator</a:t>
            </a:r>
            <a:r>
              <a:rPr lang="ru-RU" sz="2400" b="1" u="sng" dirty="0" smtClean="0"/>
              <a:t> 12</a:t>
            </a:r>
            <a:r>
              <a:rPr lang="en-GB" sz="2400" b="1" dirty="0" smtClean="0"/>
              <a:t>: </a:t>
            </a:r>
            <a:r>
              <a:rPr lang="en-US" sz="2400" dirty="0">
                <a:solidFill>
                  <a:prstClr val="black"/>
                </a:solidFill>
              </a:rPr>
              <a:t>Capacity building </a:t>
            </a:r>
            <a:endParaRPr lang="ru-RU" sz="2400" dirty="0">
              <a:solidFill>
                <a:prstClr val="black"/>
              </a:solidFill>
            </a:endParaRPr>
          </a:p>
          <a:p>
            <a:pPr eaLnBrk="1" fontAlgn="auto" hangingPunct="1">
              <a:spcAft>
                <a:spcPts val="0"/>
              </a:spcAft>
              <a:buFont typeface="Arial" panose="020B0604020202020204" pitchFamily="34" charset="0"/>
              <a:buNone/>
              <a:defRPr/>
            </a:pPr>
            <a:r>
              <a:rPr lang="en-US" sz="2400" b="1" u="sng" dirty="0" smtClean="0">
                <a:solidFill>
                  <a:prstClr val="black"/>
                </a:solidFill>
              </a:rPr>
              <a:t>Deadline</a:t>
            </a:r>
            <a:r>
              <a:rPr lang="ru-RU" sz="2400" b="1" u="sng" dirty="0" smtClean="0">
                <a:solidFill>
                  <a:prstClr val="black"/>
                </a:solidFill>
              </a:rPr>
              <a:t>:</a:t>
            </a:r>
            <a:r>
              <a:rPr lang="en-US" sz="2400" dirty="0">
                <a:solidFill>
                  <a:prstClr val="black"/>
                </a:solidFill>
              </a:rPr>
              <a:t> </a:t>
            </a:r>
            <a:r>
              <a:rPr lang="en-US" sz="2400" dirty="0" smtClean="0">
                <a:solidFill>
                  <a:prstClr val="black"/>
                </a:solidFill>
              </a:rPr>
              <a:t>July </a:t>
            </a:r>
            <a:r>
              <a:rPr lang="ru-RU" sz="2400" dirty="0" smtClean="0">
                <a:solidFill>
                  <a:prstClr val="black"/>
                </a:solidFill>
              </a:rPr>
              <a:t>2019 </a:t>
            </a:r>
          </a:p>
          <a:p>
            <a:pPr marL="3175" indent="0" eaLnBrk="1" fontAlgn="auto" hangingPunct="1">
              <a:spcAft>
                <a:spcPts val="0"/>
              </a:spcAft>
              <a:buFont typeface="Arial" panose="020B0604020202020204" pitchFamily="34" charset="0"/>
              <a:buNone/>
              <a:defRPr/>
            </a:pPr>
            <a:r>
              <a:rPr lang="en-US" sz="2400" b="1" u="sng" dirty="0" smtClean="0">
                <a:solidFill>
                  <a:prstClr val="black"/>
                </a:solidFill>
              </a:rPr>
              <a:t>Responsible</a:t>
            </a:r>
            <a:r>
              <a:rPr lang="en-GB" sz="2400" dirty="0"/>
              <a:t>: </a:t>
            </a:r>
            <a:r>
              <a:rPr lang="en-US" sz="2400" dirty="0"/>
              <a:t>WIS Coordinator and WIS team </a:t>
            </a:r>
          </a:p>
          <a:p>
            <a:pPr marL="3175" indent="0" eaLnBrk="1" fontAlgn="auto" hangingPunct="1">
              <a:spcAft>
                <a:spcPts val="0"/>
              </a:spcAft>
              <a:buFont typeface="Arial" panose="020B0604020202020204" pitchFamily="34" charset="0"/>
              <a:buNone/>
              <a:defRPr/>
            </a:pPr>
            <a:r>
              <a:rPr lang="en-US" sz="2400" b="1" u="sng" dirty="0"/>
              <a:t>Status</a:t>
            </a:r>
            <a:r>
              <a:rPr lang="en-GB" sz="2400" b="1" u="sng" dirty="0"/>
              <a:t>:</a:t>
            </a:r>
            <a:r>
              <a:rPr lang="en-GB" sz="2400" b="1" dirty="0"/>
              <a:t>  </a:t>
            </a:r>
            <a:r>
              <a:rPr lang="en-US" sz="2400" dirty="0"/>
              <a:t>According to target </a:t>
            </a:r>
            <a:r>
              <a:rPr lang="en-US" sz="2400" dirty="0">
                <a:solidFill>
                  <a:srgbClr val="0000FF"/>
                </a:solidFill>
                <a:sym typeface="Wingdings"/>
              </a:rPr>
              <a:t>.</a:t>
            </a:r>
            <a:endParaRPr lang="ru-RU" sz="2400" dirty="0">
              <a:solidFill>
                <a:srgbClr val="0000FF"/>
              </a:solidFill>
              <a:sym typeface="Wingdings"/>
            </a:endParaRPr>
          </a:p>
          <a:p>
            <a:pPr marL="3175" indent="0" eaLnBrk="1" fontAlgn="auto" hangingPunct="1">
              <a:spcAft>
                <a:spcPts val="0"/>
              </a:spcAft>
              <a:buFont typeface="Arial" panose="020B0604020202020204" pitchFamily="34" charset="0"/>
              <a:buNone/>
              <a:defRPr/>
            </a:pPr>
            <a:r>
              <a:rPr lang="en-US" sz="2400" b="1" u="sng" dirty="0">
                <a:sym typeface="Wingdings"/>
              </a:rPr>
              <a:t>Action</a:t>
            </a:r>
            <a:r>
              <a:rPr lang="ru-RU" sz="2400" b="1" u="sng" dirty="0"/>
              <a:t>: </a:t>
            </a:r>
            <a:endParaRPr lang="en-GB" sz="2400" b="1" u="sng" dirty="0"/>
          </a:p>
        </p:txBody>
      </p:sp>
      <p:sp>
        <p:nvSpPr>
          <p:cNvPr id="2" name="Прямоугольник 1"/>
          <p:cNvSpPr/>
          <p:nvPr/>
        </p:nvSpPr>
        <p:spPr>
          <a:xfrm>
            <a:off x="1761423" y="3382482"/>
            <a:ext cx="10276590" cy="3370153"/>
          </a:xfrm>
          <a:prstGeom prst="rect">
            <a:avLst/>
          </a:prstGeom>
        </p:spPr>
        <p:txBody>
          <a:bodyPr wrap="square">
            <a:spAutoFit/>
          </a:bodyPr>
          <a:lstStyle/>
          <a:p>
            <a:pPr marL="355600" indent="-355600" eaLnBrk="1" hangingPunct="1">
              <a:spcBef>
                <a:spcPts val="300"/>
              </a:spcBef>
              <a:spcAft>
                <a:spcPts val="600"/>
              </a:spcAft>
              <a:buFont typeface="Calibri Light" pitchFamily="34" charset="0"/>
              <a:buAutoNum type="alphaLcPeriod"/>
            </a:pPr>
            <a:r>
              <a:rPr lang="en-US" sz="2200" dirty="0"/>
              <a:t>Basic computer training for staff MEWR and </a:t>
            </a:r>
            <a:r>
              <a:rPr lang="en-US" sz="2200" dirty="0" smtClean="0"/>
              <a:t>ALRI </a:t>
            </a:r>
            <a:r>
              <a:rPr lang="en-US" sz="2200" dirty="0"/>
              <a:t>until</a:t>
            </a:r>
            <a:r>
              <a:rPr lang="en-US" sz="2200" dirty="0" smtClean="0"/>
              <a:t> </a:t>
            </a:r>
            <a:r>
              <a:rPr lang="en-US" sz="2200" dirty="0"/>
              <a:t>July </a:t>
            </a:r>
            <a:r>
              <a:rPr lang="ru-RU" sz="2200" dirty="0"/>
              <a:t>2018 </a:t>
            </a:r>
            <a:r>
              <a:rPr lang="en-GB" sz="2200" dirty="0">
                <a:sym typeface="Wingdings" pitchFamily="2" charset="2"/>
              </a:rPr>
              <a:t></a:t>
            </a:r>
            <a:r>
              <a:rPr lang="ru-RU" sz="2200" dirty="0">
                <a:sym typeface="Wingdings" pitchFamily="2" charset="2"/>
              </a:rPr>
              <a:t>, </a:t>
            </a:r>
            <a:r>
              <a:rPr lang="en-US" sz="2200" dirty="0"/>
              <a:t>Office of  ALRI and RBO/</a:t>
            </a:r>
            <a:r>
              <a:rPr lang="en-US" sz="2200" dirty="0" err="1"/>
              <a:t>Kofarnihon</a:t>
            </a:r>
            <a:r>
              <a:rPr lang="en-US" sz="2200" dirty="0"/>
              <a:t> until</a:t>
            </a:r>
            <a:r>
              <a:rPr lang="ru-RU" sz="2200" dirty="0" smtClean="0">
                <a:sym typeface="Wingdings" pitchFamily="2" charset="2"/>
              </a:rPr>
              <a:t> </a:t>
            </a:r>
            <a:r>
              <a:rPr lang="en-US" sz="2200" dirty="0" smtClean="0">
                <a:sym typeface="Wingdings" pitchFamily="2" charset="2"/>
              </a:rPr>
              <a:t>September</a:t>
            </a:r>
            <a:r>
              <a:rPr lang="ru-RU" sz="2200" dirty="0" smtClean="0"/>
              <a:t> 2018</a:t>
            </a:r>
            <a:r>
              <a:rPr lang="en-GB" sz="2200" dirty="0" smtClean="0">
                <a:sym typeface="Wingdings" pitchFamily="2" charset="2"/>
              </a:rPr>
              <a:t> </a:t>
            </a:r>
            <a:r>
              <a:rPr lang="en-GB" sz="2200" dirty="0" smtClean="0">
                <a:solidFill>
                  <a:srgbClr val="0000FF"/>
                </a:solidFill>
                <a:sym typeface="Wingdings" pitchFamily="2" charset="2"/>
              </a:rPr>
              <a:t></a:t>
            </a:r>
            <a:r>
              <a:rPr lang="ru-RU" sz="2200" dirty="0" smtClean="0">
                <a:solidFill>
                  <a:srgbClr val="0000FF"/>
                </a:solidFill>
                <a:sym typeface="Wingdings" pitchFamily="2" charset="2"/>
              </a:rPr>
              <a:t>, </a:t>
            </a:r>
            <a:r>
              <a:rPr lang="en-US" sz="2200" dirty="0" smtClean="0">
                <a:sym typeface="Wingdings" pitchFamily="2" charset="2"/>
              </a:rPr>
              <a:t>BWOK </a:t>
            </a:r>
            <a:r>
              <a:rPr lang="en-US" sz="2200" dirty="0"/>
              <a:t>until </a:t>
            </a:r>
            <a:r>
              <a:rPr lang="en-US" sz="2200" dirty="0" smtClean="0">
                <a:sym typeface="Wingdings" pitchFamily="2" charset="2"/>
              </a:rPr>
              <a:t>December </a:t>
            </a:r>
            <a:r>
              <a:rPr lang="ru-RU" sz="2200" dirty="0" smtClean="0">
                <a:sym typeface="Wingdings" pitchFamily="2" charset="2"/>
              </a:rPr>
              <a:t>2018 </a:t>
            </a:r>
            <a:r>
              <a:rPr lang="en-GB" sz="2200" dirty="0" smtClean="0">
                <a:solidFill>
                  <a:srgbClr val="0000FF"/>
                </a:solidFill>
                <a:sym typeface="Wingdings" pitchFamily="2" charset="2"/>
              </a:rPr>
              <a:t></a:t>
            </a:r>
            <a:r>
              <a:rPr lang="ru-RU" sz="2200" dirty="0">
                <a:solidFill>
                  <a:srgbClr val="0000FF"/>
                </a:solidFill>
                <a:sym typeface="Wingdings" pitchFamily="2" charset="2"/>
              </a:rPr>
              <a:t>.</a:t>
            </a:r>
            <a:endParaRPr lang="en-US" sz="2200" dirty="0"/>
          </a:p>
          <a:p>
            <a:pPr marL="355600" indent="-355600">
              <a:spcBef>
                <a:spcPts val="300"/>
              </a:spcBef>
              <a:spcAft>
                <a:spcPts val="600"/>
              </a:spcAft>
              <a:buFont typeface="Calibri Light" pitchFamily="34" charset="0"/>
              <a:buAutoNum type="alphaLcPeriod"/>
            </a:pPr>
            <a:r>
              <a:rPr lang="en-US" sz="2200" dirty="0"/>
              <a:t>Advanced computer training for staff MEWR and ALRI </a:t>
            </a:r>
            <a:r>
              <a:rPr lang="en-US" sz="2200" dirty="0" smtClean="0"/>
              <a:t> until January </a:t>
            </a:r>
            <a:r>
              <a:rPr lang="ru-RU" sz="2200" dirty="0" smtClean="0"/>
              <a:t>2019</a:t>
            </a:r>
            <a:r>
              <a:rPr lang="en-GB" sz="2200" dirty="0" smtClean="0">
                <a:solidFill>
                  <a:srgbClr val="0000FF"/>
                </a:solidFill>
                <a:sym typeface="Wingdings" pitchFamily="2" charset="2"/>
              </a:rPr>
              <a:t> </a:t>
            </a:r>
            <a:r>
              <a:rPr lang="en-GB" sz="2200" dirty="0">
                <a:solidFill>
                  <a:srgbClr val="0000FF"/>
                </a:solidFill>
                <a:sym typeface="Wingdings" pitchFamily="2" charset="2"/>
              </a:rPr>
              <a:t></a:t>
            </a:r>
            <a:r>
              <a:rPr lang="ru-RU" sz="2200" dirty="0">
                <a:sym typeface="Wingdings" pitchFamily="2" charset="2"/>
              </a:rPr>
              <a:t>, </a:t>
            </a:r>
            <a:r>
              <a:rPr lang="en-US" sz="2200" dirty="0"/>
              <a:t>Office of  ALRI and RBO/</a:t>
            </a:r>
            <a:r>
              <a:rPr lang="en-US" sz="2200" dirty="0" err="1"/>
              <a:t>Kofarnihon</a:t>
            </a:r>
            <a:r>
              <a:rPr lang="en-US" sz="2200" dirty="0"/>
              <a:t> </a:t>
            </a:r>
            <a:r>
              <a:rPr lang="en-US" sz="2200" dirty="0" smtClean="0"/>
              <a:t>until February </a:t>
            </a:r>
            <a:r>
              <a:rPr lang="ru-RU" sz="2200" dirty="0" smtClean="0"/>
              <a:t>2019 </a:t>
            </a:r>
            <a:r>
              <a:rPr lang="en-GB" sz="2200" dirty="0" smtClean="0">
                <a:solidFill>
                  <a:srgbClr val="0000FF"/>
                </a:solidFill>
                <a:sym typeface="Wingdings" pitchFamily="2" charset="2"/>
              </a:rPr>
              <a:t></a:t>
            </a:r>
            <a:r>
              <a:rPr lang="ru-RU" sz="2200" dirty="0">
                <a:solidFill>
                  <a:srgbClr val="0000FF"/>
                </a:solidFill>
                <a:sym typeface="Wingdings" pitchFamily="2" charset="2"/>
              </a:rPr>
              <a:t>, </a:t>
            </a:r>
            <a:r>
              <a:rPr lang="en-US" sz="2200" dirty="0">
                <a:sym typeface="Wingdings" pitchFamily="2" charset="2"/>
              </a:rPr>
              <a:t>BWOK </a:t>
            </a:r>
            <a:r>
              <a:rPr lang="en-US" sz="2200" dirty="0"/>
              <a:t>until </a:t>
            </a:r>
            <a:r>
              <a:rPr lang="en-US" sz="2200" dirty="0" smtClean="0"/>
              <a:t>April </a:t>
            </a:r>
            <a:r>
              <a:rPr lang="ru-RU" sz="2200" dirty="0" smtClean="0">
                <a:sym typeface="Wingdings" pitchFamily="2" charset="2"/>
              </a:rPr>
              <a:t>2019 </a:t>
            </a:r>
            <a:r>
              <a:rPr lang="en-GB" sz="2200" dirty="0">
                <a:solidFill>
                  <a:srgbClr val="0000FF"/>
                </a:solidFill>
                <a:sym typeface="Wingdings" pitchFamily="2" charset="2"/>
              </a:rPr>
              <a:t></a:t>
            </a:r>
            <a:r>
              <a:rPr lang="ru-RU" sz="2200" dirty="0">
                <a:solidFill>
                  <a:srgbClr val="0000FF"/>
                </a:solidFill>
                <a:sym typeface="Wingdings" pitchFamily="2" charset="2"/>
              </a:rPr>
              <a:t>.</a:t>
            </a:r>
            <a:endParaRPr lang="en-US" sz="2200" dirty="0"/>
          </a:p>
          <a:p>
            <a:pPr marL="355600" indent="-355600">
              <a:spcBef>
                <a:spcPts val="300"/>
              </a:spcBef>
              <a:spcAft>
                <a:spcPts val="600"/>
              </a:spcAft>
              <a:buFont typeface="Calibri Light" pitchFamily="34" charset="0"/>
              <a:buAutoNum type="alphaLcPeriod"/>
            </a:pPr>
            <a:r>
              <a:rPr lang="en-US" sz="2200" dirty="0"/>
              <a:t>Special training sessions on collecting and analyzing relevant data of MEWR, </a:t>
            </a:r>
            <a:r>
              <a:rPr lang="en-US" sz="2200" dirty="0" smtClean="0"/>
              <a:t>ALRI, CEP</a:t>
            </a:r>
            <a:r>
              <a:rPr lang="ru-RU" sz="2200" dirty="0" smtClean="0"/>
              <a:t>, </a:t>
            </a:r>
            <a:r>
              <a:rPr lang="en-US" sz="2200" dirty="0" err="1" smtClean="0"/>
              <a:t>Hydromet</a:t>
            </a:r>
            <a:r>
              <a:rPr lang="en-US" sz="2200" dirty="0" smtClean="0"/>
              <a:t>,</a:t>
            </a:r>
            <a:r>
              <a:rPr lang="ru-RU" sz="2200" dirty="0" smtClean="0"/>
              <a:t> </a:t>
            </a:r>
            <a:r>
              <a:rPr lang="en-US" sz="2200" dirty="0" smtClean="0"/>
              <a:t>Geology until February </a:t>
            </a:r>
            <a:r>
              <a:rPr lang="ru-RU" sz="2200" dirty="0" smtClean="0"/>
              <a:t>2019 </a:t>
            </a:r>
            <a:r>
              <a:rPr lang="en-GB" sz="2200" dirty="0" smtClean="0">
                <a:solidFill>
                  <a:srgbClr val="0000FF"/>
                </a:solidFill>
                <a:sym typeface="Wingdings" pitchFamily="2" charset="2"/>
              </a:rPr>
              <a:t></a:t>
            </a:r>
            <a:r>
              <a:rPr lang="ru-RU" sz="2200" dirty="0" smtClean="0">
                <a:sym typeface="Wingdings" pitchFamily="2" charset="2"/>
              </a:rPr>
              <a:t>, </a:t>
            </a:r>
            <a:r>
              <a:rPr lang="en-US" sz="2200" dirty="0"/>
              <a:t>Office of  ALRI and RBO/</a:t>
            </a:r>
            <a:r>
              <a:rPr lang="en-US" sz="2200" dirty="0" err="1"/>
              <a:t>Kofarnihon</a:t>
            </a:r>
            <a:r>
              <a:rPr lang="en-US" sz="2200" dirty="0"/>
              <a:t> until </a:t>
            </a:r>
            <a:r>
              <a:rPr lang="en-US" sz="2200" dirty="0" smtClean="0">
                <a:sym typeface="Wingdings" pitchFamily="2" charset="2"/>
              </a:rPr>
              <a:t>July </a:t>
            </a:r>
            <a:r>
              <a:rPr lang="ru-RU" sz="2200" dirty="0" smtClean="0"/>
              <a:t>2019</a:t>
            </a:r>
            <a:r>
              <a:rPr lang="en-GB" sz="2200" dirty="0" smtClean="0">
                <a:solidFill>
                  <a:srgbClr val="0000FF"/>
                </a:solidFill>
                <a:sym typeface="Wingdings" pitchFamily="2" charset="2"/>
              </a:rPr>
              <a:t> </a:t>
            </a:r>
            <a:r>
              <a:rPr lang="ru-RU" sz="2200" dirty="0" smtClean="0">
                <a:solidFill>
                  <a:srgbClr val="0000FF"/>
                </a:solidFill>
                <a:sym typeface="Wingdings" pitchFamily="2" charset="2"/>
              </a:rPr>
              <a:t>, </a:t>
            </a:r>
            <a:r>
              <a:rPr lang="en-US" sz="2200" dirty="0">
                <a:sym typeface="Wingdings" pitchFamily="2" charset="2"/>
              </a:rPr>
              <a:t>BWOK </a:t>
            </a:r>
            <a:r>
              <a:rPr lang="en-US" sz="2200" dirty="0"/>
              <a:t>until </a:t>
            </a:r>
            <a:r>
              <a:rPr lang="en-US" sz="2200" dirty="0" smtClean="0"/>
              <a:t>May </a:t>
            </a:r>
            <a:r>
              <a:rPr lang="ru-RU" sz="2200" dirty="0" smtClean="0">
                <a:sym typeface="Wingdings" pitchFamily="2" charset="2"/>
              </a:rPr>
              <a:t>2019 </a:t>
            </a:r>
            <a:r>
              <a:rPr lang="en-GB" sz="2200" dirty="0" smtClean="0">
                <a:solidFill>
                  <a:srgbClr val="0000FF"/>
                </a:solidFill>
                <a:sym typeface="Wingdings" pitchFamily="2" charset="2"/>
              </a:rPr>
              <a:t></a:t>
            </a:r>
            <a:r>
              <a:rPr lang="ru-RU" sz="2200" dirty="0" smtClean="0">
                <a:solidFill>
                  <a:srgbClr val="0000FF"/>
                </a:solidFill>
                <a:sym typeface="Wingdings" pitchFamily="2" charset="2"/>
              </a:rPr>
              <a:t>.</a:t>
            </a:r>
            <a:endParaRPr lang="en-US" sz="2200" dirty="0"/>
          </a:p>
        </p:txBody>
      </p:sp>
      <p:cxnSp>
        <p:nvCxnSpPr>
          <p:cNvPr id="5" name="Прямая соединительная линия 4"/>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6" name="Прямоугольник 4"/>
          <p:cNvSpPr>
            <a:spLocks noChangeArrowheads="1"/>
          </p:cNvSpPr>
          <p:nvPr/>
        </p:nvSpPr>
        <p:spPr bwMode="auto">
          <a:xfrm>
            <a:off x="1322388" y="373679"/>
            <a:ext cx="10588625" cy="584775"/>
          </a:xfrm>
          <a:prstGeom prst="rect">
            <a:avLst/>
          </a:prstGeom>
          <a:noFill/>
          <a:ln w="9525">
            <a:noFill/>
            <a:miter lim="800000"/>
            <a:headEnd/>
            <a:tailEnd/>
          </a:ln>
        </p:spPr>
        <p:txBody>
          <a:bodyPr wrap="square">
            <a:spAutoFit/>
          </a:bodyPr>
          <a:lstStyle/>
          <a:p>
            <a:r>
              <a:rPr lang="en-US" sz="3200" b="1" dirty="0">
                <a:solidFill>
                  <a:srgbClr val="0000FF"/>
                </a:solidFill>
                <a:latin typeface="Calibri" pitchFamily="34" charset="0"/>
              </a:rPr>
              <a:t>Establishing Water Information System (WIS)</a:t>
            </a:r>
            <a:endParaRPr lang="ru-RU" sz="3200" b="1" dirty="0">
              <a:solidFill>
                <a:srgbClr val="0000FF"/>
              </a:solidFill>
              <a:latin typeface="Calibri" pitchFamily="34" charset="0"/>
            </a:endParaRPr>
          </a:p>
        </p:txBody>
      </p:sp>
    </p:spTree>
    <p:extLst>
      <p:ext uri="{BB962C8B-B14F-4D97-AF65-F5344CB8AC3E}">
        <p14:creationId xmlns:p14="http://schemas.microsoft.com/office/powerpoint/2010/main" val="2542650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4"/>
          <p:cNvSpPr>
            <a:spLocks noChangeArrowheads="1"/>
          </p:cNvSpPr>
          <p:nvPr/>
        </p:nvSpPr>
        <p:spPr bwMode="auto">
          <a:xfrm>
            <a:off x="3372560" y="5360325"/>
            <a:ext cx="5673725" cy="519112"/>
          </a:xfrm>
          <a:prstGeom prst="rect">
            <a:avLst/>
          </a:prstGeom>
          <a:noFill/>
          <a:ln w="9525">
            <a:noFill/>
            <a:miter lim="800000"/>
            <a:headEnd/>
            <a:tailEnd/>
          </a:ln>
        </p:spPr>
        <p:txBody>
          <a:bodyPr>
            <a:spAutoFit/>
          </a:bodyPr>
          <a:lstStyle/>
          <a:p>
            <a:pPr algn="ctr"/>
            <a:r>
              <a:rPr lang="en-US" sz="2800" b="1" dirty="0" smtClean="0">
                <a:solidFill>
                  <a:srgbClr val="0000FF"/>
                </a:solidFill>
                <a:latin typeface="Calibri" pitchFamily="34" charset="0"/>
              </a:rPr>
              <a:t>Thanks for your attention</a:t>
            </a:r>
            <a:r>
              <a:rPr lang="ru-RU" sz="2800" b="1" dirty="0" smtClean="0">
                <a:solidFill>
                  <a:srgbClr val="0000FF"/>
                </a:solidFill>
                <a:latin typeface="Calibri" pitchFamily="34" charset="0"/>
              </a:rPr>
              <a:t>!</a:t>
            </a:r>
            <a:endParaRPr lang="ru-RU" sz="2800" b="1" dirty="0">
              <a:solidFill>
                <a:srgbClr val="0000FF"/>
              </a:solidFill>
              <a:latin typeface="Calibri" pitchFamily="34" charset="0"/>
            </a:endParaRPr>
          </a:p>
        </p:txBody>
      </p:sp>
      <p:sp>
        <p:nvSpPr>
          <p:cNvPr id="3" name="Прямоугольник 4"/>
          <p:cNvSpPr>
            <a:spLocks noChangeArrowheads="1"/>
          </p:cNvSpPr>
          <p:nvPr/>
        </p:nvSpPr>
        <p:spPr bwMode="auto">
          <a:xfrm>
            <a:off x="3372561" y="244689"/>
            <a:ext cx="5673725" cy="954107"/>
          </a:xfrm>
          <a:prstGeom prst="rect">
            <a:avLst/>
          </a:prstGeom>
          <a:noFill/>
          <a:ln w="9525">
            <a:noFill/>
            <a:miter lim="800000"/>
            <a:headEnd/>
            <a:tailEnd/>
          </a:ln>
        </p:spPr>
        <p:txBody>
          <a:bodyPr>
            <a:spAutoFit/>
          </a:bodyPr>
          <a:lstStyle/>
          <a:p>
            <a:pPr algn="ctr"/>
            <a:r>
              <a:rPr lang="ru-RU" sz="2800" dirty="0"/>
              <a:t/>
            </a:r>
            <a:br>
              <a:rPr lang="ru-RU" sz="2800" dirty="0"/>
            </a:br>
            <a:r>
              <a:rPr lang="ru-RU" sz="2800" b="1" dirty="0" smtClean="0">
                <a:solidFill>
                  <a:srgbClr val="0000FF"/>
                </a:solidFill>
                <a:latin typeface="Calibri" pitchFamily="34" charset="0"/>
              </a:rPr>
              <a:t>Ба </a:t>
            </a:r>
            <a:r>
              <a:rPr lang="ru-RU" sz="2800" b="1" dirty="0" err="1" smtClean="0">
                <a:solidFill>
                  <a:srgbClr val="0000FF"/>
                </a:solidFill>
                <a:latin typeface="Calibri" pitchFamily="34" charset="0"/>
              </a:rPr>
              <a:t>диккататон</a:t>
            </a:r>
            <a:r>
              <a:rPr lang="ru-RU" sz="2800" b="1" dirty="0" smtClean="0">
                <a:solidFill>
                  <a:srgbClr val="0000FF"/>
                </a:solidFill>
                <a:latin typeface="Calibri" pitchFamily="34" charset="0"/>
              </a:rPr>
              <a:t> </a:t>
            </a:r>
            <a:r>
              <a:rPr lang="ru-RU" sz="2800" b="1" dirty="0" err="1" smtClean="0">
                <a:solidFill>
                  <a:srgbClr val="0000FF"/>
                </a:solidFill>
                <a:latin typeface="Calibri" pitchFamily="34" charset="0"/>
              </a:rPr>
              <a:t>ташаккур</a:t>
            </a:r>
            <a:r>
              <a:rPr lang="ru-RU" sz="2800" b="1" dirty="0" smtClean="0">
                <a:solidFill>
                  <a:srgbClr val="0000FF"/>
                </a:solidFill>
                <a:latin typeface="Calibri" pitchFamily="34" charset="0"/>
              </a:rPr>
              <a:t>!</a:t>
            </a:r>
            <a:endParaRPr lang="ru-RU" sz="2800" b="1" dirty="0">
              <a:solidFill>
                <a:srgbClr val="0000FF"/>
              </a:solidFill>
              <a:latin typeface="Calibri" pitchFamily="34" charset="0"/>
            </a:endParaRPr>
          </a:p>
        </p:txBody>
      </p:sp>
      <p:pic>
        <p:nvPicPr>
          <p:cNvPr id="2" name="Рисунок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1146" t="44945" r="53707" b="19199"/>
          <a:stretch/>
        </p:blipFill>
        <p:spPr>
          <a:xfrm rot="5400000">
            <a:off x="4525971" y="1479204"/>
            <a:ext cx="3366898" cy="3600713"/>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a:spLocks noChangeArrowheads="1"/>
          </p:cNvSpPr>
          <p:nvPr/>
        </p:nvSpPr>
        <p:spPr bwMode="auto">
          <a:xfrm>
            <a:off x="3372559" y="5879437"/>
            <a:ext cx="5673725" cy="519112"/>
          </a:xfrm>
          <a:prstGeom prst="rect">
            <a:avLst/>
          </a:prstGeom>
          <a:noFill/>
          <a:ln w="9525">
            <a:noFill/>
            <a:miter lim="800000"/>
            <a:headEnd/>
            <a:tailEnd/>
          </a:ln>
        </p:spPr>
        <p:txBody>
          <a:bodyPr>
            <a:spAutoFit/>
          </a:bodyPr>
          <a:lstStyle/>
          <a:p>
            <a:pPr algn="ctr"/>
            <a:r>
              <a:rPr lang="ru-RU" sz="2800" b="1" dirty="0" err="1" smtClean="0">
                <a:solidFill>
                  <a:srgbClr val="0000FF"/>
                </a:solidFill>
                <a:latin typeface="Calibri" pitchFamily="34" charset="0"/>
              </a:rPr>
              <a:t>Чон</a:t>
            </a:r>
            <a:r>
              <a:rPr lang="ru-RU" sz="2800" b="1" dirty="0" smtClean="0">
                <a:solidFill>
                  <a:srgbClr val="0000FF"/>
                </a:solidFill>
                <a:latin typeface="Calibri" pitchFamily="34" charset="0"/>
              </a:rPr>
              <a:t> </a:t>
            </a:r>
            <a:r>
              <a:rPr lang="ru-RU" sz="2800" b="1" dirty="0" err="1" smtClean="0">
                <a:solidFill>
                  <a:srgbClr val="0000FF"/>
                </a:solidFill>
                <a:latin typeface="Calibri" pitchFamily="34" charset="0"/>
              </a:rPr>
              <a:t>рахмат</a:t>
            </a:r>
            <a:r>
              <a:rPr lang="ru-RU" sz="2800" b="1" dirty="0" smtClean="0">
                <a:solidFill>
                  <a:srgbClr val="0000FF"/>
                </a:solidFill>
                <a:latin typeface="Calibri" pitchFamily="34" charset="0"/>
              </a:rPr>
              <a:t>!</a:t>
            </a:r>
            <a:endParaRPr lang="ru-RU" sz="2800" b="1" dirty="0">
              <a:solidFill>
                <a:srgbClr val="0000FF"/>
              </a:solidFill>
              <a:latin typeface="Calibri" pitchFamily="34" charset="0"/>
            </a:endParaRPr>
          </a:p>
        </p:txBody>
      </p:sp>
    </p:spTree>
    <p:extLst>
      <p:ext uri="{BB962C8B-B14F-4D97-AF65-F5344CB8AC3E}">
        <p14:creationId xmlns:p14="http://schemas.microsoft.com/office/powerpoint/2010/main" val="53390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36808" y="1156806"/>
            <a:ext cx="10055192" cy="5701194"/>
          </a:xfrm>
          <a:scene3d>
            <a:camera prst="orthographicFront">
              <a:rot lat="0" lon="21299999" rev="0"/>
            </a:camera>
            <a:lightRig rig="threePt" dir="t"/>
          </a:scene3d>
        </p:spPr>
        <p:txBody>
          <a:bodyPr rtlCol="0">
            <a:noAutofit/>
            <a:scene3d>
              <a:camera prst="orthographicFront">
                <a:rot lat="0" lon="600000" rev="0"/>
              </a:camera>
              <a:lightRig rig="threePt" dir="t"/>
            </a:scene3d>
          </a:bodyPr>
          <a:lstStyle/>
          <a:p>
            <a:pPr marL="514350" lvl="0" indent="-514350">
              <a:buFont typeface="+mj-lt"/>
              <a:buAutoNum type="arabicPeriod"/>
            </a:pPr>
            <a:r>
              <a:rPr lang="en-GB" dirty="0"/>
              <a:t>WRIC/MEWR and ALRI in Dushanbe and RBO, sub-RBO and irrigation system management offices in </a:t>
            </a:r>
            <a:r>
              <a:rPr lang="en-GB" dirty="0" err="1"/>
              <a:t>Kofarnihon</a:t>
            </a:r>
            <a:r>
              <a:rPr lang="en-GB" dirty="0"/>
              <a:t> River Basin (KRB) equipped with recommended computer hardware and software, and WIS staff.</a:t>
            </a:r>
            <a:endParaRPr lang="ru-RU" dirty="0"/>
          </a:p>
          <a:p>
            <a:pPr marL="514350" lvl="0" indent="-514350">
              <a:buFont typeface="+mj-lt"/>
              <a:buAutoNum type="arabicPeriod"/>
            </a:pPr>
            <a:r>
              <a:rPr lang="en-GB" dirty="0"/>
              <a:t>A local area network (LAN) that links the servers to computers in the WRIC/MEWR and IMIS/ALRI in Dushanbe, RBO and sub-RBO offices and irrigation system management offices in KRB.</a:t>
            </a:r>
            <a:endParaRPr lang="ru-RU" dirty="0"/>
          </a:p>
          <a:p>
            <a:pPr marL="514350" lvl="0" indent="-514350">
              <a:buFont typeface="+mj-lt"/>
              <a:buAutoNum type="arabicPeriod"/>
            </a:pPr>
            <a:r>
              <a:rPr lang="en-GB" dirty="0"/>
              <a:t>A DIN that links WRIC/MEWR with RBOs, IMIS/ALRI and irrigation system management offices via VPN.</a:t>
            </a:r>
            <a:endParaRPr lang="ru-RU" dirty="0"/>
          </a:p>
          <a:p>
            <a:pPr marL="514350" lvl="0" indent="-514350">
              <a:buFont typeface="+mj-lt"/>
              <a:buAutoNum type="arabicPeriod"/>
            </a:pPr>
            <a:r>
              <a:rPr lang="en-GB" dirty="0"/>
              <a:t>Two basin applications, BPD and BWAD populated with basin planning and </a:t>
            </a:r>
            <a:r>
              <a:rPr lang="en-GB" dirty="0" smtClean="0"/>
              <a:t>water </a:t>
            </a:r>
            <a:r>
              <a:rPr lang="en-GB" dirty="0"/>
              <a:t>balance data from the KRB, respectively and assessable via the WIS DIN</a:t>
            </a:r>
            <a:r>
              <a:rPr lang="en-GB" dirty="0" smtClean="0"/>
              <a:t>.</a:t>
            </a:r>
            <a:endParaRPr lang="ru-RU" dirty="0"/>
          </a:p>
        </p:txBody>
      </p:sp>
      <p:sp>
        <p:nvSpPr>
          <p:cNvPr id="14338" name="Прямоугольник 3"/>
          <p:cNvSpPr>
            <a:spLocks noChangeArrowheads="1"/>
          </p:cNvSpPr>
          <p:nvPr/>
        </p:nvSpPr>
        <p:spPr bwMode="auto">
          <a:xfrm>
            <a:off x="2136808" y="337455"/>
            <a:ext cx="9017865" cy="646331"/>
          </a:xfrm>
          <a:prstGeom prst="rect">
            <a:avLst/>
          </a:prstGeom>
          <a:noFill/>
          <a:ln w="9525">
            <a:noFill/>
            <a:miter lim="800000"/>
            <a:headEnd/>
            <a:tailEnd/>
          </a:ln>
        </p:spPr>
        <p:txBody>
          <a:bodyPr wrap="square">
            <a:spAutoFit/>
          </a:bodyPr>
          <a:lstStyle/>
          <a:p>
            <a:r>
              <a:rPr lang="en-GB" sz="3600" b="1" dirty="0" smtClean="0">
                <a:solidFill>
                  <a:srgbClr val="0000FF"/>
                </a:solidFill>
                <a:latin typeface="Calibri" pitchFamily="34" charset="0"/>
              </a:rPr>
              <a:t>Objectives and specific </a:t>
            </a:r>
            <a:r>
              <a:rPr lang="en-GB" sz="3600" b="1" dirty="0">
                <a:solidFill>
                  <a:srgbClr val="0000FF"/>
                </a:solidFill>
                <a:latin typeface="Calibri" pitchFamily="34" charset="0"/>
              </a:rPr>
              <a:t>targets </a:t>
            </a:r>
            <a:r>
              <a:rPr lang="en-GB" sz="3600" b="1" dirty="0" smtClean="0">
                <a:solidFill>
                  <a:srgbClr val="0000FF"/>
                </a:solidFill>
                <a:latin typeface="Calibri" pitchFamily="34" charset="0"/>
              </a:rPr>
              <a:t>of Package </a:t>
            </a:r>
            <a:r>
              <a:rPr lang="ru-RU" sz="3600" b="1" dirty="0" smtClean="0">
                <a:solidFill>
                  <a:srgbClr val="0000FF"/>
                </a:solidFill>
                <a:latin typeface="Calibri" pitchFamily="34" charset="0"/>
              </a:rPr>
              <a:t>С</a:t>
            </a:r>
            <a:endParaRPr lang="ru-RU" sz="3600" b="1" dirty="0">
              <a:solidFill>
                <a:srgbClr val="0000FF"/>
              </a:solidFill>
              <a:latin typeface="Calibri" pitchFamily="34" charset="0"/>
            </a:endParaRPr>
          </a:p>
        </p:txBody>
      </p:sp>
    </p:spTree>
    <p:extLst>
      <p:ext uri="{BB962C8B-B14F-4D97-AF65-F5344CB8AC3E}">
        <p14:creationId xmlns:p14="http://schemas.microsoft.com/office/powerpoint/2010/main" val="304253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310063" y="1156806"/>
            <a:ext cx="9881937" cy="5353176"/>
          </a:xfrm>
          <a:scene3d>
            <a:camera prst="orthographicFront">
              <a:rot lat="0" lon="21299999" rev="0"/>
            </a:camera>
            <a:lightRig rig="threePt" dir="t"/>
          </a:scene3d>
        </p:spPr>
        <p:txBody>
          <a:bodyPr rtlCol="0">
            <a:noAutofit/>
            <a:scene3d>
              <a:camera prst="orthographicFront">
                <a:rot lat="0" lon="600000" rev="0"/>
              </a:camera>
              <a:lightRig rig="threePt" dir="t"/>
            </a:scene3d>
          </a:bodyPr>
          <a:lstStyle/>
          <a:p>
            <a:pPr marL="514350" lvl="0" indent="-514350">
              <a:buFont typeface="+mj-lt"/>
              <a:buAutoNum type="arabicPeriod" startAt="6"/>
            </a:pPr>
            <a:r>
              <a:rPr lang="en-GB" dirty="0"/>
              <a:t>IMIS with irrigation data from the KRB and assessable via WIS DIN and/or the ALRI web portal. </a:t>
            </a:r>
            <a:endParaRPr lang="ru-RU" dirty="0"/>
          </a:p>
          <a:p>
            <a:pPr marL="514350" lvl="0" indent="-514350">
              <a:buFont typeface="+mj-lt"/>
              <a:buAutoNum type="arabicPeriod" startAt="6"/>
            </a:pPr>
            <a:r>
              <a:rPr lang="en-GB" dirty="0"/>
              <a:t>The national geospatial database with multiple spatial layers and assessable via the MEWR LAN, WIS DIN and WRIC/MEWR Website.</a:t>
            </a:r>
            <a:endParaRPr lang="ru-RU" dirty="0"/>
          </a:p>
          <a:p>
            <a:pPr marL="514350" indent="-514350">
              <a:buFont typeface="+mj-lt"/>
              <a:buAutoNum type="arabicPeriod" startAt="6"/>
            </a:pPr>
            <a:r>
              <a:rPr lang="en-GB" dirty="0"/>
              <a:t>A WRIC website to share WIS development news, water resources and irrigation information with stakeholders and unrestricted information with the public. At this stage, all information on the website will come from MEWR and ALRI in Dushanbe and RBO and irrigation system management offices in KRB, not from other stakeholders.</a:t>
            </a:r>
            <a:endParaRPr lang="ru-RU" dirty="0"/>
          </a:p>
        </p:txBody>
      </p:sp>
      <p:sp>
        <p:nvSpPr>
          <p:cNvPr id="4" name="Прямоугольник 3"/>
          <p:cNvSpPr>
            <a:spLocks noChangeArrowheads="1"/>
          </p:cNvSpPr>
          <p:nvPr/>
        </p:nvSpPr>
        <p:spPr bwMode="auto">
          <a:xfrm>
            <a:off x="2310063" y="337455"/>
            <a:ext cx="8844610" cy="646331"/>
          </a:xfrm>
          <a:prstGeom prst="rect">
            <a:avLst/>
          </a:prstGeom>
          <a:noFill/>
          <a:ln w="9525">
            <a:noFill/>
            <a:miter lim="800000"/>
            <a:headEnd/>
            <a:tailEnd/>
          </a:ln>
        </p:spPr>
        <p:txBody>
          <a:bodyPr wrap="square">
            <a:spAutoFit/>
          </a:bodyPr>
          <a:lstStyle/>
          <a:p>
            <a:r>
              <a:rPr lang="en-GB" sz="3600" b="1" dirty="0" smtClean="0">
                <a:solidFill>
                  <a:srgbClr val="0000FF"/>
                </a:solidFill>
                <a:latin typeface="Calibri" pitchFamily="34" charset="0"/>
              </a:rPr>
              <a:t>Objectives and specific </a:t>
            </a:r>
            <a:r>
              <a:rPr lang="en-GB" sz="3600" b="1" dirty="0">
                <a:solidFill>
                  <a:srgbClr val="0000FF"/>
                </a:solidFill>
                <a:latin typeface="Calibri" pitchFamily="34" charset="0"/>
              </a:rPr>
              <a:t>targets </a:t>
            </a:r>
            <a:r>
              <a:rPr lang="en-GB" sz="3600" b="1" dirty="0" smtClean="0">
                <a:solidFill>
                  <a:srgbClr val="0000FF"/>
                </a:solidFill>
                <a:latin typeface="Calibri" pitchFamily="34" charset="0"/>
              </a:rPr>
              <a:t>of Package </a:t>
            </a:r>
            <a:r>
              <a:rPr lang="ru-RU" sz="3600" b="1" dirty="0" smtClean="0">
                <a:solidFill>
                  <a:srgbClr val="0000FF"/>
                </a:solidFill>
                <a:latin typeface="Calibri" pitchFamily="34" charset="0"/>
              </a:rPr>
              <a:t>С</a:t>
            </a:r>
            <a:endParaRPr lang="ru-RU" sz="3600" b="1" dirty="0">
              <a:solidFill>
                <a:srgbClr val="0000FF"/>
              </a:solidFill>
              <a:latin typeface="Calibri" pitchFamily="34" charset="0"/>
            </a:endParaRPr>
          </a:p>
        </p:txBody>
      </p:sp>
    </p:spTree>
    <p:extLst>
      <p:ext uri="{BB962C8B-B14F-4D97-AF65-F5344CB8AC3E}">
        <p14:creationId xmlns:p14="http://schemas.microsoft.com/office/powerpoint/2010/main" val="228013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1314327" y="314840"/>
            <a:ext cx="8523287" cy="600075"/>
          </a:xfrm>
          <a:prstGeom prst="rect">
            <a:avLst/>
          </a:prstGeom>
        </p:spPr>
        <p:txBody>
          <a:bodyPr anchor="ctr">
            <a:normAutofit/>
          </a:bodyPr>
          <a:lstStyle>
            <a:lvl1pPr algn="l" defTabSz="912813" rtl="0" fontAlgn="base">
              <a:lnSpc>
                <a:spcPct val="90000"/>
              </a:lnSpc>
              <a:spcBef>
                <a:spcPct val="0"/>
              </a:spcBef>
              <a:spcAft>
                <a:spcPct val="0"/>
              </a:spcAft>
              <a:defRPr sz="4300" kern="1200">
                <a:solidFill>
                  <a:schemeClr val="tx1"/>
                </a:solidFill>
                <a:latin typeface="+mj-lt"/>
                <a:ea typeface="+mj-ea"/>
                <a:cs typeface="+mj-cs"/>
              </a:defRPr>
            </a:lvl1pPr>
            <a:lvl2pPr algn="l" defTabSz="912813" rtl="0" fontAlgn="base">
              <a:lnSpc>
                <a:spcPct val="90000"/>
              </a:lnSpc>
              <a:spcBef>
                <a:spcPct val="0"/>
              </a:spcBef>
              <a:spcAft>
                <a:spcPct val="0"/>
              </a:spcAft>
              <a:defRPr sz="43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3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3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3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3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3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3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300">
                <a:solidFill>
                  <a:schemeClr val="tx1"/>
                </a:solidFill>
                <a:latin typeface="Calibri Light" panose="020F0302020204030204" pitchFamily="34" charset="0"/>
              </a:defRPr>
            </a:lvl9pPr>
          </a:lstStyle>
          <a:p>
            <a:pPr defTabSz="914126" eaLnBrk="1" fontAlgn="t" hangingPunct="1">
              <a:spcAft>
                <a:spcPts val="0"/>
              </a:spcAft>
              <a:defRPr/>
            </a:pPr>
            <a:r>
              <a:rPr lang="en-US" sz="3600" b="1" dirty="0" smtClean="0">
                <a:solidFill>
                  <a:srgbClr val="0000FF"/>
                </a:solidFill>
                <a:latin typeface="Calibri" pitchFamily="34" charset="0"/>
                <a:ea typeface="+mn-ea"/>
                <a:cs typeface="Arial" charset="0"/>
              </a:rPr>
              <a:t>Vision of WIS</a:t>
            </a:r>
            <a:endParaRPr lang="ru-RU" sz="3600" b="1" dirty="0">
              <a:solidFill>
                <a:srgbClr val="0000FF"/>
              </a:solidFill>
              <a:latin typeface="Calibri" pitchFamily="34" charset="0"/>
              <a:ea typeface="+mn-ea"/>
              <a:cs typeface="Arial" charset="0"/>
            </a:endParaRPr>
          </a:p>
        </p:txBody>
      </p:sp>
      <p:grpSp>
        <p:nvGrpSpPr>
          <p:cNvPr id="13" name="Группа 5"/>
          <p:cNvGrpSpPr>
            <a:grpSpLocks/>
          </p:cNvGrpSpPr>
          <p:nvPr/>
        </p:nvGrpSpPr>
        <p:grpSpPr bwMode="auto">
          <a:xfrm>
            <a:off x="875898" y="645502"/>
            <a:ext cx="11377466" cy="5620148"/>
            <a:chOff x="105372" y="702314"/>
            <a:chExt cx="11533043" cy="5784788"/>
          </a:xfrm>
        </p:grpSpPr>
        <p:sp>
          <p:nvSpPr>
            <p:cNvPr id="14" name="Flowchart: Magnetic Disk 11"/>
            <p:cNvSpPr/>
            <p:nvPr/>
          </p:nvSpPr>
          <p:spPr bwMode="auto">
            <a:xfrm>
              <a:off x="7411175" y="3317132"/>
              <a:ext cx="1393662" cy="1347001"/>
            </a:xfrm>
            <a:prstGeom prst="flowChartMagneticDisk">
              <a:avLst/>
            </a:prstGeom>
            <a:solidFill>
              <a:srgbClr val="00B0F0"/>
            </a:solidFill>
            <a:ln w="25400" cap="flat" cmpd="sng" algn="ctr">
              <a:solidFill>
                <a:srgbClr val="009999">
                  <a:shade val="50000"/>
                </a:srgbClr>
              </a:solidFill>
              <a:prstDash val="solid"/>
            </a:ln>
            <a:effectLst/>
          </p:spPr>
          <p:txBody>
            <a:bodyPr lIns="68580" tIns="34290" rIns="68580" bIns="34290" anchor="ctr"/>
            <a:lstStyle/>
            <a:p>
              <a:pPr algn="ctr" defTabSz="685800">
                <a:spcBef>
                  <a:spcPct val="50000"/>
                </a:spcBef>
                <a:defRPr/>
              </a:pPr>
              <a:endParaRPr lang="ru-RU" sz="2400" b="1" kern="0" dirty="0">
                <a:solidFill>
                  <a:schemeClr val="bg1"/>
                </a:solidFill>
                <a:latin typeface="Trebuchet MS"/>
              </a:endParaRPr>
            </a:p>
            <a:p>
              <a:pPr algn="ctr" defTabSz="685800">
                <a:spcBef>
                  <a:spcPct val="50000"/>
                </a:spcBef>
                <a:defRPr/>
              </a:pPr>
              <a:r>
                <a:rPr lang="ru-RU" sz="1400" b="1" kern="0" dirty="0">
                  <a:solidFill>
                    <a:schemeClr val="bg1"/>
                  </a:solidFill>
                  <a:latin typeface="Trebuchet MS"/>
                </a:rPr>
                <a:t>Центральная база данных </a:t>
              </a:r>
              <a:r>
                <a:rPr lang="ru-RU" sz="1400" b="1" kern="0" dirty="0" smtClean="0">
                  <a:solidFill>
                    <a:schemeClr val="bg1"/>
                  </a:solidFill>
                  <a:latin typeface="Trebuchet MS"/>
                </a:rPr>
                <a:t>ИЦВР/МЭВР</a:t>
              </a:r>
              <a:endParaRPr lang="nb-NO" sz="1400" b="1" kern="0" dirty="0">
                <a:solidFill>
                  <a:schemeClr val="bg1"/>
                </a:solidFill>
                <a:latin typeface="Trebuchet MS"/>
              </a:endParaRPr>
            </a:p>
            <a:p>
              <a:pPr algn="ctr" defTabSz="685800">
                <a:spcBef>
                  <a:spcPct val="50000"/>
                </a:spcBef>
                <a:defRPr/>
              </a:pPr>
              <a:endParaRPr lang="nb-NO" sz="2400" b="1" kern="0" dirty="0">
                <a:solidFill>
                  <a:schemeClr val="bg1"/>
                </a:solidFill>
                <a:latin typeface="Trebuchet MS"/>
              </a:endParaRPr>
            </a:p>
          </p:txBody>
        </p:sp>
        <p:cxnSp>
          <p:nvCxnSpPr>
            <p:cNvPr id="15" name="Straight Arrow Connector 16"/>
            <p:cNvCxnSpPr>
              <a:cxnSpLocks noChangeShapeType="1"/>
            </p:cNvCxnSpPr>
            <p:nvPr/>
          </p:nvCxnSpPr>
          <p:spPr bwMode="auto">
            <a:xfrm>
              <a:off x="4116353" y="2476935"/>
              <a:ext cx="976448" cy="849047"/>
            </a:xfrm>
            <a:prstGeom prst="straightConnector1">
              <a:avLst/>
            </a:prstGeom>
            <a:noFill/>
            <a:ln w="1905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Straight Arrow Connector 17"/>
            <p:cNvCxnSpPr>
              <a:cxnSpLocks noChangeShapeType="1"/>
            </p:cNvCxnSpPr>
            <p:nvPr/>
          </p:nvCxnSpPr>
          <p:spPr bwMode="auto">
            <a:xfrm>
              <a:off x="4094491" y="3592761"/>
              <a:ext cx="1068489" cy="64234"/>
            </a:xfrm>
            <a:prstGeom prst="straightConnector1">
              <a:avLst/>
            </a:prstGeom>
            <a:noFill/>
            <a:ln w="1905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17" name="Прямоугольник 16"/>
            <p:cNvSpPr/>
            <p:nvPr/>
          </p:nvSpPr>
          <p:spPr>
            <a:xfrm>
              <a:off x="6886500" y="1916832"/>
              <a:ext cx="288032" cy="4019701"/>
            </a:xfrm>
            <a:prstGeom prst="rect">
              <a:avLst/>
            </a:prstGeom>
            <a:pattFill prst="horz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270" lIns="68580" tIns="34290" rIns="68580" bIns="34290" anchor="ctr"/>
            <a:lstStyle/>
            <a:p>
              <a:pPr algn="ctr" eaLnBrk="1" hangingPunct="1">
                <a:defRPr/>
              </a:pPr>
              <a:r>
                <a:rPr lang="en-US" sz="2400" b="1" dirty="0">
                  <a:ln w="22225">
                    <a:solidFill>
                      <a:schemeClr val="accent2"/>
                    </a:solidFill>
                    <a:prstDash val="solid"/>
                  </a:ln>
                  <a:solidFill>
                    <a:schemeClr val="tx1"/>
                  </a:solidFill>
                </a:rPr>
                <a:t>Firewall</a:t>
              </a:r>
              <a:r>
                <a:rPr lang="ru-RU" sz="2400" b="1" dirty="0">
                  <a:ln w="22225">
                    <a:solidFill>
                      <a:schemeClr val="accent2"/>
                    </a:solidFill>
                    <a:prstDash val="solid"/>
                  </a:ln>
                  <a:solidFill>
                    <a:schemeClr val="tx1"/>
                  </a:solidFill>
                </a:rPr>
                <a:t>               </a:t>
              </a:r>
              <a:r>
                <a:rPr lang="en-US" sz="2400" b="1" dirty="0">
                  <a:ln w="22225">
                    <a:solidFill>
                      <a:schemeClr val="accent2"/>
                    </a:solidFill>
                    <a:prstDash val="solid"/>
                  </a:ln>
                  <a:solidFill>
                    <a:schemeClr val="tx1"/>
                  </a:solidFill>
                </a:rPr>
                <a:t>Firewall</a:t>
              </a:r>
              <a:endParaRPr lang="ru-RU" sz="2400" b="1" dirty="0">
                <a:ln w="22225">
                  <a:solidFill>
                    <a:schemeClr val="accent2"/>
                  </a:solidFill>
                  <a:prstDash val="solid"/>
                </a:ln>
                <a:solidFill>
                  <a:schemeClr val="tx1"/>
                </a:solidFill>
              </a:endParaRPr>
            </a:p>
          </p:txBody>
        </p:sp>
        <p:cxnSp>
          <p:nvCxnSpPr>
            <p:cNvPr id="18" name="Straight Arrow Connector 17"/>
            <p:cNvCxnSpPr>
              <a:cxnSpLocks noChangeShapeType="1"/>
            </p:cNvCxnSpPr>
            <p:nvPr/>
          </p:nvCxnSpPr>
          <p:spPr bwMode="auto">
            <a:xfrm flipV="1">
              <a:off x="4078188" y="4365104"/>
              <a:ext cx="1080120" cy="360040"/>
            </a:xfrm>
            <a:prstGeom prst="straightConnector1">
              <a:avLst/>
            </a:prstGeom>
            <a:noFill/>
            <a:ln w="1905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9" name="Группа 54"/>
            <p:cNvGrpSpPr>
              <a:grpSpLocks/>
            </p:cNvGrpSpPr>
            <p:nvPr/>
          </p:nvGrpSpPr>
          <p:grpSpPr bwMode="auto">
            <a:xfrm>
              <a:off x="9844869" y="2060848"/>
              <a:ext cx="695325" cy="964865"/>
              <a:chOff x="7822604" y="1268760"/>
              <a:chExt cx="695325" cy="964865"/>
            </a:xfrm>
          </p:grpSpPr>
          <p:pic>
            <p:nvPicPr>
              <p:cNvPr id="82"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83" name="TextBox 76"/>
              <p:cNvSpPr txBox="1">
                <a:spLocks noChangeArrowheads="1"/>
              </p:cNvSpPr>
              <p:nvPr/>
            </p:nvSpPr>
            <p:spPr bwMode="auto">
              <a:xfrm>
                <a:off x="7822604" y="1916832"/>
                <a:ext cx="575548" cy="31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400" b="1" dirty="0" smtClean="0"/>
                  <a:t>АМИ</a:t>
                </a:r>
                <a:endParaRPr lang="ru-RU" altLang="ru-RU" sz="1400" b="1" dirty="0"/>
              </a:p>
            </p:txBody>
          </p:sp>
        </p:grpSp>
        <p:grpSp>
          <p:nvGrpSpPr>
            <p:cNvPr id="20" name="Группа 56"/>
            <p:cNvGrpSpPr>
              <a:grpSpLocks/>
            </p:cNvGrpSpPr>
            <p:nvPr/>
          </p:nvGrpSpPr>
          <p:grpSpPr bwMode="auto">
            <a:xfrm>
              <a:off x="10079250" y="3429000"/>
              <a:ext cx="1559165" cy="964865"/>
              <a:chOff x="7624937" y="1268760"/>
              <a:chExt cx="1559165" cy="964865"/>
            </a:xfrm>
          </p:grpSpPr>
          <p:pic>
            <p:nvPicPr>
              <p:cNvPr id="80"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81" name="TextBox 74"/>
              <p:cNvSpPr txBox="1">
                <a:spLocks noChangeArrowheads="1"/>
              </p:cNvSpPr>
              <p:nvPr/>
            </p:nvSpPr>
            <p:spPr bwMode="auto">
              <a:xfrm>
                <a:off x="7624937" y="1916832"/>
                <a:ext cx="1559165" cy="31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400" b="1" dirty="0" smtClean="0"/>
                  <a:t>АМИ </a:t>
                </a:r>
                <a:r>
                  <a:rPr lang="ru-RU" altLang="ru-RU" sz="1400" b="1" dirty="0" err="1" smtClean="0"/>
                  <a:t>Кафарниган</a:t>
                </a:r>
                <a:endParaRPr lang="ru-RU" altLang="ru-RU" sz="1400" b="1" dirty="0"/>
              </a:p>
            </p:txBody>
          </p:sp>
        </p:grpSp>
        <p:grpSp>
          <p:nvGrpSpPr>
            <p:cNvPr id="21" name="Группа 59"/>
            <p:cNvGrpSpPr>
              <a:grpSpLocks/>
            </p:cNvGrpSpPr>
            <p:nvPr/>
          </p:nvGrpSpPr>
          <p:grpSpPr bwMode="auto">
            <a:xfrm>
              <a:off x="10155324" y="4869160"/>
              <a:ext cx="816918" cy="964865"/>
              <a:chOff x="7701011" y="1268760"/>
              <a:chExt cx="816918" cy="964865"/>
            </a:xfrm>
          </p:grpSpPr>
          <p:pic>
            <p:nvPicPr>
              <p:cNvPr id="78"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79" name="TextBox 72"/>
              <p:cNvSpPr txBox="1">
                <a:spLocks noChangeArrowheads="1"/>
              </p:cNvSpPr>
              <p:nvPr/>
            </p:nvSpPr>
            <p:spPr bwMode="auto">
              <a:xfrm>
                <a:off x="7701011" y="1916832"/>
                <a:ext cx="611296" cy="31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400" b="1" dirty="0" smtClean="0"/>
                  <a:t>БОРК</a:t>
                </a:r>
                <a:endParaRPr lang="ru-RU" altLang="ru-RU" sz="1400" b="1" dirty="0"/>
              </a:p>
            </p:txBody>
          </p:sp>
        </p:grpSp>
        <p:grpSp>
          <p:nvGrpSpPr>
            <p:cNvPr id="22" name="Группа 62"/>
            <p:cNvGrpSpPr>
              <a:grpSpLocks/>
            </p:cNvGrpSpPr>
            <p:nvPr/>
          </p:nvGrpSpPr>
          <p:grpSpPr bwMode="auto">
            <a:xfrm>
              <a:off x="7540613" y="1772816"/>
              <a:ext cx="695325" cy="964865"/>
              <a:chOff x="7822604" y="1268760"/>
              <a:chExt cx="695325" cy="964865"/>
            </a:xfrm>
          </p:grpSpPr>
          <p:pic>
            <p:nvPicPr>
              <p:cNvPr id="76"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77" name="TextBox 70"/>
              <p:cNvSpPr txBox="1">
                <a:spLocks noChangeArrowheads="1"/>
              </p:cNvSpPr>
              <p:nvPr/>
            </p:nvSpPr>
            <p:spPr bwMode="auto">
              <a:xfrm>
                <a:off x="7822604" y="1916832"/>
                <a:ext cx="643795" cy="31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400" b="1" dirty="0" smtClean="0"/>
                  <a:t>МЭВР</a:t>
                </a:r>
                <a:endParaRPr lang="ru-RU" altLang="ru-RU" sz="1400" b="1" dirty="0"/>
              </a:p>
            </p:txBody>
          </p:sp>
        </p:grpSp>
        <p:sp>
          <p:nvSpPr>
            <p:cNvPr id="23" name="Flowchart: Magnetic Disk 11"/>
            <p:cNvSpPr/>
            <p:nvPr/>
          </p:nvSpPr>
          <p:spPr bwMode="auto">
            <a:xfrm>
              <a:off x="3167694" y="1864501"/>
              <a:ext cx="936559" cy="936285"/>
            </a:xfrm>
            <a:prstGeom prst="flowChartMagneticDisk">
              <a:avLst/>
            </a:prstGeom>
            <a:solidFill>
              <a:srgbClr val="00B0F0"/>
            </a:solidFill>
            <a:ln w="25400" cap="flat" cmpd="sng" algn="ctr">
              <a:solidFill>
                <a:srgbClr val="009999">
                  <a:shade val="50000"/>
                </a:srgbClr>
              </a:solidFill>
              <a:prstDash val="solid"/>
            </a:ln>
            <a:effectLst/>
          </p:spPr>
          <p:txBody>
            <a:bodyPr lIns="68580" tIns="34290" rIns="68580" bIns="34290" anchor="ctr"/>
            <a:lstStyle/>
            <a:p>
              <a:pPr algn="ctr" defTabSz="685800">
                <a:spcBef>
                  <a:spcPct val="50000"/>
                </a:spcBef>
                <a:defRPr/>
              </a:pPr>
              <a:r>
                <a:rPr lang="en-US" b="1" kern="0" dirty="0">
                  <a:solidFill>
                    <a:schemeClr val="bg1"/>
                  </a:solidFill>
                  <a:latin typeface="Trebuchet MS"/>
                </a:rPr>
                <a:t>DB</a:t>
              </a:r>
              <a:endParaRPr lang="nb-NO" b="1" kern="0" dirty="0">
                <a:solidFill>
                  <a:schemeClr val="bg1"/>
                </a:solidFill>
                <a:latin typeface="Trebuchet MS"/>
              </a:endParaRPr>
            </a:p>
          </p:txBody>
        </p:sp>
        <p:grpSp>
          <p:nvGrpSpPr>
            <p:cNvPr id="24" name="Группа 72"/>
            <p:cNvGrpSpPr>
              <a:grpSpLocks/>
            </p:cNvGrpSpPr>
            <p:nvPr/>
          </p:nvGrpSpPr>
          <p:grpSpPr bwMode="auto">
            <a:xfrm>
              <a:off x="765820" y="1864569"/>
              <a:ext cx="758652" cy="1012283"/>
              <a:chOff x="7822604" y="1268760"/>
              <a:chExt cx="758652" cy="1012283"/>
            </a:xfrm>
          </p:grpSpPr>
          <p:pic>
            <p:nvPicPr>
              <p:cNvPr id="74"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75" name="TextBox 74"/>
              <p:cNvSpPr txBox="1"/>
              <p:nvPr/>
            </p:nvSpPr>
            <p:spPr>
              <a:xfrm>
                <a:off x="7869215" y="1964250"/>
                <a:ext cx="712041" cy="316793"/>
              </a:xfrm>
              <a:prstGeom prst="rect">
                <a:avLst/>
              </a:prstGeom>
              <a:noFill/>
            </p:spPr>
            <p:txBody>
              <a:bodyPr wrap="none">
                <a:spAutoFit/>
              </a:bodyPr>
              <a:lstStyle/>
              <a:p>
                <a:pPr defTabSz="685800">
                  <a:spcBef>
                    <a:spcPct val="50000"/>
                  </a:spcBef>
                  <a:defRPr/>
                </a:pPr>
                <a:r>
                  <a:rPr lang="ru-RU" altLang="ru-RU" sz="1400" b="1" kern="0" dirty="0" smtClean="0"/>
                  <a:t>КООС</a:t>
                </a:r>
                <a:endParaRPr lang="nb-NO" altLang="ru-RU" sz="1400" b="1" kern="0" dirty="0"/>
              </a:p>
            </p:txBody>
          </p:sp>
        </p:grpSp>
        <p:grpSp>
          <p:nvGrpSpPr>
            <p:cNvPr id="25" name="Группа 114"/>
            <p:cNvGrpSpPr>
              <a:grpSpLocks/>
            </p:cNvGrpSpPr>
            <p:nvPr/>
          </p:nvGrpSpPr>
          <p:grpSpPr bwMode="auto">
            <a:xfrm>
              <a:off x="7894612" y="2728665"/>
              <a:ext cx="72008" cy="504056"/>
              <a:chOff x="8038628" y="1988840"/>
              <a:chExt cx="72008" cy="334192"/>
            </a:xfrm>
          </p:grpSpPr>
          <p:cxnSp>
            <p:nvCxnSpPr>
              <p:cNvPr id="72" name="Прямая со стрелкой 20"/>
              <p:cNvCxnSpPr/>
              <p:nvPr/>
            </p:nvCxnSpPr>
            <p:spPr>
              <a:xfrm flipV="1">
                <a:off x="8105539" y="1988989"/>
                <a:ext cx="4827" cy="333673"/>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flipV="1">
                <a:off x="8037953" y="1988989"/>
                <a:ext cx="4827" cy="333673"/>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6" name="Группа 115"/>
            <p:cNvGrpSpPr>
              <a:grpSpLocks/>
            </p:cNvGrpSpPr>
            <p:nvPr/>
          </p:nvGrpSpPr>
          <p:grpSpPr bwMode="auto">
            <a:xfrm>
              <a:off x="8434764" y="4372817"/>
              <a:ext cx="1831030" cy="786105"/>
              <a:chOff x="8434764" y="3560984"/>
              <a:chExt cx="1831030" cy="786105"/>
            </a:xfrm>
          </p:grpSpPr>
          <p:cxnSp>
            <p:nvCxnSpPr>
              <p:cNvPr id="70" name="Прямая со стрелкой 21"/>
              <p:cNvCxnSpPr/>
              <p:nvPr/>
            </p:nvCxnSpPr>
            <p:spPr>
              <a:xfrm flipH="1" flipV="1">
                <a:off x="8445894" y="3560867"/>
                <a:ext cx="1820014" cy="714060"/>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flipH="1" flipV="1">
                <a:off x="8434630" y="3631128"/>
                <a:ext cx="1820013" cy="715694"/>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7" name="Группа 83"/>
            <p:cNvGrpSpPr>
              <a:grpSpLocks/>
            </p:cNvGrpSpPr>
            <p:nvPr/>
          </p:nvGrpSpPr>
          <p:grpSpPr bwMode="auto">
            <a:xfrm>
              <a:off x="8596669" y="3717032"/>
              <a:ext cx="1608240" cy="144016"/>
              <a:chOff x="7582516" y="2852936"/>
              <a:chExt cx="1608240" cy="144016"/>
            </a:xfrm>
          </p:grpSpPr>
          <p:cxnSp>
            <p:nvCxnSpPr>
              <p:cNvPr id="68" name="Прямая со стрелкой 67"/>
              <p:cNvCxnSpPr/>
              <p:nvPr/>
            </p:nvCxnSpPr>
            <p:spPr>
              <a:xfrm>
                <a:off x="7607145" y="2853366"/>
                <a:ext cx="1583461" cy="71896"/>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a:off x="7583007" y="2925263"/>
                <a:ext cx="1583461" cy="71896"/>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8" name="Группа 85"/>
            <p:cNvGrpSpPr>
              <a:grpSpLocks/>
            </p:cNvGrpSpPr>
            <p:nvPr/>
          </p:nvGrpSpPr>
          <p:grpSpPr bwMode="auto">
            <a:xfrm>
              <a:off x="8534126" y="2708920"/>
              <a:ext cx="1181326" cy="588096"/>
              <a:chOff x="7519973" y="1844824"/>
              <a:chExt cx="1181326" cy="588096"/>
            </a:xfrm>
          </p:grpSpPr>
          <p:cxnSp>
            <p:nvCxnSpPr>
              <p:cNvPr id="66" name="Прямая со стрелкой 65"/>
              <p:cNvCxnSpPr/>
              <p:nvPr/>
            </p:nvCxnSpPr>
            <p:spPr>
              <a:xfrm flipV="1">
                <a:off x="7520249" y="1845186"/>
                <a:ext cx="1166675" cy="534319"/>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V="1">
                <a:off x="7534731" y="1899108"/>
                <a:ext cx="1166676" cy="534320"/>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 name="Flowchart: Magnetic Disk 11"/>
            <p:cNvSpPr/>
            <p:nvPr/>
          </p:nvSpPr>
          <p:spPr bwMode="auto">
            <a:xfrm>
              <a:off x="3058267" y="3161901"/>
              <a:ext cx="936559" cy="936285"/>
            </a:xfrm>
            <a:prstGeom prst="flowChartMagneticDisk">
              <a:avLst/>
            </a:prstGeom>
            <a:solidFill>
              <a:srgbClr val="00B0F0"/>
            </a:solidFill>
            <a:ln w="25400" cap="flat" cmpd="sng" algn="ctr">
              <a:solidFill>
                <a:srgbClr val="009999">
                  <a:shade val="50000"/>
                </a:srgbClr>
              </a:solidFill>
              <a:prstDash val="solid"/>
            </a:ln>
            <a:effectLst/>
          </p:spPr>
          <p:txBody>
            <a:bodyPr lIns="68580" tIns="34290" rIns="68580" bIns="34290" anchor="ctr"/>
            <a:lstStyle/>
            <a:p>
              <a:pPr algn="ctr" defTabSz="685800">
                <a:spcBef>
                  <a:spcPct val="50000"/>
                </a:spcBef>
                <a:defRPr/>
              </a:pPr>
              <a:r>
                <a:rPr lang="en-US" b="1" kern="0" dirty="0">
                  <a:solidFill>
                    <a:schemeClr val="bg1"/>
                  </a:solidFill>
                  <a:latin typeface="Trebuchet MS"/>
                </a:rPr>
                <a:t>DB</a:t>
              </a:r>
              <a:endParaRPr lang="nb-NO" b="1" kern="0" dirty="0">
                <a:solidFill>
                  <a:schemeClr val="bg1"/>
                </a:solidFill>
                <a:latin typeface="Trebuchet MS"/>
              </a:endParaRPr>
            </a:p>
          </p:txBody>
        </p:sp>
        <p:sp>
          <p:nvSpPr>
            <p:cNvPr id="30" name="Flowchart: Magnetic Disk 11"/>
            <p:cNvSpPr/>
            <p:nvPr/>
          </p:nvSpPr>
          <p:spPr bwMode="auto">
            <a:xfrm>
              <a:off x="3024475" y="4294267"/>
              <a:ext cx="934949" cy="936284"/>
            </a:xfrm>
            <a:prstGeom prst="flowChartMagneticDisk">
              <a:avLst/>
            </a:prstGeom>
            <a:solidFill>
              <a:srgbClr val="00B0F0"/>
            </a:solidFill>
            <a:ln w="25400" cap="flat" cmpd="sng" algn="ctr">
              <a:solidFill>
                <a:srgbClr val="009999">
                  <a:shade val="50000"/>
                </a:srgbClr>
              </a:solidFill>
              <a:prstDash val="solid"/>
            </a:ln>
            <a:effectLst/>
          </p:spPr>
          <p:txBody>
            <a:bodyPr lIns="68580" tIns="34290" rIns="68580" bIns="34290" anchor="ctr"/>
            <a:lstStyle/>
            <a:p>
              <a:pPr algn="ctr" defTabSz="685800">
                <a:spcBef>
                  <a:spcPct val="50000"/>
                </a:spcBef>
                <a:defRPr/>
              </a:pPr>
              <a:r>
                <a:rPr lang="en-US" b="1" kern="0" dirty="0">
                  <a:solidFill>
                    <a:schemeClr val="bg1"/>
                  </a:solidFill>
                  <a:latin typeface="Trebuchet MS"/>
                </a:rPr>
                <a:t>DB</a:t>
              </a:r>
              <a:endParaRPr lang="nb-NO" b="1" kern="0" dirty="0">
                <a:solidFill>
                  <a:schemeClr val="bg1"/>
                </a:solidFill>
                <a:latin typeface="Trebuchet MS"/>
              </a:endParaRPr>
            </a:p>
          </p:txBody>
        </p:sp>
        <p:grpSp>
          <p:nvGrpSpPr>
            <p:cNvPr id="31" name="Группа 91"/>
            <p:cNvGrpSpPr>
              <a:grpSpLocks/>
            </p:cNvGrpSpPr>
            <p:nvPr/>
          </p:nvGrpSpPr>
          <p:grpSpPr bwMode="auto">
            <a:xfrm>
              <a:off x="528593" y="3232721"/>
              <a:ext cx="1197894" cy="974739"/>
              <a:chOff x="7729393" y="1268760"/>
              <a:chExt cx="1197894" cy="974739"/>
            </a:xfrm>
          </p:grpSpPr>
          <p:pic>
            <p:nvPicPr>
              <p:cNvPr id="64"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65" name="TextBox 64"/>
              <p:cNvSpPr txBox="1"/>
              <p:nvPr/>
            </p:nvSpPr>
            <p:spPr>
              <a:xfrm>
                <a:off x="7729393" y="1926706"/>
                <a:ext cx="1197894" cy="316793"/>
              </a:xfrm>
              <a:prstGeom prst="rect">
                <a:avLst/>
              </a:prstGeom>
              <a:noFill/>
            </p:spPr>
            <p:txBody>
              <a:bodyPr wrap="none">
                <a:spAutoFit/>
              </a:bodyPr>
              <a:lstStyle/>
              <a:p>
                <a:pPr defTabSz="685800">
                  <a:spcBef>
                    <a:spcPct val="50000"/>
                  </a:spcBef>
                  <a:defRPr/>
                </a:pPr>
                <a:r>
                  <a:rPr lang="ru-RU" altLang="ru-RU" sz="1400" b="1" kern="0" dirty="0" smtClean="0"/>
                  <a:t>ГИДРОМЕТ</a:t>
                </a:r>
                <a:endParaRPr lang="nb-NO" altLang="ru-RU" sz="1400" b="1" kern="0" dirty="0"/>
              </a:p>
            </p:txBody>
          </p:sp>
        </p:grpSp>
        <p:grpSp>
          <p:nvGrpSpPr>
            <p:cNvPr id="32" name="Группа 94"/>
            <p:cNvGrpSpPr>
              <a:grpSpLocks/>
            </p:cNvGrpSpPr>
            <p:nvPr/>
          </p:nvGrpSpPr>
          <p:grpSpPr bwMode="auto">
            <a:xfrm>
              <a:off x="105372" y="4437112"/>
              <a:ext cx="1170269" cy="974611"/>
              <a:chOff x="7378180" y="1268760"/>
              <a:chExt cx="1170269" cy="974611"/>
            </a:xfrm>
          </p:grpSpPr>
          <p:pic>
            <p:nvPicPr>
              <p:cNvPr id="62"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63" name="TextBox 62"/>
              <p:cNvSpPr txBox="1"/>
              <p:nvPr/>
            </p:nvSpPr>
            <p:spPr>
              <a:xfrm>
                <a:off x="7378180" y="1926578"/>
                <a:ext cx="1170269" cy="316793"/>
              </a:xfrm>
              <a:prstGeom prst="rect">
                <a:avLst/>
              </a:prstGeom>
              <a:noFill/>
            </p:spPr>
            <p:txBody>
              <a:bodyPr wrap="none">
                <a:spAutoFit/>
              </a:bodyPr>
              <a:lstStyle/>
              <a:p>
                <a:pPr defTabSz="685800">
                  <a:spcBef>
                    <a:spcPct val="50000"/>
                  </a:spcBef>
                  <a:defRPr/>
                </a:pPr>
                <a:r>
                  <a:rPr lang="ru-RU" altLang="ru-RU" sz="1400" b="1" kern="0" dirty="0" smtClean="0"/>
                  <a:t>ГУП «ХМК»</a:t>
                </a:r>
                <a:endParaRPr lang="nb-NO" altLang="ru-RU" sz="1400" b="1" kern="0" dirty="0"/>
              </a:p>
            </p:txBody>
          </p:sp>
        </p:grpSp>
        <p:grpSp>
          <p:nvGrpSpPr>
            <p:cNvPr id="33" name="Группа 106"/>
            <p:cNvGrpSpPr>
              <a:grpSpLocks/>
            </p:cNvGrpSpPr>
            <p:nvPr/>
          </p:nvGrpSpPr>
          <p:grpSpPr bwMode="auto">
            <a:xfrm>
              <a:off x="1473703" y="4743818"/>
              <a:ext cx="1512168" cy="98894"/>
              <a:chOff x="1315816" y="5680225"/>
              <a:chExt cx="1740224" cy="98641"/>
            </a:xfrm>
          </p:grpSpPr>
          <p:cxnSp>
            <p:nvCxnSpPr>
              <p:cNvPr id="60" name="Straight Arrow Connector 17"/>
              <p:cNvCxnSpPr>
                <a:cxnSpLocks noChangeShapeType="1"/>
              </p:cNvCxnSpPr>
              <p:nvPr/>
            </p:nvCxnSpPr>
            <p:spPr bwMode="auto">
              <a:xfrm>
                <a:off x="1327848" y="5680225"/>
                <a:ext cx="1728192" cy="0"/>
              </a:xfrm>
              <a:prstGeom prst="straightConnector1">
                <a:avLst/>
              </a:prstGeom>
              <a:noFill/>
              <a:ln w="190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1" name="Straight Arrow Connector 17"/>
              <p:cNvCxnSpPr>
                <a:cxnSpLocks noChangeShapeType="1"/>
              </p:cNvCxnSpPr>
              <p:nvPr/>
            </p:nvCxnSpPr>
            <p:spPr bwMode="auto">
              <a:xfrm>
                <a:off x="1315816" y="5778866"/>
                <a:ext cx="1728192" cy="0"/>
              </a:xfrm>
              <a:prstGeom prst="straightConnector1">
                <a:avLst/>
              </a:prstGeom>
              <a:noFill/>
              <a:ln w="19050" algn="ctr">
                <a:solidFill>
                  <a:schemeClr val="bg1"/>
                </a:solidFill>
                <a:round/>
                <a:headEnd type="triangle" w="med" len="med"/>
                <a:tailEnd/>
              </a:ln>
              <a:extLst>
                <a:ext uri="{909E8E84-426E-40DD-AFC4-6F175D3DCCD1}">
                  <a14:hiddenFill xmlns:a14="http://schemas.microsoft.com/office/drawing/2010/main">
                    <a:noFill/>
                  </a14:hiddenFill>
                </a:ext>
              </a:extLst>
            </p:spPr>
          </p:cxnSp>
        </p:grpSp>
        <p:grpSp>
          <p:nvGrpSpPr>
            <p:cNvPr id="34" name="Группа 107"/>
            <p:cNvGrpSpPr>
              <a:grpSpLocks/>
            </p:cNvGrpSpPr>
            <p:nvPr/>
          </p:nvGrpSpPr>
          <p:grpSpPr bwMode="auto">
            <a:xfrm>
              <a:off x="1413892" y="3582893"/>
              <a:ext cx="1559298" cy="94283"/>
              <a:chOff x="1329852" y="5795416"/>
              <a:chExt cx="1884185" cy="94042"/>
            </a:xfrm>
          </p:grpSpPr>
          <p:cxnSp>
            <p:nvCxnSpPr>
              <p:cNvPr id="58" name="Straight Arrow Connector 17"/>
              <p:cNvCxnSpPr>
                <a:cxnSpLocks noChangeShapeType="1"/>
              </p:cNvCxnSpPr>
              <p:nvPr/>
            </p:nvCxnSpPr>
            <p:spPr bwMode="auto">
              <a:xfrm flipV="1">
                <a:off x="1341884" y="5795416"/>
                <a:ext cx="1872153" cy="9848"/>
              </a:xfrm>
              <a:prstGeom prst="straightConnector1">
                <a:avLst/>
              </a:prstGeom>
              <a:noFill/>
              <a:ln w="190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17"/>
              <p:cNvCxnSpPr>
                <a:cxnSpLocks noChangeShapeType="1"/>
              </p:cNvCxnSpPr>
              <p:nvPr/>
            </p:nvCxnSpPr>
            <p:spPr bwMode="auto">
              <a:xfrm flipV="1">
                <a:off x="1329852" y="5881704"/>
                <a:ext cx="1884185" cy="7754"/>
              </a:xfrm>
              <a:prstGeom prst="straightConnector1">
                <a:avLst/>
              </a:prstGeom>
              <a:noFill/>
              <a:ln w="19050" algn="ctr">
                <a:solidFill>
                  <a:schemeClr val="bg1"/>
                </a:solidFill>
                <a:round/>
                <a:headEnd type="triangle" w="med" len="med"/>
                <a:tailEnd/>
              </a:ln>
              <a:extLst>
                <a:ext uri="{909E8E84-426E-40DD-AFC4-6F175D3DCCD1}">
                  <a14:hiddenFill xmlns:a14="http://schemas.microsoft.com/office/drawing/2010/main">
                    <a:noFill/>
                  </a14:hiddenFill>
                </a:ext>
              </a:extLst>
            </p:spPr>
          </p:cxnSp>
        </p:grpSp>
        <p:grpSp>
          <p:nvGrpSpPr>
            <p:cNvPr id="35" name="Группа 110"/>
            <p:cNvGrpSpPr>
              <a:grpSpLocks/>
            </p:cNvGrpSpPr>
            <p:nvPr/>
          </p:nvGrpSpPr>
          <p:grpSpPr bwMode="auto">
            <a:xfrm>
              <a:off x="1557908" y="2296617"/>
              <a:ext cx="1512168" cy="72008"/>
              <a:chOff x="1329852" y="5805264"/>
              <a:chExt cx="1740224" cy="71824"/>
            </a:xfrm>
          </p:grpSpPr>
          <p:cxnSp>
            <p:nvCxnSpPr>
              <p:cNvPr id="56" name="Straight Arrow Connector 17"/>
              <p:cNvCxnSpPr>
                <a:cxnSpLocks noChangeShapeType="1"/>
              </p:cNvCxnSpPr>
              <p:nvPr/>
            </p:nvCxnSpPr>
            <p:spPr bwMode="auto">
              <a:xfrm>
                <a:off x="1341884" y="5805264"/>
                <a:ext cx="1728192" cy="0"/>
              </a:xfrm>
              <a:prstGeom prst="straightConnector1">
                <a:avLst/>
              </a:prstGeom>
              <a:noFill/>
              <a:ln w="190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57" name="Straight Arrow Connector 17"/>
              <p:cNvCxnSpPr>
                <a:cxnSpLocks noChangeShapeType="1"/>
              </p:cNvCxnSpPr>
              <p:nvPr/>
            </p:nvCxnSpPr>
            <p:spPr bwMode="auto">
              <a:xfrm>
                <a:off x="1329852" y="5877088"/>
                <a:ext cx="1728192" cy="0"/>
              </a:xfrm>
              <a:prstGeom prst="straightConnector1">
                <a:avLst/>
              </a:prstGeom>
              <a:noFill/>
              <a:ln w="19050" algn="ctr">
                <a:solidFill>
                  <a:schemeClr val="bg1"/>
                </a:solidFill>
                <a:round/>
                <a:headEnd type="triangle" w="med" len="med"/>
                <a:tailEnd/>
              </a:ln>
              <a:extLst>
                <a:ext uri="{909E8E84-426E-40DD-AFC4-6F175D3DCCD1}">
                  <a14:hiddenFill xmlns:a14="http://schemas.microsoft.com/office/drawing/2010/main">
                    <a:noFill/>
                  </a14:hiddenFill>
                </a:ext>
              </a:extLst>
            </p:spPr>
          </p:cxnSp>
        </p:grpSp>
        <p:sp>
          <p:nvSpPr>
            <p:cNvPr id="36" name="Облако 35"/>
            <p:cNvSpPr/>
            <p:nvPr/>
          </p:nvSpPr>
          <p:spPr>
            <a:xfrm>
              <a:off x="4978141" y="2218229"/>
              <a:ext cx="1849455" cy="3193698"/>
            </a:xfrm>
            <a:prstGeom prst="cloud">
              <a:avLst/>
            </a:prstGeom>
            <a:solidFill>
              <a:srgbClr val="FBE5D6"/>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chemeClr val="tx1"/>
                </a:solidFill>
              </a:endParaRPr>
            </a:p>
          </p:txBody>
        </p:sp>
        <p:grpSp>
          <p:nvGrpSpPr>
            <p:cNvPr id="37" name="Группа 122"/>
            <p:cNvGrpSpPr>
              <a:grpSpLocks/>
            </p:cNvGrpSpPr>
            <p:nvPr/>
          </p:nvGrpSpPr>
          <p:grpSpPr bwMode="auto">
            <a:xfrm>
              <a:off x="5406081" y="3255452"/>
              <a:ext cx="1029067" cy="1227107"/>
              <a:chOff x="5262065" y="3111436"/>
              <a:chExt cx="1029067" cy="1227107"/>
            </a:xfrm>
          </p:grpSpPr>
          <p:sp>
            <p:nvSpPr>
              <p:cNvPr id="54" name="TextBox 47"/>
              <p:cNvSpPr txBox="1">
                <a:spLocks noChangeArrowheads="1"/>
              </p:cNvSpPr>
              <p:nvPr/>
            </p:nvSpPr>
            <p:spPr bwMode="auto">
              <a:xfrm>
                <a:off x="5262065" y="4021789"/>
                <a:ext cx="1029067" cy="31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ru-RU" sz="1400" b="1"/>
                  <a:t>Web Portal</a:t>
                </a:r>
                <a:endParaRPr lang="ru-RU" altLang="ru-RU" sz="1400" b="1"/>
              </a:p>
            </p:txBody>
          </p:sp>
          <p:pic>
            <p:nvPicPr>
              <p:cNvPr id="55" name="Picture 9" descr="http://iconizer.net/files/iD/orig/Network%20Servic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914" y="3111436"/>
                <a:ext cx="952006" cy="95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Двойная стрелка влево/вправо 37"/>
            <p:cNvSpPr/>
            <p:nvPr/>
          </p:nvSpPr>
          <p:spPr>
            <a:xfrm>
              <a:off x="6453696" y="3789359"/>
              <a:ext cx="936559" cy="2156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chemeClr val="tx1"/>
                </a:solidFill>
              </a:endParaRPr>
            </a:p>
          </p:txBody>
        </p:sp>
        <p:sp>
          <p:nvSpPr>
            <p:cNvPr id="39" name="Выноска-облако 38"/>
            <p:cNvSpPr/>
            <p:nvPr/>
          </p:nvSpPr>
          <p:spPr>
            <a:xfrm>
              <a:off x="3784116" y="702314"/>
              <a:ext cx="2835330" cy="1252058"/>
            </a:xfrm>
            <a:prstGeom prst="cloudCallout">
              <a:avLst>
                <a:gd name="adj1" fmla="val 27743"/>
                <a:gd name="adj2" fmla="val 13710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chemeClr val="tx1"/>
                </a:solidFill>
              </a:endParaRPr>
            </a:p>
          </p:txBody>
        </p:sp>
        <p:grpSp>
          <p:nvGrpSpPr>
            <p:cNvPr id="40" name="Группа 130"/>
            <p:cNvGrpSpPr>
              <a:grpSpLocks/>
            </p:cNvGrpSpPr>
            <p:nvPr/>
          </p:nvGrpSpPr>
          <p:grpSpPr bwMode="auto">
            <a:xfrm>
              <a:off x="4030402" y="1067067"/>
              <a:ext cx="1225517" cy="527135"/>
              <a:chOff x="7040406" y="995059"/>
              <a:chExt cx="1225517" cy="527135"/>
            </a:xfrm>
          </p:grpSpPr>
          <p:pic>
            <p:nvPicPr>
              <p:cNvPr id="52" name="Picture 13" descr="https://prometheus.atlas-sys.com/download/attachments/116916233/books-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0556" y="995059"/>
                <a:ext cx="345708" cy="3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46"/>
              <p:cNvSpPr txBox="1">
                <a:spLocks noChangeArrowheads="1"/>
              </p:cNvSpPr>
              <p:nvPr/>
            </p:nvSpPr>
            <p:spPr bwMode="auto">
              <a:xfrm>
                <a:off x="7040406" y="1268760"/>
                <a:ext cx="1225517" cy="25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000" dirty="0" smtClean="0"/>
                  <a:t>ВОДНЫЙ КАДАСТР</a:t>
                </a:r>
                <a:endParaRPr lang="ru-RU" altLang="ru-RU" sz="1000" dirty="0"/>
              </a:p>
            </p:txBody>
          </p:sp>
        </p:grpSp>
        <p:grpSp>
          <p:nvGrpSpPr>
            <p:cNvPr id="41" name="Группа 131"/>
            <p:cNvGrpSpPr>
              <a:grpSpLocks/>
            </p:cNvGrpSpPr>
            <p:nvPr/>
          </p:nvGrpSpPr>
          <p:grpSpPr bwMode="auto">
            <a:xfrm>
              <a:off x="5252053" y="897461"/>
              <a:ext cx="1367396" cy="582892"/>
              <a:chOff x="8996469" y="897461"/>
              <a:chExt cx="1367396" cy="582892"/>
            </a:xfrm>
          </p:grpSpPr>
          <p:pic>
            <p:nvPicPr>
              <p:cNvPr id="50" name="Picture 13" descr="https://prometheus.atlas-sys.com/download/attachments/116916233/books-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8937" y="897461"/>
                <a:ext cx="342460" cy="3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44"/>
              <p:cNvSpPr txBox="1">
                <a:spLocks noChangeArrowheads="1"/>
              </p:cNvSpPr>
              <p:nvPr/>
            </p:nvSpPr>
            <p:spPr bwMode="auto">
              <a:xfrm>
                <a:off x="8996469" y="1226919"/>
                <a:ext cx="1367396" cy="25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000" dirty="0" smtClean="0"/>
                  <a:t>ВОДНЫЙ АТЛАС РТ</a:t>
                </a:r>
                <a:endParaRPr lang="ru-RU" altLang="ru-RU" sz="1000" dirty="0"/>
              </a:p>
            </p:txBody>
          </p:sp>
        </p:grpSp>
        <p:cxnSp>
          <p:nvCxnSpPr>
            <p:cNvPr id="42" name="Straight Arrow Connector 17"/>
            <p:cNvCxnSpPr>
              <a:cxnSpLocks noChangeShapeType="1"/>
            </p:cNvCxnSpPr>
            <p:nvPr/>
          </p:nvCxnSpPr>
          <p:spPr bwMode="auto">
            <a:xfrm flipV="1">
              <a:off x="4078188" y="4869160"/>
              <a:ext cx="1224136" cy="936104"/>
            </a:xfrm>
            <a:prstGeom prst="straightConnector1">
              <a:avLst/>
            </a:prstGeom>
            <a:noFill/>
            <a:ln w="1905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43" name="Flowchart: Magnetic Disk 11"/>
            <p:cNvSpPr/>
            <p:nvPr/>
          </p:nvSpPr>
          <p:spPr bwMode="auto">
            <a:xfrm>
              <a:off x="3024475" y="5374344"/>
              <a:ext cx="934949" cy="934651"/>
            </a:xfrm>
            <a:prstGeom prst="flowChartMagneticDisk">
              <a:avLst/>
            </a:prstGeom>
            <a:solidFill>
              <a:srgbClr val="00B0F0"/>
            </a:solidFill>
            <a:ln w="25400" cap="flat" cmpd="sng" algn="ctr">
              <a:solidFill>
                <a:srgbClr val="009999">
                  <a:shade val="50000"/>
                </a:srgbClr>
              </a:solidFill>
              <a:prstDash val="solid"/>
            </a:ln>
            <a:effectLst/>
          </p:spPr>
          <p:txBody>
            <a:bodyPr lIns="68580" tIns="34290" rIns="68580" bIns="34290" anchor="ctr"/>
            <a:lstStyle/>
            <a:p>
              <a:pPr algn="ctr" defTabSz="685800">
                <a:spcBef>
                  <a:spcPct val="50000"/>
                </a:spcBef>
                <a:defRPr/>
              </a:pPr>
              <a:r>
                <a:rPr lang="en-US" b="1" kern="0" dirty="0">
                  <a:solidFill>
                    <a:schemeClr val="bg1"/>
                  </a:solidFill>
                  <a:latin typeface="Trebuchet MS"/>
                </a:rPr>
                <a:t>DB</a:t>
              </a:r>
              <a:endParaRPr lang="nb-NO" b="1" kern="0" dirty="0">
                <a:solidFill>
                  <a:schemeClr val="bg1"/>
                </a:solidFill>
                <a:latin typeface="Trebuchet MS"/>
              </a:endParaRPr>
            </a:p>
          </p:txBody>
        </p:sp>
        <p:grpSp>
          <p:nvGrpSpPr>
            <p:cNvPr id="44" name="Группа 69"/>
            <p:cNvGrpSpPr>
              <a:grpSpLocks/>
            </p:cNvGrpSpPr>
            <p:nvPr/>
          </p:nvGrpSpPr>
          <p:grpSpPr bwMode="auto">
            <a:xfrm>
              <a:off x="1473703" y="5806190"/>
              <a:ext cx="1524366" cy="111187"/>
              <a:chOff x="1315815" y="5662443"/>
              <a:chExt cx="1754261" cy="110901"/>
            </a:xfrm>
          </p:grpSpPr>
          <p:cxnSp>
            <p:nvCxnSpPr>
              <p:cNvPr id="48" name="Straight Arrow Connector 17"/>
              <p:cNvCxnSpPr>
                <a:cxnSpLocks noChangeShapeType="1"/>
              </p:cNvCxnSpPr>
              <p:nvPr/>
            </p:nvCxnSpPr>
            <p:spPr bwMode="auto">
              <a:xfrm>
                <a:off x="1341884" y="5662443"/>
                <a:ext cx="1728192" cy="0"/>
              </a:xfrm>
              <a:prstGeom prst="straightConnector1">
                <a:avLst/>
              </a:prstGeom>
              <a:noFill/>
              <a:ln w="1905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9" name="Straight Arrow Connector 17"/>
              <p:cNvCxnSpPr>
                <a:cxnSpLocks noChangeShapeType="1"/>
              </p:cNvCxnSpPr>
              <p:nvPr/>
            </p:nvCxnSpPr>
            <p:spPr bwMode="auto">
              <a:xfrm>
                <a:off x="1315815" y="5773344"/>
                <a:ext cx="1728191" cy="0"/>
              </a:xfrm>
              <a:prstGeom prst="straightConnector1">
                <a:avLst/>
              </a:prstGeom>
              <a:noFill/>
              <a:ln w="19050" algn="ctr">
                <a:solidFill>
                  <a:schemeClr val="bg1"/>
                </a:solidFill>
                <a:round/>
                <a:headEnd type="triangle" w="med" len="med"/>
                <a:tailEnd/>
              </a:ln>
              <a:extLst>
                <a:ext uri="{909E8E84-426E-40DD-AFC4-6F175D3DCCD1}">
                  <a14:hiddenFill xmlns:a14="http://schemas.microsoft.com/office/drawing/2010/main">
                    <a:noFill/>
                  </a14:hiddenFill>
                </a:ext>
              </a:extLst>
            </p:spPr>
          </p:cxnSp>
        </p:grpSp>
        <p:grpSp>
          <p:nvGrpSpPr>
            <p:cNvPr id="45" name="Группа 77"/>
            <p:cNvGrpSpPr>
              <a:grpSpLocks/>
            </p:cNvGrpSpPr>
            <p:nvPr/>
          </p:nvGrpSpPr>
          <p:grpSpPr bwMode="auto">
            <a:xfrm>
              <a:off x="190235" y="5517232"/>
              <a:ext cx="2054067" cy="969870"/>
              <a:chOff x="7463043" y="1268760"/>
              <a:chExt cx="2054067" cy="969870"/>
            </a:xfrm>
          </p:grpSpPr>
          <p:pic>
            <p:nvPicPr>
              <p:cNvPr id="46" name="Picture 3"/>
              <p:cNvPicPr>
                <a:picLocks noChangeAspect="1" noChangeArrowheads="1"/>
              </p:cNvPicPr>
              <p:nvPr/>
            </p:nvPicPr>
            <p:blipFill>
              <a:blip r:embed="rId2" cstate="print"/>
              <a:srcRect/>
              <a:stretch>
                <a:fillRect/>
              </a:stretch>
            </p:blipFill>
            <p:spPr bwMode="auto">
              <a:xfrm>
                <a:off x="7822604" y="1268760"/>
                <a:ext cx="695325" cy="676275"/>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47" name="TextBox 46"/>
              <p:cNvSpPr txBox="1"/>
              <p:nvPr/>
            </p:nvSpPr>
            <p:spPr>
              <a:xfrm>
                <a:off x="7463468" y="1921633"/>
                <a:ext cx="2053349" cy="316997"/>
              </a:xfrm>
              <a:prstGeom prst="rect">
                <a:avLst/>
              </a:prstGeom>
              <a:noFill/>
            </p:spPr>
            <p:txBody>
              <a:bodyPr>
                <a:spAutoFit/>
              </a:bodyPr>
              <a:lstStyle/>
              <a:p>
                <a:pPr defTabSz="685800">
                  <a:spcBef>
                    <a:spcPct val="50000"/>
                  </a:spcBef>
                  <a:defRPr/>
                </a:pPr>
                <a:r>
                  <a:rPr lang="ru-RU" altLang="ru-RU" sz="1400" b="1" kern="0" dirty="0" smtClean="0"/>
                  <a:t>Барки </a:t>
                </a:r>
                <a:r>
                  <a:rPr lang="ru-RU" altLang="ru-RU" sz="1400" b="1" kern="0" dirty="0" err="1" smtClean="0"/>
                  <a:t>Точик</a:t>
                </a:r>
                <a:endParaRPr lang="nb-NO" altLang="ru-RU" sz="1400" b="1" kern="0" dirty="0"/>
              </a:p>
            </p:txBody>
          </p:sp>
        </p:grpSp>
      </p:grpSp>
      <p:cxnSp>
        <p:nvCxnSpPr>
          <p:cNvPr id="85" name="Straight Arrow Connector 16"/>
          <p:cNvCxnSpPr>
            <a:cxnSpLocks noChangeShapeType="1"/>
          </p:cNvCxnSpPr>
          <p:nvPr/>
        </p:nvCxnSpPr>
        <p:spPr bwMode="auto">
          <a:xfrm>
            <a:off x="4985172" y="2522016"/>
            <a:ext cx="963276" cy="824882"/>
          </a:xfrm>
          <a:prstGeom prst="straightConnector1">
            <a:avLst/>
          </a:prstGeom>
          <a:noFill/>
          <a:ln w="28575"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6" name="Straight Arrow Connector 17"/>
          <p:cNvCxnSpPr>
            <a:cxnSpLocks noChangeShapeType="1"/>
          </p:cNvCxnSpPr>
          <p:nvPr/>
        </p:nvCxnSpPr>
        <p:spPr bwMode="auto">
          <a:xfrm>
            <a:off x="4963605" y="3606084"/>
            <a:ext cx="1054075" cy="62406"/>
          </a:xfrm>
          <a:prstGeom prst="straightConnector1">
            <a:avLst/>
          </a:prstGeom>
          <a:noFill/>
          <a:ln w="28575"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7" name="Straight Arrow Connector 17"/>
          <p:cNvCxnSpPr>
            <a:cxnSpLocks noChangeShapeType="1"/>
          </p:cNvCxnSpPr>
          <p:nvPr/>
        </p:nvCxnSpPr>
        <p:spPr bwMode="auto">
          <a:xfrm flipV="1">
            <a:off x="4947522" y="4356446"/>
            <a:ext cx="1065550" cy="349793"/>
          </a:xfrm>
          <a:prstGeom prst="straightConnector1">
            <a:avLst/>
          </a:prstGeom>
          <a:noFill/>
          <a:ln w="28575"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88" name="Группа 114"/>
          <p:cNvGrpSpPr>
            <a:grpSpLocks/>
          </p:cNvGrpSpPr>
          <p:nvPr/>
        </p:nvGrpSpPr>
        <p:grpSpPr bwMode="auto">
          <a:xfrm>
            <a:off x="8712464" y="2766581"/>
            <a:ext cx="71037" cy="489710"/>
            <a:chOff x="8038628" y="1988840"/>
            <a:chExt cx="72008" cy="334192"/>
          </a:xfrm>
        </p:grpSpPr>
        <p:cxnSp>
          <p:nvCxnSpPr>
            <p:cNvPr id="89" name="Прямая со стрелкой 20"/>
            <p:cNvCxnSpPr/>
            <p:nvPr/>
          </p:nvCxnSpPr>
          <p:spPr>
            <a:xfrm flipV="1">
              <a:off x="8105539" y="1988989"/>
              <a:ext cx="4827" cy="333673"/>
            </a:xfrm>
            <a:prstGeom prst="straightConnector1">
              <a:avLst/>
            </a:prstGeom>
            <a:ln w="28575">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flipV="1">
              <a:off x="8037953" y="1988989"/>
              <a:ext cx="4827" cy="333673"/>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91" name="Группа 115"/>
          <p:cNvGrpSpPr>
            <a:grpSpLocks/>
          </p:cNvGrpSpPr>
          <p:nvPr/>
        </p:nvGrpSpPr>
        <p:grpSpPr bwMode="auto">
          <a:xfrm>
            <a:off x="9245330" y="4363939"/>
            <a:ext cx="1806330" cy="763732"/>
            <a:chOff x="8434764" y="3560984"/>
            <a:chExt cx="1831030" cy="786105"/>
          </a:xfrm>
        </p:grpSpPr>
        <p:cxnSp>
          <p:nvCxnSpPr>
            <p:cNvPr id="92" name="Прямая со стрелкой 21"/>
            <p:cNvCxnSpPr/>
            <p:nvPr/>
          </p:nvCxnSpPr>
          <p:spPr>
            <a:xfrm flipH="1" flipV="1">
              <a:off x="8445894" y="3560867"/>
              <a:ext cx="1820014" cy="714060"/>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flipH="1" flipV="1">
              <a:off x="8434630" y="3631128"/>
              <a:ext cx="1820013" cy="715694"/>
            </a:xfrm>
            <a:prstGeom prst="straightConnector1">
              <a:avLst/>
            </a:prstGeom>
            <a:ln w="28575">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94" name="Группа 83"/>
          <p:cNvGrpSpPr>
            <a:grpSpLocks/>
          </p:cNvGrpSpPr>
          <p:nvPr/>
        </p:nvGrpSpPr>
        <p:grpSpPr bwMode="auto">
          <a:xfrm>
            <a:off x="9405051" y="3726819"/>
            <a:ext cx="1586545" cy="139917"/>
            <a:chOff x="7582516" y="2852936"/>
            <a:chExt cx="1608240" cy="144016"/>
          </a:xfrm>
        </p:grpSpPr>
        <p:cxnSp>
          <p:nvCxnSpPr>
            <p:cNvPr id="95" name="Прямая со стрелкой 94"/>
            <p:cNvCxnSpPr/>
            <p:nvPr/>
          </p:nvCxnSpPr>
          <p:spPr>
            <a:xfrm>
              <a:off x="7607145" y="2853366"/>
              <a:ext cx="1583461" cy="71896"/>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7583007" y="2925263"/>
              <a:ext cx="1583461" cy="71896"/>
            </a:xfrm>
            <a:prstGeom prst="straightConnector1">
              <a:avLst/>
            </a:prstGeom>
            <a:ln w="28575">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97" name="Группа 85"/>
          <p:cNvGrpSpPr>
            <a:grpSpLocks/>
          </p:cNvGrpSpPr>
          <p:nvPr/>
        </p:nvGrpSpPr>
        <p:grpSpPr bwMode="auto">
          <a:xfrm>
            <a:off x="9343351" y="2747398"/>
            <a:ext cx="1165390" cy="571358"/>
            <a:chOff x="7519973" y="1844824"/>
            <a:chExt cx="1181326" cy="588096"/>
          </a:xfrm>
        </p:grpSpPr>
        <p:cxnSp>
          <p:nvCxnSpPr>
            <p:cNvPr id="98" name="Прямая со стрелкой 97"/>
            <p:cNvCxnSpPr/>
            <p:nvPr/>
          </p:nvCxnSpPr>
          <p:spPr>
            <a:xfrm flipV="1">
              <a:off x="7520249" y="1845186"/>
              <a:ext cx="1166675" cy="534319"/>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flipV="1">
              <a:off x="7534731" y="1899108"/>
              <a:ext cx="1166676" cy="534320"/>
            </a:xfrm>
            <a:prstGeom prst="straightConnector1">
              <a:avLst/>
            </a:prstGeom>
            <a:ln w="28575">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00" name="Группа 106"/>
          <p:cNvGrpSpPr>
            <a:grpSpLocks/>
          </p:cNvGrpSpPr>
          <p:nvPr/>
        </p:nvGrpSpPr>
        <p:grpSpPr bwMode="auto">
          <a:xfrm>
            <a:off x="2378171" y="4724381"/>
            <a:ext cx="1491769" cy="96079"/>
            <a:chOff x="1315816" y="5680225"/>
            <a:chExt cx="1740224" cy="98641"/>
          </a:xfrm>
        </p:grpSpPr>
        <p:cxnSp>
          <p:nvCxnSpPr>
            <p:cNvPr id="101" name="Straight Arrow Connector 17"/>
            <p:cNvCxnSpPr>
              <a:cxnSpLocks noChangeShapeType="1"/>
            </p:cNvCxnSpPr>
            <p:nvPr/>
          </p:nvCxnSpPr>
          <p:spPr bwMode="auto">
            <a:xfrm>
              <a:off x="1327848" y="5680225"/>
              <a:ext cx="1728192" cy="0"/>
            </a:xfrm>
            <a:prstGeom prst="straightConnector1">
              <a:avLst/>
            </a:prstGeom>
            <a:noFill/>
            <a:ln w="28575" algn="ctr">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02" name="Straight Arrow Connector 17"/>
            <p:cNvCxnSpPr>
              <a:cxnSpLocks noChangeShapeType="1"/>
            </p:cNvCxnSpPr>
            <p:nvPr/>
          </p:nvCxnSpPr>
          <p:spPr bwMode="auto">
            <a:xfrm>
              <a:off x="1315816" y="5778866"/>
              <a:ext cx="1728192" cy="0"/>
            </a:xfrm>
            <a:prstGeom prst="straightConnector1">
              <a:avLst/>
            </a:prstGeom>
            <a:noFill/>
            <a:ln w="28575" algn="ctr">
              <a:solidFill>
                <a:srgbClr val="0070C0"/>
              </a:solidFill>
              <a:round/>
              <a:headEnd type="triangle" w="med" len="med"/>
              <a:tailEnd/>
            </a:ln>
            <a:extLst>
              <a:ext uri="{909E8E84-426E-40DD-AFC4-6F175D3DCCD1}">
                <a14:hiddenFill xmlns:a14="http://schemas.microsoft.com/office/drawing/2010/main">
                  <a:noFill/>
                </a14:hiddenFill>
              </a:ext>
            </a:extLst>
          </p:spPr>
        </p:cxnSp>
      </p:grpSp>
      <p:grpSp>
        <p:nvGrpSpPr>
          <p:cNvPr id="103" name="Группа 107"/>
          <p:cNvGrpSpPr>
            <a:grpSpLocks/>
          </p:cNvGrpSpPr>
          <p:nvPr/>
        </p:nvGrpSpPr>
        <p:grpSpPr bwMode="auto">
          <a:xfrm>
            <a:off x="2319167" y="3596497"/>
            <a:ext cx="1538264" cy="91600"/>
            <a:chOff x="1329852" y="5795416"/>
            <a:chExt cx="1884185" cy="94042"/>
          </a:xfrm>
        </p:grpSpPr>
        <p:cxnSp>
          <p:nvCxnSpPr>
            <p:cNvPr id="104" name="Straight Arrow Connector 17"/>
            <p:cNvCxnSpPr>
              <a:cxnSpLocks noChangeShapeType="1"/>
            </p:cNvCxnSpPr>
            <p:nvPr/>
          </p:nvCxnSpPr>
          <p:spPr bwMode="auto">
            <a:xfrm flipV="1">
              <a:off x="1341884" y="5795416"/>
              <a:ext cx="1872153" cy="9848"/>
            </a:xfrm>
            <a:prstGeom prst="straightConnector1">
              <a:avLst/>
            </a:prstGeom>
            <a:noFill/>
            <a:ln w="28575" algn="ctr">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05" name="Straight Arrow Connector 17"/>
            <p:cNvCxnSpPr>
              <a:cxnSpLocks noChangeShapeType="1"/>
            </p:cNvCxnSpPr>
            <p:nvPr/>
          </p:nvCxnSpPr>
          <p:spPr bwMode="auto">
            <a:xfrm flipV="1">
              <a:off x="1329852" y="5881704"/>
              <a:ext cx="1884185" cy="7754"/>
            </a:xfrm>
            <a:prstGeom prst="straightConnector1">
              <a:avLst/>
            </a:prstGeom>
            <a:noFill/>
            <a:ln w="28575" algn="ctr">
              <a:solidFill>
                <a:srgbClr val="0070C0"/>
              </a:solidFill>
              <a:round/>
              <a:headEnd type="triangle" w="med" len="med"/>
              <a:tailEnd/>
            </a:ln>
            <a:extLst>
              <a:ext uri="{909E8E84-426E-40DD-AFC4-6F175D3DCCD1}">
                <a14:hiddenFill xmlns:a14="http://schemas.microsoft.com/office/drawing/2010/main">
                  <a:noFill/>
                </a14:hiddenFill>
              </a:ext>
            </a:extLst>
          </p:spPr>
        </p:cxnSp>
      </p:grpSp>
      <p:grpSp>
        <p:nvGrpSpPr>
          <p:cNvPr id="106" name="Группа 110"/>
          <p:cNvGrpSpPr>
            <a:grpSpLocks/>
          </p:cNvGrpSpPr>
          <p:nvPr/>
        </p:nvGrpSpPr>
        <p:grpSpPr bwMode="auto">
          <a:xfrm>
            <a:off x="2461240" y="2346830"/>
            <a:ext cx="1491769" cy="69959"/>
            <a:chOff x="1329852" y="5805264"/>
            <a:chExt cx="1740224" cy="71824"/>
          </a:xfrm>
        </p:grpSpPr>
        <p:cxnSp>
          <p:nvCxnSpPr>
            <p:cNvPr id="107" name="Straight Arrow Connector 17"/>
            <p:cNvCxnSpPr>
              <a:cxnSpLocks noChangeShapeType="1"/>
            </p:cNvCxnSpPr>
            <p:nvPr/>
          </p:nvCxnSpPr>
          <p:spPr bwMode="auto">
            <a:xfrm>
              <a:off x="1341884" y="5805264"/>
              <a:ext cx="1728192" cy="0"/>
            </a:xfrm>
            <a:prstGeom prst="straightConnector1">
              <a:avLst/>
            </a:prstGeom>
            <a:noFill/>
            <a:ln w="28575" algn="ctr">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08" name="Straight Arrow Connector 17"/>
            <p:cNvCxnSpPr>
              <a:cxnSpLocks noChangeShapeType="1"/>
            </p:cNvCxnSpPr>
            <p:nvPr/>
          </p:nvCxnSpPr>
          <p:spPr bwMode="auto">
            <a:xfrm>
              <a:off x="1329852" y="5877088"/>
              <a:ext cx="1728192" cy="0"/>
            </a:xfrm>
            <a:prstGeom prst="straightConnector1">
              <a:avLst/>
            </a:prstGeom>
            <a:noFill/>
            <a:ln w="28575" algn="ctr">
              <a:solidFill>
                <a:srgbClr val="0070C0"/>
              </a:solidFill>
              <a:round/>
              <a:headEnd type="triangle" w="med" len="med"/>
              <a:tailEnd/>
            </a:ln>
            <a:extLst>
              <a:ext uri="{909E8E84-426E-40DD-AFC4-6F175D3DCCD1}">
                <a14:hiddenFill xmlns:a14="http://schemas.microsoft.com/office/drawing/2010/main">
                  <a:noFill/>
                </a14:hiddenFill>
              </a:ext>
            </a:extLst>
          </p:spPr>
        </p:cxnSp>
      </p:grpSp>
      <p:sp>
        <p:nvSpPr>
          <p:cNvPr id="109" name="Двойная стрелка влево/вправо 108"/>
          <p:cNvSpPr/>
          <p:nvPr/>
        </p:nvSpPr>
        <p:spPr bwMode="auto">
          <a:xfrm>
            <a:off x="7290985" y="3797087"/>
            <a:ext cx="923925" cy="209550"/>
          </a:xfrm>
          <a:prstGeom prst="leftRightArrow">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110" name="Straight Arrow Connector 17"/>
          <p:cNvCxnSpPr>
            <a:cxnSpLocks noChangeShapeType="1"/>
          </p:cNvCxnSpPr>
          <p:nvPr/>
        </p:nvCxnSpPr>
        <p:spPr bwMode="auto">
          <a:xfrm flipV="1">
            <a:off x="4947522" y="4846156"/>
            <a:ext cx="1207623" cy="909462"/>
          </a:xfrm>
          <a:prstGeom prst="straightConnector1">
            <a:avLst/>
          </a:prstGeom>
          <a:noFill/>
          <a:ln w="28575"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11" name="Группа 69"/>
          <p:cNvGrpSpPr>
            <a:grpSpLocks/>
          </p:cNvGrpSpPr>
          <p:nvPr/>
        </p:nvGrpSpPr>
        <p:grpSpPr bwMode="auto">
          <a:xfrm>
            <a:off x="2378171" y="5756517"/>
            <a:ext cx="1503803" cy="108023"/>
            <a:chOff x="1315815" y="5662443"/>
            <a:chExt cx="1754261" cy="110901"/>
          </a:xfrm>
        </p:grpSpPr>
        <p:cxnSp>
          <p:nvCxnSpPr>
            <p:cNvPr id="112" name="Straight Arrow Connector 17"/>
            <p:cNvCxnSpPr>
              <a:cxnSpLocks noChangeShapeType="1"/>
            </p:cNvCxnSpPr>
            <p:nvPr/>
          </p:nvCxnSpPr>
          <p:spPr bwMode="auto">
            <a:xfrm>
              <a:off x="1341884" y="5662443"/>
              <a:ext cx="1728192" cy="0"/>
            </a:xfrm>
            <a:prstGeom prst="straightConnector1">
              <a:avLst/>
            </a:prstGeom>
            <a:noFill/>
            <a:ln w="28575" algn="ctr">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13" name="Straight Arrow Connector 17"/>
            <p:cNvCxnSpPr>
              <a:cxnSpLocks noChangeShapeType="1"/>
            </p:cNvCxnSpPr>
            <p:nvPr/>
          </p:nvCxnSpPr>
          <p:spPr bwMode="auto">
            <a:xfrm>
              <a:off x="1315815" y="5773344"/>
              <a:ext cx="1728191" cy="0"/>
            </a:xfrm>
            <a:prstGeom prst="straightConnector1">
              <a:avLst/>
            </a:prstGeom>
            <a:noFill/>
            <a:ln w="28575" algn="ctr">
              <a:solidFill>
                <a:srgbClr val="0070C0"/>
              </a:solidFill>
              <a:round/>
              <a:headEnd type="triangle" w="med" len="me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23691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2"/>
          <p:cNvGrpSpPr>
            <a:grpSpLocks/>
          </p:cNvGrpSpPr>
          <p:nvPr/>
        </p:nvGrpSpPr>
        <p:grpSpPr bwMode="auto">
          <a:xfrm>
            <a:off x="989652" y="825288"/>
            <a:ext cx="9779000" cy="5819988"/>
            <a:chOff x="406400" y="765175"/>
            <a:chExt cx="11671300" cy="627306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765175"/>
              <a:ext cx="116713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41"/>
            <p:cNvSpPr>
              <a:spLocks noChangeArrowheads="1"/>
            </p:cNvSpPr>
            <p:nvPr/>
          </p:nvSpPr>
          <p:spPr bwMode="auto">
            <a:xfrm>
              <a:off x="862341" y="4466472"/>
              <a:ext cx="3744914" cy="106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ru-RU" sz="2000" b="1" dirty="0" smtClean="0"/>
                <a:t>DIN link all offices of MEWR and ALRI with WRIC/MEWR via VPN technology</a:t>
              </a:r>
              <a:endParaRPr lang="ru-RU" altLang="ru-RU" sz="2000" b="1" dirty="0"/>
            </a:p>
          </p:txBody>
        </p:sp>
        <p:sp>
          <p:nvSpPr>
            <p:cNvPr id="7" name="TextBox 2"/>
            <p:cNvSpPr txBox="1">
              <a:spLocks noChangeArrowheads="1"/>
            </p:cNvSpPr>
            <p:nvPr/>
          </p:nvSpPr>
          <p:spPr bwMode="auto">
            <a:xfrm>
              <a:off x="4750223" y="3731732"/>
              <a:ext cx="2983653" cy="4976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ru-RU" sz="2400" b="1" dirty="0" smtClean="0"/>
                <a:t>MAIN PROVIDER</a:t>
              </a:r>
              <a:endParaRPr lang="ru-RU" altLang="ru-RU" sz="2400" b="1" dirty="0"/>
            </a:p>
          </p:txBody>
        </p:sp>
        <p:sp>
          <p:nvSpPr>
            <p:cNvPr id="8" name="TextBox 7"/>
            <p:cNvSpPr txBox="1">
              <a:spLocks noChangeArrowheads="1"/>
            </p:cNvSpPr>
            <p:nvPr/>
          </p:nvSpPr>
          <p:spPr bwMode="auto">
            <a:xfrm>
              <a:off x="1008290" y="3532690"/>
              <a:ext cx="2347913" cy="3980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ru-RU" b="1" dirty="0" smtClean="0"/>
                <a:t>WRIC/MEWR</a:t>
              </a:r>
              <a:endParaRPr lang="ru-RU" altLang="ru-RU" b="1" dirty="0"/>
            </a:p>
          </p:txBody>
        </p:sp>
        <p:sp>
          <p:nvSpPr>
            <p:cNvPr id="9" name="TextBox 8"/>
            <p:cNvSpPr txBox="1">
              <a:spLocks noChangeArrowheads="1"/>
            </p:cNvSpPr>
            <p:nvPr/>
          </p:nvSpPr>
          <p:spPr bwMode="auto">
            <a:xfrm>
              <a:off x="9347992" y="3304580"/>
              <a:ext cx="2347913" cy="431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ru-RU" sz="2000" b="1" dirty="0" smtClean="0"/>
                <a:t>ALRI</a:t>
              </a:r>
              <a:endParaRPr lang="ru-RU" altLang="ru-RU" sz="2000" b="1" dirty="0"/>
            </a:p>
          </p:txBody>
        </p:sp>
        <p:sp>
          <p:nvSpPr>
            <p:cNvPr id="10" name="TextBox 9"/>
            <p:cNvSpPr txBox="1">
              <a:spLocks noChangeArrowheads="1"/>
            </p:cNvSpPr>
            <p:nvPr/>
          </p:nvSpPr>
          <p:spPr bwMode="auto">
            <a:xfrm>
              <a:off x="9383626" y="6275243"/>
              <a:ext cx="2694074" cy="762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ru-RU" sz="2000" b="1" dirty="0" smtClean="0"/>
                <a:t>ALRI in </a:t>
              </a:r>
              <a:r>
                <a:rPr lang="en-US" altLang="ru-RU" sz="2000" b="1" dirty="0" err="1" smtClean="0"/>
                <a:t>Kafornigan</a:t>
              </a:r>
              <a:r>
                <a:rPr lang="en-US" altLang="ru-RU" sz="2000" b="1" dirty="0" smtClean="0"/>
                <a:t> </a:t>
              </a:r>
              <a:r>
                <a:rPr lang="ru-RU" altLang="ru-RU" sz="2000" b="1" smtClean="0"/>
                <a:t>и </a:t>
              </a:r>
              <a:r>
                <a:rPr lang="en-US" altLang="ru-RU" sz="2000" b="1" smtClean="0"/>
                <a:t>BWO</a:t>
              </a:r>
              <a:endParaRPr lang="ru-RU" altLang="ru-RU" sz="2000" b="1" dirty="0"/>
            </a:p>
          </p:txBody>
        </p:sp>
      </p:grpSp>
      <p:sp>
        <p:nvSpPr>
          <p:cNvPr id="11" name="Заголовок 1"/>
          <p:cNvSpPr>
            <a:spLocks noGrp="1"/>
          </p:cNvSpPr>
          <p:nvPr>
            <p:ph type="title"/>
          </p:nvPr>
        </p:nvSpPr>
        <p:spPr>
          <a:xfrm>
            <a:off x="1371670" y="751963"/>
            <a:ext cx="6991350" cy="584200"/>
          </a:xfrm>
        </p:spPr>
        <p:txBody>
          <a:bodyPr rtlCol="0">
            <a:normAutofit/>
          </a:bodyPr>
          <a:lstStyle/>
          <a:p>
            <a:pPr defTabSz="914126" eaLnBrk="1" fontAlgn="t" hangingPunct="1">
              <a:spcAft>
                <a:spcPts val="0"/>
              </a:spcAft>
              <a:defRPr/>
            </a:pPr>
            <a:r>
              <a:rPr lang="en-US" sz="2400" b="1" smtClean="0">
                <a:latin typeface="+mn-lt"/>
              </a:rPr>
              <a:t>Digital Information Network </a:t>
            </a:r>
            <a:r>
              <a:rPr lang="ru-RU" sz="2400" b="1" smtClean="0">
                <a:latin typeface="+mn-lt"/>
              </a:rPr>
              <a:t>(</a:t>
            </a:r>
            <a:r>
              <a:rPr lang="en-US" sz="2400" b="1" smtClean="0">
                <a:latin typeface="+mn-lt"/>
              </a:rPr>
              <a:t>DIN</a:t>
            </a:r>
            <a:r>
              <a:rPr lang="ru-RU" sz="2400" b="1" smtClean="0">
                <a:latin typeface="+mn-lt"/>
              </a:rPr>
              <a:t>)</a:t>
            </a:r>
            <a:endParaRPr lang="ru-RU" sz="2400" b="1" dirty="0">
              <a:latin typeface="+mn-lt"/>
            </a:endParaRPr>
          </a:p>
        </p:txBody>
      </p:sp>
      <p:sp>
        <p:nvSpPr>
          <p:cNvPr id="12" name="Заголовок 1"/>
          <p:cNvSpPr txBox="1">
            <a:spLocks/>
          </p:cNvSpPr>
          <p:nvPr/>
        </p:nvSpPr>
        <p:spPr>
          <a:xfrm>
            <a:off x="1371670" y="115209"/>
            <a:ext cx="3405046" cy="812839"/>
          </a:xfrm>
          <a:prstGeom prst="rect">
            <a:avLst/>
          </a:prstGeom>
        </p:spPr>
        <p:txBody>
          <a:bodyPr anchor="ctr">
            <a:normAutofit/>
          </a:bodyPr>
          <a:lstStyle>
            <a:lvl1pPr algn="l" defTabSz="912813" rtl="0" fontAlgn="base">
              <a:lnSpc>
                <a:spcPct val="90000"/>
              </a:lnSpc>
              <a:spcBef>
                <a:spcPct val="0"/>
              </a:spcBef>
              <a:spcAft>
                <a:spcPct val="0"/>
              </a:spcAft>
              <a:defRPr sz="4300" kern="1200">
                <a:solidFill>
                  <a:schemeClr val="tx1"/>
                </a:solidFill>
                <a:latin typeface="+mj-lt"/>
                <a:ea typeface="+mj-ea"/>
                <a:cs typeface="+mj-cs"/>
              </a:defRPr>
            </a:lvl1pPr>
            <a:lvl2pPr algn="l" defTabSz="912813" rtl="0" fontAlgn="base">
              <a:lnSpc>
                <a:spcPct val="90000"/>
              </a:lnSpc>
              <a:spcBef>
                <a:spcPct val="0"/>
              </a:spcBef>
              <a:spcAft>
                <a:spcPct val="0"/>
              </a:spcAft>
              <a:defRPr sz="43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3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3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3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3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3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3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300">
                <a:solidFill>
                  <a:schemeClr val="tx1"/>
                </a:solidFill>
                <a:latin typeface="Calibri Light" panose="020F0302020204030204" pitchFamily="34" charset="0"/>
              </a:defRPr>
            </a:lvl9pPr>
          </a:lstStyle>
          <a:p>
            <a:pPr defTabSz="914126" fontAlgn="t">
              <a:spcAft>
                <a:spcPts val="0"/>
              </a:spcAft>
              <a:defRPr/>
            </a:pPr>
            <a:r>
              <a:rPr lang="en-US" sz="3600" b="1" dirty="0" smtClean="0">
                <a:solidFill>
                  <a:srgbClr val="0000FF"/>
                </a:solidFill>
                <a:latin typeface="Calibri" pitchFamily="34" charset="0"/>
                <a:ea typeface="+mn-ea"/>
                <a:cs typeface="Arial" charset="0"/>
              </a:rPr>
              <a:t>Vision of DIN</a:t>
            </a:r>
            <a:endParaRPr lang="ru-RU" sz="3600" b="1" dirty="0">
              <a:solidFill>
                <a:srgbClr val="0000FF"/>
              </a:solidFill>
              <a:latin typeface="Calibri" pitchFamily="34"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Rot="1" noChangeArrowheads="1"/>
          </p:cNvSpPr>
          <p:nvPr/>
        </p:nvSpPr>
        <p:spPr bwMode="auto">
          <a:xfrm>
            <a:off x="1905001" y="381001"/>
            <a:ext cx="8305800" cy="533400"/>
          </a:xfrm>
          <a:prstGeom prst="rect">
            <a:avLst/>
          </a:prstGeom>
          <a:solidFill>
            <a:schemeClr val="bg1"/>
          </a:solidFill>
          <a:ln w="9525">
            <a:noFill/>
            <a:miter lim="800000"/>
            <a:headEnd/>
            <a:tailEnd/>
          </a:ln>
          <a:effectLst/>
        </p:spPr>
        <p:txBody>
          <a:bodyPr anchor="ctr"/>
          <a:lstStyle/>
          <a:p>
            <a:pPr marL="0" lvl="1" defTabSz="866775">
              <a:defRPr/>
            </a:pPr>
            <a:r>
              <a:rPr lang="en-US" sz="3600" b="1" dirty="0">
                <a:solidFill>
                  <a:srgbClr val="0000FF"/>
                </a:solidFill>
                <a:latin typeface="Calibri" pitchFamily="34" charset="0"/>
              </a:rPr>
              <a:t>Detailed work plan </a:t>
            </a:r>
            <a:r>
              <a:rPr lang="en-US" altLang="ru-RU" sz="3600" b="1" dirty="0" smtClean="0">
                <a:solidFill>
                  <a:srgbClr val="0000FF"/>
                </a:solidFill>
                <a:latin typeface="Calibri" pitchFamily="34" charset="0"/>
              </a:rPr>
              <a:t>of Package C</a:t>
            </a:r>
            <a:endParaRPr lang="ru-RU" sz="3600" b="1" dirty="0">
              <a:solidFill>
                <a:srgbClr val="0000FF"/>
              </a:solidFill>
              <a:latin typeface="Calibri" pitchFamily="34" charset="0"/>
            </a:endParaRPr>
          </a:p>
        </p:txBody>
      </p:sp>
      <p:cxnSp>
        <p:nvCxnSpPr>
          <p:cNvPr id="4" name="Прямая соединительная линия 3"/>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pic>
        <p:nvPicPr>
          <p:cNvPr id="2" name="Рисунок 1"/>
          <p:cNvPicPr>
            <a:picLocks noChangeAspect="1"/>
          </p:cNvPicPr>
          <p:nvPr/>
        </p:nvPicPr>
        <p:blipFill rotWithShape="1">
          <a:blip r:embed="rId2"/>
          <a:srcRect b="26822"/>
          <a:stretch/>
        </p:blipFill>
        <p:spPr>
          <a:xfrm>
            <a:off x="1905001" y="1143000"/>
            <a:ext cx="6628585" cy="5501415"/>
          </a:xfrm>
          <a:prstGeom prst="rect">
            <a:avLst/>
          </a:prstGeom>
        </p:spPr>
      </p:pic>
    </p:spTree>
    <p:extLst>
      <p:ext uri="{BB962C8B-B14F-4D97-AF65-F5344CB8AC3E}">
        <p14:creationId xmlns:p14="http://schemas.microsoft.com/office/powerpoint/2010/main" val="178364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5" name="Rectangle 2"/>
          <p:cNvSpPr>
            <a:spLocks noRot="1" noChangeArrowheads="1"/>
          </p:cNvSpPr>
          <p:nvPr/>
        </p:nvSpPr>
        <p:spPr bwMode="auto">
          <a:xfrm>
            <a:off x="1905001" y="381001"/>
            <a:ext cx="8305800" cy="533400"/>
          </a:xfrm>
          <a:prstGeom prst="rect">
            <a:avLst/>
          </a:prstGeom>
          <a:solidFill>
            <a:schemeClr val="bg1"/>
          </a:solidFill>
          <a:ln w="9525">
            <a:noFill/>
            <a:miter lim="800000"/>
            <a:headEnd/>
            <a:tailEnd/>
          </a:ln>
          <a:effectLst/>
        </p:spPr>
        <p:txBody>
          <a:bodyPr anchor="ctr"/>
          <a:lstStyle/>
          <a:p>
            <a:pPr marL="0" lvl="1" defTabSz="866775">
              <a:defRPr/>
            </a:pPr>
            <a:r>
              <a:rPr lang="en-US" sz="3600" b="1" dirty="0">
                <a:solidFill>
                  <a:srgbClr val="0000FF"/>
                </a:solidFill>
                <a:latin typeface="Calibri" pitchFamily="34" charset="0"/>
              </a:rPr>
              <a:t>Detailed work plan </a:t>
            </a:r>
            <a:r>
              <a:rPr lang="en-US" altLang="ru-RU" sz="3600" b="1" dirty="0" smtClean="0">
                <a:solidFill>
                  <a:srgbClr val="0000FF"/>
                </a:solidFill>
                <a:latin typeface="Calibri" pitchFamily="34" charset="0"/>
              </a:rPr>
              <a:t>of Package C</a:t>
            </a:r>
            <a:endParaRPr lang="ru-RU" sz="3600" b="1" dirty="0">
              <a:solidFill>
                <a:srgbClr val="0000FF"/>
              </a:solidFill>
              <a:latin typeface="Calibri" pitchFamily="34" charset="0"/>
            </a:endParaRPr>
          </a:p>
        </p:txBody>
      </p:sp>
      <p:pic>
        <p:nvPicPr>
          <p:cNvPr id="2" name="Рисунок 1"/>
          <p:cNvPicPr>
            <a:picLocks noChangeAspect="1"/>
          </p:cNvPicPr>
          <p:nvPr/>
        </p:nvPicPr>
        <p:blipFill>
          <a:blip r:embed="rId2"/>
          <a:stretch>
            <a:fillRect/>
          </a:stretch>
        </p:blipFill>
        <p:spPr>
          <a:xfrm>
            <a:off x="791120" y="1371600"/>
            <a:ext cx="11255089" cy="3048000"/>
          </a:xfrm>
          <a:prstGeom prst="rect">
            <a:avLst/>
          </a:prstGeom>
        </p:spPr>
      </p:pic>
    </p:spTree>
    <p:extLst>
      <p:ext uri="{BB962C8B-B14F-4D97-AF65-F5344CB8AC3E}">
        <p14:creationId xmlns:p14="http://schemas.microsoft.com/office/powerpoint/2010/main" val="3485527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12800" y="1143000"/>
            <a:ext cx="10885714"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11" name="Rectangle 2"/>
          <p:cNvSpPr>
            <a:spLocks noRot="1" noChangeArrowheads="1"/>
          </p:cNvSpPr>
          <p:nvPr/>
        </p:nvSpPr>
        <p:spPr bwMode="auto">
          <a:xfrm>
            <a:off x="1905001" y="381001"/>
            <a:ext cx="8305800" cy="533400"/>
          </a:xfrm>
          <a:prstGeom prst="rect">
            <a:avLst/>
          </a:prstGeom>
          <a:solidFill>
            <a:schemeClr val="bg1"/>
          </a:solidFill>
          <a:ln w="9525">
            <a:noFill/>
            <a:miter lim="800000"/>
            <a:headEnd/>
            <a:tailEnd/>
          </a:ln>
          <a:effectLst/>
        </p:spPr>
        <p:txBody>
          <a:bodyPr anchor="ctr"/>
          <a:lstStyle/>
          <a:p>
            <a:pPr marL="0" lvl="1" defTabSz="866775">
              <a:defRPr/>
            </a:pPr>
            <a:r>
              <a:rPr lang="en-US" sz="3600" b="1" dirty="0">
                <a:solidFill>
                  <a:srgbClr val="0000FF"/>
                </a:solidFill>
                <a:latin typeface="Calibri" pitchFamily="34" charset="0"/>
              </a:rPr>
              <a:t>Detailed work plan </a:t>
            </a:r>
            <a:r>
              <a:rPr lang="en-US" altLang="ru-RU" sz="3600" b="1" dirty="0" smtClean="0">
                <a:solidFill>
                  <a:srgbClr val="0000FF"/>
                </a:solidFill>
                <a:latin typeface="Calibri" pitchFamily="34" charset="0"/>
              </a:rPr>
              <a:t>of Package C</a:t>
            </a:r>
            <a:endParaRPr lang="ru-RU" sz="3600" b="1" dirty="0">
              <a:solidFill>
                <a:srgbClr val="0000FF"/>
              </a:solidFill>
              <a:latin typeface="Calibri" pitchFamily="34" charset="0"/>
            </a:endParaRPr>
          </a:p>
        </p:txBody>
      </p:sp>
      <p:pic>
        <p:nvPicPr>
          <p:cNvPr id="2" name="Рисунок 1"/>
          <p:cNvPicPr>
            <a:picLocks noChangeAspect="1"/>
          </p:cNvPicPr>
          <p:nvPr/>
        </p:nvPicPr>
        <p:blipFill>
          <a:blip r:embed="rId2"/>
          <a:stretch>
            <a:fillRect/>
          </a:stretch>
        </p:blipFill>
        <p:spPr>
          <a:xfrm>
            <a:off x="666863" y="1143000"/>
            <a:ext cx="11387779" cy="5448300"/>
          </a:xfrm>
          <a:prstGeom prst="rect">
            <a:avLst/>
          </a:prstGeom>
        </p:spPr>
      </p:pic>
    </p:spTree>
    <p:extLst>
      <p:ext uri="{BB962C8B-B14F-4D97-AF65-F5344CB8AC3E}">
        <p14:creationId xmlns:p14="http://schemas.microsoft.com/office/powerpoint/2010/main" val="3344363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5364</TotalTime>
  <Words>1647</Words>
  <Application>Microsoft Office PowerPoint</Application>
  <PresentationFormat>Широкоэкранный</PresentationFormat>
  <Paragraphs>165</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Trebuchet MS</vt:lpstr>
      <vt:lpstr>Wingdings</vt:lpstr>
      <vt:lpstr>Тема Office</vt:lpstr>
      <vt:lpstr>Detailed work plan of WIS team under the Package C PAMP II  Action plan for Package C </vt:lpstr>
      <vt:lpstr>Презентация PowerPoint</vt:lpstr>
      <vt:lpstr>Презентация PowerPoint</vt:lpstr>
      <vt:lpstr>Презентация PowerPoint</vt:lpstr>
      <vt:lpstr>Презентация PowerPoint</vt:lpstr>
      <vt:lpstr>Digital Information Network (DIN)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Temirbekova Asel</dc:creator>
  <cp:lastModifiedBy>Азамат Карыпов</cp:lastModifiedBy>
  <cp:revision>160</cp:revision>
  <dcterms:created xsi:type="dcterms:W3CDTF">2016-12-05T09:24:51Z</dcterms:created>
  <dcterms:modified xsi:type="dcterms:W3CDTF">2018-01-12T12:53:43Z</dcterms:modified>
</cp:coreProperties>
</file>