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8" r:id="rId6"/>
    <p:sldId id="259" r:id="rId7"/>
    <p:sldId id="280" r:id="rId8"/>
    <p:sldId id="270" r:id="rId9"/>
    <p:sldId id="273" r:id="rId10"/>
    <p:sldId id="279" r:id="rId11"/>
    <p:sldId id="287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89" r:id="rId2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94404"/>
    <a:srgbClr val="5F6F0F"/>
    <a:srgbClr val="718412"/>
    <a:srgbClr val="65741A"/>
    <a:srgbClr val="70811D"/>
    <a:srgbClr val="7B8D1F"/>
    <a:srgbClr val="839721"/>
    <a:srgbClr val="95AB25"/>
    <a:srgbClr val="BC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>
      <p:cViewPr varScale="1">
        <p:scale>
          <a:sx n="111" d="100"/>
          <a:sy n="111" d="100"/>
        </p:scale>
        <p:origin x="510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EBA5BD7-F043-4D1B-AA17-CD412FC53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44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936" y="1122363"/>
            <a:ext cx="8789286" cy="2387600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936" y="3602038"/>
            <a:ext cx="8789286" cy="1655762"/>
          </a:xfrm>
        </p:spPr>
        <p:txBody>
          <a:bodyPr>
            <a:normAutofit/>
          </a:bodyPr>
          <a:lstStyle>
            <a:lvl1pPr marL="0" indent="0" algn="l">
              <a:buNone/>
              <a:defRPr sz="1999" cap="all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5668" y="5410202"/>
            <a:ext cx="2742486" cy="365125"/>
          </a:xfrm>
        </p:spPr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936" y="5410202"/>
            <a:ext cx="5123551" cy="365125"/>
          </a:xfrm>
        </p:spPr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334" y="5410200"/>
            <a:ext cx="770888" cy="365125"/>
          </a:xfrm>
        </p:spPr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4304665"/>
            <a:ext cx="9909774" cy="819355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114" y="606426"/>
            <a:ext cx="9909773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199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5124020"/>
            <a:ext cx="9908278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59" y="609600"/>
            <a:ext cx="9903375" cy="342900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4419600"/>
            <a:ext cx="9901880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0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748429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4309919"/>
            <a:ext cx="990342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277" y="73239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4626" y="276497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22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2134042"/>
            <a:ext cx="9903421" cy="2511835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4657655"/>
            <a:ext cx="9901926" cy="1140644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9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113" y="2674463"/>
            <a:ext cx="319606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625" y="3360263"/>
            <a:ext cx="3207899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591" y="2677635"/>
            <a:ext cx="318355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3040" y="3363435"/>
            <a:ext cx="319499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97" y="2674463"/>
            <a:ext cx="319413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97" y="3360263"/>
            <a:ext cx="319413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64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114" y="609600"/>
            <a:ext cx="990341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116" y="4404596"/>
            <a:ext cx="3194408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116" y="2666998"/>
            <a:ext cx="3194408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116" y="4980859"/>
            <a:ext cx="3194408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7884" y="4404596"/>
            <a:ext cx="3199567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7884" y="2666998"/>
            <a:ext cx="319810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424" y="4980857"/>
            <a:ext cx="3199567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523" y="4404595"/>
            <a:ext cx="318991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0398" y="2666998"/>
            <a:ext cx="319413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0397" y="4980855"/>
            <a:ext cx="319413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6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046" y="609600"/>
            <a:ext cx="2004489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3" y="609600"/>
            <a:ext cx="7746572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419227"/>
            <a:ext cx="9903420" cy="2852737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424362"/>
            <a:ext cx="9903420" cy="1374776"/>
          </a:xfrm>
        </p:spPr>
        <p:txBody>
          <a:bodyPr>
            <a:normAutofit/>
          </a:bodyPr>
          <a:lstStyle>
            <a:lvl1pPr marL="0" indent="0">
              <a:buNone/>
              <a:defRPr sz="1799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3" y="2249486"/>
            <a:ext cx="487711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249486"/>
            <a:ext cx="487394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5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19127"/>
            <a:ext cx="990342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63" y="2249486"/>
            <a:ext cx="464857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3" y="3073398"/>
            <a:ext cx="487712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41" y="2249485"/>
            <a:ext cx="464539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073398"/>
            <a:ext cx="487394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07" y="609601"/>
            <a:ext cx="3855033" cy="1639884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858" y="592666"/>
            <a:ext cx="5889675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407" y="2249486"/>
            <a:ext cx="385503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5932963" cy="163988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8799" y="609602"/>
            <a:ext cx="3665735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2249486"/>
            <a:ext cx="5932966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4" y="1"/>
            <a:ext cx="12050749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18518"/>
            <a:ext cx="990341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5" y="2249487"/>
            <a:ext cx="990341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4979" y="58832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4" y="5883276"/>
            <a:ext cx="6237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3645" y="5883275"/>
            <a:ext cx="77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11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9769" y="2492896"/>
            <a:ext cx="8789286" cy="1372220"/>
          </a:xfrm>
        </p:spPr>
        <p:txBody>
          <a:bodyPr rtlCol="0">
            <a:norm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+mn-lt"/>
              </a:rPr>
              <a:t>Национальная водная </a:t>
            </a:r>
            <a:br>
              <a:rPr lang="ru-RU" sz="4400" dirty="0">
                <a:solidFill>
                  <a:schemeClr val="bg1"/>
                </a:solidFill>
                <a:latin typeface="+mn-lt"/>
              </a:rPr>
            </a:br>
            <a:r>
              <a:rPr lang="ru-RU" sz="4400" dirty="0">
                <a:solidFill>
                  <a:schemeClr val="bg1"/>
                </a:solidFill>
                <a:latin typeface="+mn-lt"/>
              </a:rPr>
              <a:t>информационная система</a:t>
            </a:r>
            <a:endParaRPr lang="ru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58308" y="2184349"/>
            <a:ext cx="8789286" cy="1655762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002060"/>
                </a:solidFill>
              </a:rPr>
              <a:t>презентация</a:t>
            </a:r>
            <a:endParaRPr lang="ru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CC3B977B-3F7A-4D9C-9C2B-87934F28CF32}"/>
              </a:ext>
            </a:extLst>
          </p:cNvPr>
          <p:cNvSpPr txBox="1">
            <a:spLocks/>
          </p:cNvSpPr>
          <p:nvPr/>
        </p:nvSpPr>
        <p:spPr>
          <a:xfrm>
            <a:off x="8974732" y="6381328"/>
            <a:ext cx="878928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126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999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Подготовили: команда ВИС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5C1CA4-CD02-4302-A8E2-57BE7735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723" y="1196752"/>
            <a:ext cx="4979378" cy="46382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665CF-FCE5-46DC-B084-3BC24214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020" y="476672"/>
            <a:ext cx="11326491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БАЗА ДАННЫХ ПО БАССЕНОВОМУ ПЛАНИРОВАНИЮ</a:t>
            </a:r>
            <a:endParaRPr lang="ru-RU" sz="2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8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948F92-4739-4253-85F7-F22F816B4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35" y="908720"/>
            <a:ext cx="10729554" cy="535336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860510-FA4E-44A3-835F-04091E4FB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020" y="404664"/>
            <a:ext cx="11326491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БАЗА ДАННЫХ ПО БАССЕНОВОМУ ПЛАНИРОВАНИЮ</a:t>
            </a:r>
            <a:endParaRPr lang="ru-RU" sz="2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3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39E2DE-926A-4040-AF6F-CE598C5EF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892333"/>
            <a:ext cx="10712750" cy="53449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BAF9F4-25B3-4924-BC81-B1404ED7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020" y="404664"/>
            <a:ext cx="11326491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БАЗА ДАННЫХ ПО БАССЕНОВОМУ ПЛАНИРОВАНИЮ</a:t>
            </a:r>
            <a:endParaRPr lang="ru-RU" sz="2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5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36623D-7111-47F4-81DC-C099E515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820326"/>
            <a:ext cx="11001394" cy="54889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2525D1-98CA-4E75-9A9F-A7B1433EA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012" y="351350"/>
            <a:ext cx="11326491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БАЗА ДАННЫХ ПО БАССЕНОВОМУ ПЛАНИРОВАНИЮ</a:t>
            </a:r>
            <a:endParaRPr lang="ru-RU" sz="2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9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05B244-07A9-4BAD-A3D6-5432CCA2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576490"/>
            <a:ext cx="10857074" cy="54169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D2656B-2659-4C7B-819A-C4BD5207A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794"/>
          <a:stretch/>
        </p:blipFill>
        <p:spPr>
          <a:xfrm>
            <a:off x="837828" y="5068796"/>
            <a:ext cx="10857074" cy="17445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5D74E2-393E-46AC-BE20-CF8F6156B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020" y="181830"/>
            <a:ext cx="11326491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БАЗА ДАННЫХ ПО БАССЕНОВОМУ ПЛАНИРОВАНИЮ</a:t>
            </a:r>
            <a:endParaRPr lang="ru-RU" sz="2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5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730EB7-AC7B-4818-8BBA-6FA86EF7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908720"/>
            <a:ext cx="10557373" cy="526745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90B383-1033-43D1-AF85-7D1C8269A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012" y="404664"/>
            <a:ext cx="11326491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БАЗА ДАННЫХ ПО БАССЕНОВОМУ ПЛАНИРОВАНИЮ</a:t>
            </a:r>
            <a:endParaRPr lang="ru-RU" sz="2200" b="1" dirty="0">
              <a:latin typeface="+mn-lt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F22653-C0F2-42BD-B305-1DF8D3518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3"/>
          <a:stretch/>
        </p:blipFill>
        <p:spPr>
          <a:xfrm>
            <a:off x="2061964" y="1988840"/>
            <a:ext cx="9405245" cy="47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716E43-61B5-428F-9FDC-D322F3F86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020" y="404664"/>
            <a:ext cx="11326491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БАЗА ДАННЫХ ПО БАССЕНОВОМУ ПЛАНИРОВАНИЮ</a:t>
            </a:r>
            <a:endParaRPr lang="ru-RU" sz="2200" b="1" dirty="0">
              <a:latin typeface="+mn-lt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1D7A94-C0FA-4689-85B8-864DA94E5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996"/>
          <a:stretch/>
        </p:blipFill>
        <p:spPr>
          <a:xfrm>
            <a:off x="837828" y="908719"/>
            <a:ext cx="10585176" cy="53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E450F7-6A8C-49B0-B4F5-E36803671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76" y="908720"/>
            <a:ext cx="10857072" cy="54169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773167-B69E-4751-9EA4-EE8DE1D20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2204864"/>
            <a:ext cx="3838345" cy="26437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97DBB8-9BF2-45BD-88C2-7BBB4B0D8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180" y="476672"/>
            <a:ext cx="4248472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latin typeface="+mn-lt"/>
                <a:cs typeface="+mn-cs"/>
              </a:rPr>
              <a:t>ИНТЕРАКТИВНАЯ КАРТА ВИС</a:t>
            </a:r>
          </a:p>
        </p:txBody>
      </p:sp>
    </p:spTree>
    <p:extLst>
      <p:ext uri="{BB962C8B-B14F-4D97-AF65-F5344CB8AC3E}">
        <p14:creationId xmlns:p14="http://schemas.microsoft.com/office/powerpoint/2010/main" val="28147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0CFDD2-7D6A-4D7D-B6A6-14FA82DC3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6" t="7213" r="51095" b="4124"/>
          <a:stretch/>
        </p:blipFill>
        <p:spPr>
          <a:xfrm>
            <a:off x="1208772" y="1484784"/>
            <a:ext cx="4981575" cy="35528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59B818-46DD-4899-A7D7-A084D770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9" t="7213" r="51171" b="4124"/>
          <a:stretch/>
        </p:blipFill>
        <p:spPr>
          <a:xfrm>
            <a:off x="6526460" y="1484784"/>
            <a:ext cx="4981575" cy="35528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CAAD38-6D1B-4E46-9982-8F70358A5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205" y="2211943"/>
            <a:ext cx="3874255" cy="31146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B06E67-64DD-458F-A903-29E1CC1D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876" y="620688"/>
            <a:ext cx="9937104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latin typeface="+mn-lt"/>
                <a:cs typeface="+mn-cs"/>
              </a:rPr>
              <a:t>ПУБЛИКАЦИЯ ДОСТУПНЫХ КАРТ ВОДНЫХ РЕСУРСОВ ОНЛАЙН ЧЕРЕЗ GEONODE</a:t>
            </a:r>
          </a:p>
        </p:txBody>
      </p:sp>
    </p:spTree>
    <p:extLst>
      <p:ext uri="{BB962C8B-B14F-4D97-AF65-F5344CB8AC3E}">
        <p14:creationId xmlns:p14="http://schemas.microsoft.com/office/powerpoint/2010/main" val="31505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2FF81F-07F4-4B7D-B030-3AB7FA7C6C09}"/>
              </a:ext>
            </a:extLst>
          </p:cNvPr>
          <p:cNvSpPr/>
          <p:nvPr/>
        </p:nvSpPr>
        <p:spPr>
          <a:xfrm>
            <a:off x="1547266" y="1519624"/>
            <a:ext cx="3577531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Сбор, хранения, обработка и выдача информации для информационного обеспечения интегрированного управления водными ресурсами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4BF11B-554F-4E71-B822-67F5D56F04C9}"/>
              </a:ext>
            </a:extLst>
          </p:cNvPr>
          <p:cNvSpPr/>
          <p:nvPr/>
        </p:nvSpPr>
        <p:spPr>
          <a:xfrm>
            <a:off x="4523070" y="3122385"/>
            <a:ext cx="3358708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Разработка государственной политики, прогнозов, концепций, стратегий и программ развития в области водных ресурсов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25A213-E888-45F3-89C4-F415FF41B170}"/>
              </a:ext>
            </a:extLst>
          </p:cNvPr>
          <p:cNvSpPr/>
          <p:nvPr/>
        </p:nvSpPr>
        <p:spPr>
          <a:xfrm>
            <a:off x="7534572" y="1519624"/>
            <a:ext cx="3864352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Разработка бассейновых планов по управлению водными ресурсами, проектов и мероприятий, связанных с управлением, использованием и охраной водных ресурсов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226C91-76F1-4578-9028-9AEBA5D8F63C}"/>
              </a:ext>
            </a:extLst>
          </p:cNvPr>
          <p:cNvSpPr/>
          <p:nvPr/>
        </p:nvSpPr>
        <p:spPr>
          <a:xfrm>
            <a:off x="1773932" y="4725144"/>
            <a:ext cx="3350865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Разработка стратегического и оперативного принятия решений и информирования общественности в области водных ресурсов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1CC405-A861-49C8-9F73-DC01754EEB88}"/>
              </a:ext>
            </a:extLst>
          </p:cNvPr>
          <p:cNvSpPr/>
          <p:nvPr/>
        </p:nvSpPr>
        <p:spPr>
          <a:xfrm>
            <a:off x="7678588" y="4725144"/>
            <a:ext cx="3528392" cy="14773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Принятия решений при осуществлении государственного управления в области использования и охраны </a:t>
            </a:r>
          </a:p>
          <a:p>
            <a:pPr algn="ctr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водных объектов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D3BD801-2F35-4CB8-86C5-4BAEA2A0D1DB}"/>
              </a:ext>
            </a:extLst>
          </p:cNvPr>
          <p:cNvSpPr txBox="1">
            <a:spLocks/>
          </p:cNvSpPr>
          <p:nvPr/>
        </p:nvSpPr>
        <p:spPr>
          <a:xfrm>
            <a:off x="981844" y="562480"/>
            <a:ext cx="10527831" cy="6480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200" b="1" dirty="0">
                <a:latin typeface="+mn-lt"/>
                <a:cs typeface="Times New Roman" panose="02020603050405020304" pitchFamily="18" charset="0"/>
              </a:rPr>
              <a:t>Цель создания Национальной Водной Информационной Системы (НВИС)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31FC8-5396-430B-81E6-5CA6CB9FEE86}"/>
              </a:ext>
            </a:extLst>
          </p:cNvPr>
          <p:cNvSpPr txBox="1"/>
          <p:nvPr/>
        </p:nvSpPr>
        <p:spPr>
          <a:xfrm>
            <a:off x="1080310" y="2134908"/>
            <a:ext cx="311304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1C8F90-54CB-4972-AA31-402724C766B5}"/>
              </a:ext>
            </a:extLst>
          </p:cNvPr>
          <p:cNvSpPr txBox="1"/>
          <p:nvPr/>
        </p:nvSpPr>
        <p:spPr>
          <a:xfrm>
            <a:off x="7064029" y="2134908"/>
            <a:ext cx="311304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A2764-59C2-4CD7-BB67-9DF299C05F10}"/>
              </a:ext>
            </a:extLst>
          </p:cNvPr>
          <p:cNvSpPr txBox="1"/>
          <p:nvPr/>
        </p:nvSpPr>
        <p:spPr>
          <a:xfrm>
            <a:off x="4078188" y="3678387"/>
            <a:ext cx="311304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7746E8-CB21-4C52-A09A-84D2FA7EB350}"/>
              </a:ext>
            </a:extLst>
          </p:cNvPr>
          <p:cNvSpPr txBox="1"/>
          <p:nvPr/>
        </p:nvSpPr>
        <p:spPr>
          <a:xfrm>
            <a:off x="1235962" y="5338376"/>
            <a:ext cx="311304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C91EB-200E-4E9A-B28A-FDF23305D48B}"/>
              </a:ext>
            </a:extLst>
          </p:cNvPr>
          <p:cNvSpPr txBox="1"/>
          <p:nvPr/>
        </p:nvSpPr>
        <p:spPr>
          <a:xfrm>
            <a:off x="7174532" y="5346335"/>
            <a:ext cx="311304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32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DE5021-F107-48C3-AA77-2FAB00B2C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"/>
          <a:stretch/>
        </p:blipFill>
        <p:spPr>
          <a:xfrm>
            <a:off x="2169976" y="908720"/>
            <a:ext cx="7848872" cy="5677636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CCBC8ADF-DD27-4EB4-9E4A-72EE7656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651" y="-16778"/>
            <a:ext cx="10606417" cy="792088"/>
          </a:xfrm>
        </p:spPr>
        <p:txBody>
          <a:bodyPr rtlCol="0">
            <a:noAutofit/>
          </a:bodyPr>
          <a:lstStyle/>
          <a:p>
            <a:r>
              <a:rPr lang="ru-RU" sz="2200" b="1" dirty="0"/>
              <a:t>Схема обмена информации между заинтересованными сторонами </a:t>
            </a:r>
            <a:endParaRPr lang="ru" sz="2200" b="1" dirty="0"/>
          </a:p>
        </p:txBody>
      </p:sp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11">
            <a:extLst>
              <a:ext uri="{FF2B5EF4-FFF2-40B4-BE49-F238E27FC236}">
                <a16:creationId xmlns:a16="http://schemas.microsoft.com/office/drawing/2014/main" id="{8B2532C2-D84C-46B5-8161-0E32F674445B}"/>
              </a:ext>
            </a:extLst>
          </p:cNvPr>
          <p:cNvSpPr/>
          <p:nvPr/>
        </p:nvSpPr>
        <p:spPr bwMode="auto">
          <a:xfrm>
            <a:off x="2998324" y="1988840"/>
            <a:ext cx="1113580" cy="817279"/>
          </a:xfrm>
          <a:prstGeom prst="flowChartMagneticDisk">
            <a:avLst/>
          </a:prstGeom>
          <a:solidFill>
            <a:srgbClr val="00B0F0"/>
          </a:solidFill>
          <a:ln w="25400" cap="flat" cmpd="sng" algn="ctr">
            <a:solidFill>
              <a:srgbClr val="009999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b="1" kern="0" dirty="0">
                <a:solidFill>
                  <a:schemeClr val="bg1"/>
                </a:solidFill>
              </a:rPr>
              <a:t>DB</a:t>
            </a:r>
            <a:endParaRPr lang="nb-NO" b="1" kern="0" dirty="0">
              <a:solidFill>
                <a:schemeClr val="bg1"/>
              </a:solidFill>
            </a:endParaRPr>
          </a:p>
        </p:txBody>
      </p:sp>
      <p:sp>
        <p:nvSpPr>
          <p:cNvPr id="7" name="Flowchart: Magnetic Disk 11">
            <a:extLst>
              <a:ext uri="{FF2B5EF4-FFF2-40B4-BE49-F238E27FC236}">
                <a16:creationId xmlns:a16="http://schemas.microsoft.com/office/drawing/2014/main" id="{B4831FCD-358E-4B0E-BF71-D5EF941F862B}"/>
              </a:ext>
            </a:extLst>
          </p:cNvPr>
          <p:cNvSpPr/>
          <p:nvPr/>
        </p:nvSpPr>
        <p:spPr bwMode="auto">
          <a:xfrm>
            <a:off x="5437161" y="4627946"/>
            <a:ext cx="1113580" cy="817279"/>
          </a:xfrm>
          <a:prstGeom prst="flowChartMagneticDisk">
            <a:avLst/>
          </a:prstGeom>
          <a:solidFill>
            <a:srgbClr val="00B0F0"/>
          </a:solidFill>
          <a:ln w="25400" cap="flat" cmpd="sng" algn="ctr">
            <a:solidFill>
              <a:srgbClr val="009999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b="1" kern="0" dirty="0">
                <a:solidFill>
                  <a:schemeClr val="bg1"/>
                </a:solidFill>
              </a:rPr>
              <a:t>DB</a:t>
            </a:r>
            <a:endParaRPr lang="nb-NO" b="1" kern="0" dirty="0">
              <a:solidFill>
                <a:schemeClr val="bg1"/>
              </a:solidFill>
            </a:endParaRPr>
          </a:p>
        </p:txBody>
      </p:sp>
      <p:sp>
        <p:nvSpPr>
          <p:cNvPr id="8" name="Flowchart: Magnetic Disk 11">
            <a:extLst>
              <a:ext uri="{FF2B5EF4-FFF2-40B4-BE49-F238E27FC236}">
                <a16:creationId xmlns:a16="http://schemas.microsoft.com/office/drawing/2014/main" id="{3799D6F0-E339-4415-B623-385A3A74253A}"/>
              </a:ext>
            </a:extLst>
          </p:cNvPr>
          <p:cNvSpPr/>
          <p:nvPr/>
        </p:nvSpPr>
        <p:spPr bwMode="auto">
          <a:xfrm>
            <a:off x="7988710" y="1985515"/>
            <a:ext cx="1113580" cy="817279"/>
          </a:xfrm>
          <a:prstGeom prst="flowChartMagneticDisk">
            <a:avLst/>
          </a:prstGeom>
          <a:solidFill>
            <a:srgbClr val="00B0F0"/>
          </a:solidFill>
          <a:ln w="25400" cap="flat" cmpd="sng" algn="ctr">
            <a:solidFill>
              <a:srgbClr val="009999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b="1" kern="0" dirty="0">
                <a:solidFill>
                  <a:schemeClr val="bg1"/>
                </a:solidFill>
              </a:rPr>
              <a:t>DB</a:t>
            </a:r>
            <a:endParaRPr lang="nb-NO" b="1" kern="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2F2FA4-354F-4DB2-8171-66484BA621D0}"/>
              </a:ext>
            </a:extLst>
          </p:cNvPr>
          <p:cNvSpPr/>
          <p:nvPr/>
        </p:nvSpPr>
        <p:spPr>
          <a:xfrm>
            <a:off x="4950486" y="5485812"/>
            <a:ext cx="2287851" cy="77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g-Cyrl-TJ" sz="1400" dirty="0"/>
              <a:t>Информационная систем по планированию бассейнов рек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2C51A6-C5B2-4B3B-A112-DE60C1512EBA}"/>
              </a:ext>
            </a:extLst>
          </p:cNvPr>
          <p:cNvSpPr/>
          <p:nvPr/>
        </p:nvSpPr>
        <p:spPr>
          <a:xfrm>
            <a:off x="7465185" y="2835657"/>
            <a:ext cx="2160629" cy="77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g-Cyrl-TJ" sz="1400" dirty="0"/>
              <a:t>Информационная система по учету водных ресурсов в бассейне рек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B47A23-339F-4190-A5C7-3D45A4F3573E}"/>
              </a:ext>
            </a:extLst>
          </p:cNvPr>
          <p:cNvSpPr/>
          <p:nvPr/>
        </p:nvSpPr>
        <p:spPr>
          <a:xfrm>
            <a:off x="2501287" y="2943359"/>
            <a:ext cx="2083453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g-Cyrl-TJ" sz="1400" dirty="0"/>
              <a:t>Информационная система по управлению ирригацией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Shape 56">
            <a:extLst>
              <a:ext uri="{FF2B5EF4-FFF2-40B4-BE49-F238E27FC236}">
                <a16:creationId xmlns:a16="http://schemas.microsoft.com/office/drawing/2014/main" id="{3C546160-D526-4DB0-860C-A18E7C511561}"/>
              </a:ext>
            </a:extLst>
          </p:cNvPr>
          <p:cNvSpPr>
            <a:spLocks noChangeArrowheads="1"/>
          </p:cNvSpPr>
          <p:nvPr/>
        </p:nvSpPr>
        <p:spPr bwMode="auto">
          <a:xfrm rot="2282962">
            <a:off x="7080158" y="3625058"/>
            <a:ext cx="287337" cy="869858"/>
          </a:xfrm>
          <a:prstGeom prst="upDownArrow">
            <a:avLst>
              <a:gd name="adj1" fmla="val 50000"/>
              <a:gd name="adj2" fmla="val 4508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56">
            <a:extLst>
              <a:ext uri="{FF2B5EF4-FFF2-40B4-BE49-F238E27FC236}">
                <a16:creationId xmlns:a16="http://schemas.microsoft.com/office/drawing/2014/main" id="{28CDAE46-A189-491C-853C-4A28DFFE9703}"/>
              </a:ext>
            </a:extLst>
          </p:cNvPr>
          <p:cNvSpPr>
            <a:spLocks noChangeArrowheads="1"/>
          </p:cNvSpPr>
          <p:nvPr/>
        </p:nvSpPr>
        <p:spPr bwMode="auto">
          <a:xfrm rot="19045580">
            <a:off x="4678199" y="3604766"/>
            <a:ext cx="287337" cy="869858"/>
          </a:xfrm>
          <a:prstGeom prst="upDownArrow">
            <a:avLst>
              <a:gd name="adj1" fmla="val 50000"/>
              <a:gd name="adj2" fmla="val 4508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56">
            <a:extLst>
              <a:ext uri="{FF2B5EF4-FFF2-40B4-BE49-F238E27FC236}">
                <a16:creationId xmlns:a16="http://schemas.microsoft.com/office/drawing/2014/main" id="{02289035-4A88-428E-8EFA-322C7A479BF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17321" y="1515805"/>
            <a:ext cx="287337" cy="1949376"/>
          </a:xfrm>
          <a:prstGeom prst="upDownArrow">
            <a:avLst>
              <a:gd name="adj1" fmla="val 50000"/>
              <a:gd name="adj2" fmla="val 4508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4514B84-F66B-493D-8032-06B5ECC4B926}"/>
              </a:ext>
            </a:extLst>
          </p:cNvPr>
          <p:cNvSpPr txBox="1">
            <a:spLocks/>
          </p:cNvSpPr>
          <p:nvPr/>
        </p:nvSpPr>
        <p:spPr>
          <a:xfrm>
            <a:off x="837828" y="710461"/>
            <a:ext cx="10606417" cy="574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РАЗРАБОТКА три ОНЛАЙН </a:t>
            </a:r>
            <a:r>
              <a:rPr lang="tg-Cyrl-TJ" sz="2400" b="1" dirty="0"/>
              <a:t>баз данных</a:t>
            </a:r>
            <a:endParaRPr lang="ru" sz="2400" b="1" dirty="0"/>
          </a:p>
        </p:txBody>
      </p:sp>
      <p:sp>
        <p:nvSpPr>
          <p:cNvPr id="16" name="Облако 15">
            <a:extLst>
              <a:ext uri="{FF2B5EF4-FFF2-40B4-BE49-F238E27FC236}">
                <a16:creationId xmlns:a16="http://schemas.microsoft.com/office/drawing/2014/main" id="{BDE28276-400C-42B9-BF9B-26959A7F0767}"/>
              </a:ext>
            </a:extLst>
          </p:cNvPr>
          <p:cNvSpPr/>
          <p:nvPr/>
        </p:nvSpPr>
        <p:spPr bwMode="auto">
          <a:xfrm>
            <a:off x="5197110" y="2760862"/>
            <a:ext cx="1769803" cy="1748258"/>
          </a:xfrm>
          <a:prstGeom prst="cloud">
            <a:avLst/>
          </a:prstGeom>
          <a:solidFill>
            <a:srgbClr val="FBE5D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937A181C-96A8-40DC-A671-0E32E7CB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937" y="3662639"/>
            <a:ext cx="1381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g-Cyrl-TJ" altLang="ru-RU" sz="1400" b="1" dirty="0">
                <a:solidFill>
                  <a:schemeClr val="accent1"/>
                </a:solidFill>
                <a:latin typeface="+mn-lt"/>
              </a:rPr>
              <a:t>Веб Приложение</a:t>
            </a:r>
            <a:endParaRPr lang="ru-RU" altLang="ru-RU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8" name="Picture 9" descr="http://iconizer.net/files/iD/orig/Network%20Service%20.png">
            <a:extLst>
              <a:ext uri="{FF2B5EF4-FFF2-40B4-BE49-F238E27FC236}">
                <a16:creationId xmlns:a16="http://schemas.microsoft.com/office/drawing/2014/main" id="{531EC2F0-C99D-4F84-A4FF-F146C452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38" y="3038222"/>
            <a:ext cx="745514" cy="67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65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01924" y="836712"/>
            <a:ext cx="8712969" cy="5760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562075"/>
          </a:xfrm>
        </p:spPr>
        <p:txBody>
          <a:bodyPr rtlCol="0">
            <a:normAutofit/>
          </a:bodyPr>
          <a:lstStyle/>
          <a:p>
            <a:pPr algn="ctr"/>
            <a:r>
              <a:rPr lang="tg-Cyrl-TJ" sz="2200" b="1" dirty="0">
                <a:latin typeface="+mn-lt"/>
              </a:rPr>
              <a:t>МОДЕЛ</a:t>
            </a:r>
            <a:r>
              <a:rPr lang="ru-RU" sz="2200" b="1" dirty="0">
                <a:latin typeface="+mn-lt"/>
              </a:rPr>
              <a:t>Ь расположений БАЗ ДАННЫХ</a:t>
            </a:r>
            <a:endParaRPr lang="ru" sz="2200" b="1" dirty="0">
              <a:latin typeface="+mn-lt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52AB126-18AB-42F8-9EB1-DCB411F608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250" y="981075"/>
            <a:ext cx="8596313" cy="5400675"/>
            <a:chOff x="1100" y="618"/>
            <a:chExt cx="5415" cy="3402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060E964-26FA-47BF-9EB7-21A88B97CF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00" y="618"/>
              <a:ext cx="5415" cy="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38E0797-BD27-48D0-915D-D40D9481A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" y="625"/>
              <a:ext cx="116" cy="116"/>
            </a:xfrm>
            <a:prstGeom prst="rect">
              <a:avLst/>
            </a:prstGeom>
            <a:solidFill>
              <a:srgbClr val="427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96F24CF-D8B5-435D-8D6E-A5EC05A7E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" y="625"/>
              <a:ext cx="116" cy="116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6FB71DB-2243-49C4-ABFC-09BC90914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909"/>
              <a:ext cx="232" cy="583"/>
            </a:xfrm>
            <a:custGeom>
              <a:avLst/>
              <a:gdLst>
                <a:gd name="T0" fmla="*/ 726 w 726"/>
                <a:gd name="T1" fmla="*/ 1829 h 1829"/>
                <a:gd name="T2" fmla="*/ 363 w 726"/>
                <a:gd name="T3" fmla="*/ 1829 h 1829"/>
                <a:gd name="T4" fmla="*/ 0 w 726"/>
                <a:gd name="T5" fmla="*/ 1466 h 1829"/>
                <a:gd name="T6" fmla="*/ 0 w 726"/>
                <a:gd name="T7" fmla="*/ 0 h 1829"/>
                <a:gd name="T8" fmla="*/ 363 w 726"/>
                <a:gd name="T9" fmla="*/ 0 h 1829"/>
                <a:gd name="T10" fmla="*/ 726 w 726"/>
                <a:gd name="T11" fmla="*/ 182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829">
                  <a:moveTo>
                    <a:pt x="726" y="1829"/>
                  </a:moveTo>
                  <a:lnTo>
                    <a:pt x="363" y="1829"/>
                  </a:lnTo>
                  <a:cubicBezTo>
                    <a:pt x="163" y="1829"/>
                    <a:pt x="0" y="1667"/>
                    <a:pt x="0" y="1466"/>
                  </a:cubicBezTo>
                  <a:lnTo>
                    <a:pt x="0" y="0"/>
                  </a:lnTo>
                  <a:lnTo>
                    <a:pt x="363" y="0"/>
                  </a:lnTo>
                  <a:lnTo>
                    <a:pt x="726" y="1829"/>
                  </a:lnTo>
                  <a:close/>
                </a:path>
              </a:pathLst>
            </a:custGeom>
            <a:solidFill>
              <a:srgbClr val="73AE4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A8881E2-27FC-49A7-A445-DEEC09D1E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909"/>
              <a:ext cx="232" cy="583"/>
            </a:xfrm>
            <a:custGeom>
              <a:avLst/>
              <a:gdLst>
                <a:gd name="T0" fmla="*/ 726 w 726"/>
                <a:gd name="T1" fmla="*/ 1829 h 1829"/>
                <a:gd name="T2" fmla="*/ 363 w 726"/>
                <a:gd name="T3" fmla="*/ 1829 h 1829"/>
                <a:gd name="T4" fmla="*/ 0 w 726"/>
                <a:gd name="T5" fmla="*/ 1466 h 1829"/>
                <a:gd name="T6" fmla="*/ 0 w 726"/>
                <a:gd name="T7" fmla="*/ 0 h 1829"/>
                <a:gd name="T8" fmla="*/ 363 w 726"/>
                <a:gd name="T9" fmla="*/ 0 h 1829"/>
                <a:gd name="T10" fmla="*/ 726 w 726"/>
                <a:gd name="T11" fmla="*/ 182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829">
                  <a:moveTo>
                    <a:pt x="726" y="1829"/>
                  </a:moveTo>
                  <a:lnTo>
                    <a:pt x="363" y="1829"/>
                  </a:lnTo>
                  <a:cubicBezTo>
                    <a:pt x="163" y="1829"/>
                    <a:pt x="0" y="1667"/>
                    <a:pt x="0" y="1466"/>
                  </a:cubicBezTo>
                  <a:lnTo>
                    <a:pt x="0" y="0"/>
                  </a:lnTo>
                  <a:lnTo>
                    <a:pt x="363" y="0"/>
                  </a:lnTo>
                  <a:lnTo>
                    <a:pt x="726" y="182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AA61612-CB4A-4D39-88C7-6835AC3F1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625"/>
              <a:ext cx="1636" cy="867"/>
            </a:xfrm>
            <a:custGeom>
              <a:avLst/>
              <a:gdLst>
                <a:gd name="T0" fmla="*/ 5125 w 5125"/>
                <a:gd name="T1" fmla="*/ 2721 h 2721"/>
                <a:gd name="T2" fmla="*/ 363 w 5125"/>
                <a:gd name="T3" fmla="*/ 2721 h 2721"/>
                <a:gd name="T4" fmla="*/ 0 w 5125"/>
                <a:gd name="T5" fmla="*/ 2358 h 2721"/>
                <a:gd name="T6" fmla="*/ 0 w 5125"/>
                <a:gd name="T7" fmla="*/ 0 h 2721"/>
                <a:gd name="T8" fmla="*/ 4762 w 5125"/>
                <a:gd name="T9" fmla="*/ 0 h 2721"/>
                <a:gd name="T10" fmla="*/ 5125 w 5125"/>
                <a:gd name="T11" fmla="*/ 363 h 2721"/>
                <a:gd name="T12" fmla="*/ 5125 w 5125"/>
                <a:gd name="T13" fmla="*/ 2721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5" h="2721">
                  <a:moveTo>
                    <a:pt x="5125" y="2721"/>
                  </a:moveTo>
                  <a:lnTo>
                    <a:pt x="363" y="2721"/>
                  </a:lnTo>
                  <a:cubicBezTo>
                    <a:pt x="162" y="2721"/>
                    <a:pt x="0" y="2559"/>
                    <a:pt x="0" y="2358"/>
                  </a:cubicBezTo>
                  <a:lnTo>
                    <a:pt x="0" y="0"/>
                  </a:lnTo>
                  <a:lnTo>
                    <a:pt x="4762" y="0"/>
                  </a:lnTo>
                  <a:cubicBezTo>
                    <a:pt x="4962" y="0"/>
                    <a:pt x="5125" y="162"/>
                    <a:pt x="5125" y="363"/>
                  </a:cubicBezTo>
                  <a:lnTo>
                    <a:pt x="5125" y="27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47CEFFB-36CF-4ED8-9394-8618A1AE0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625"/>
              <a:ext cx="1636" cy="867"/>
            </a:xfrm>
            <a:custGeom>
              <a:avLst/>
              <a:gdLst>
                <a:gd name="T0" fmla="*/ 5125 w 5125"/>
                <a:gd name="T1" fmla="*/ 2721 h 2721"/>
                <a:gd name="T2" fmla="*/ 363 w 5125"/>
                <a:gd name="T3" fmla="*/ 2721 h 2721"/>
                <a:gd name="T4" fmla="*/ 0 w 5125"/>
                <a:gd name="T5" fmla="*/ 2358 h 2721"/>
                <a:gd name="T6" fmla="*/ 0 w 5125"/>
                <a:gd name="T7" fmla="*/ 0 h 2721"/>
                <a:gd name="T8" fmla="*/ 4762 w 5125"/>
                <a:gd name="T9" fmla="*/ 0 h 2721"/>
                <a:gd name="T10" fmla="*/ 5125 w 5125"/>
                <a:gd name="T11" fmla="*/ 363 h 2721"/>
                <a:gd name="T12" fmla="*/ 5125 w 5125"/>
                <a:gd name="T13" fmla="*/ 2721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5" h="2721">
                  <a:moveTo>
                    <a:pt x="5125" y="2721"/>
                  </a:moveTo>
                  <a:lnTo>
                    <a:pt x="363" y="2721"/>
                  </a:lnTo>
                  <a:cubicBezTo>
                    <a:pt x="162" y="2721"/>
                    <a:pt x="0" y="2559"/>
                    <a:pt x="0" y="2358"/>
                  </a:cubicBezTo>
                  <a:lnTo>
                    <a:pt x="0" y="0"/>
                  </a:lnTo>
                  <a:lnTo>
                    <a:pt x="4762" y="0"/>
                  </a:lnTo>
                  <a:cubicBezTo>
                    <a:pt x="4962" y="0"/>
                    <a:pt x="5125" y="162"/>
                    <a:pt x="5125" y="363"/>
                  </a:cubicBezTo>
                  <a:lnTo>
                    <a:pt x="5125" y="2721"/>
                  </a:lnTo>
                  <a:close/>
                </a:path>
              </a:pathLst>
            </a:cu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B2CBA80-70A0-4B11-A36A-1E6673151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764"/>
              <a:ext cx="30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МЭВР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1AEA328-6913-4465-8CC6-80D573D36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777"/>
              <a:ext cx="116" cy="116"/>
            </a:xfrm>
            <a:prstGeom prst="rect">
              <a:avLst/>
            </a:prstGeom>
            <a:solidFill>
              <a:srgbClr val="427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F79364A-2203-4A83-AE3E-EAFB17DD9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777"/>
              <a:ext cx="116" cy="116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ECC663C-566A-4931-AFE6-CAD318D4A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061"/>
              <a:ext cx="232" cy="306"/>
            </a:xfrm>
            <a:custGeom>
              <a:avLst/>
              <a:gdLst>
                <a:gd name="T0" fmla="*/ 726 w 726"/>
                <a:gd name="T1" fmla="*/ 959 h 959"/>
                <a:gd name="T2" fmla="*/ 363 w 726"/>
                <a:gd name="T3" fmla="*/ 959 h 959"/>
                <a:gd name="T4" fmla="*/ 0 w 726"/>
                <a:gd name="T5" fmla="*/ 596 h 959"/>
                <a:gd name="T6" fmla="*/ 0 w 726"/>
                <a:gd name="T7" fmla="*/ 0 h 959"/>
                <a:gd name="T8" fmla="*/ 363 w 726"/>
                <a:gd name="T9" fmla="*/ 0 h 959"/>
                <a:gd name="T10" fmla="*/ 726 w 726"/>
                <a:gd name="T11" fmla="*/ 95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959">
                  <a:moveTo>
                    <a:pt x="726" y="959"/>
                  </a:moveTo>
                  <a:lnTo>
                    <a:pt x="363" y="959"/>
                  </a:lnTo>
                  <a:cubicBezTo>
                    <a:pt x="162" y="959"/>
                    <a:pt x="0" y="797"/>
                    <a:pt x="0" y="596"/>
                  </a:cubicBezTo>
                  <a:lnTo>
                    <a:pt x="0" y="0"/>
                  </a:lnTo>
                  <a:lnTo>
                    <a:pt x="363" y="0"/>
                  </a:lnTo>
                  <a:lnTo>
                    <a:pt x="726" y="959"/>
                  </a:lnTo>
                  <a:close/>
                </a:path>
              </a:pathLst>
            </a:custGeom>
            <a:solidFill>
              <a:srgbClr val="73AE4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4F08AA6-099D-428F-B5EE-0D42A8C0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061"/>
              <a:ext cx="232" cy="306"/>
            </a:xfrm>
            <a:custGeom>
              <a:avLst/>
              <a:gdLst>
                <a:gd name="T0" fmla="*/ 726 w 726"/>
                <a:gd name="T1" fmla="*/ 959 h 959"/>
                <a:gd name="T2" fmla="*/ 363 w 726"/>
                <a:gd name="T3" fmla="*/ 959 h 959"/>
                <a:gd name="T4" fmla="*/ 0 w 726"/>
                <a:gd name="T5" fmla="*/ 596 h 959"/>
                <a:gd name="T6" fmla="*/ 0 w 726"/>
                <a:gd name="T7" fmla="*/ 0 h 959"/>
                <a:gd name="T8" fmla="*/ 363 w 726"/>
                <a:gd name="T9" fmla="*/ 0 h 959"/>
                <a:gd name="T10" fmla="*/ 726 w 726"/>
                <a:gd name="T11" fmla="*/ 95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959">
                  <a:moveTo>
                    <a:pt x="726" y="959"/>
                  </a:moveTo>
                  <a:lnTo>
                    <a:pt x="363" y="959"/>
                  </a:lnTo>
                  <a:cubicBezTo>
                    <a:pt x="162" y="959"/>
                    <a:pt x="0" y="797"/>
                    <a:pt x="0" y="596"/>
                  </a:cubicBezTo>
                  <a:lnTo>
                    <a:pt x="0" y="0"/>
                  </a:lnTo>
                  <a:lnTo>
                    <a:pt x="363" y="0"/>
                  </a:lnTo>
                  <a:lnTo>
                    <a:pt x="726" y="95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709B933-BBD7-4F39-8012-AD396F10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777"/>
              <a:ext cx="591" cy="590"/>
            </a:xfrm>
            <a:custGeom>
              <a:avLst/>
              <a:gdLst>
                <a:gd name="T0" fmla="*/ 1851 w 1851"/>
                <a:gd name="T1" fmla="*/ 1851 h 1851"/>
                <a:gd name="T2" fmla="*/ 363 w 1851"/>
                <a:gd name="T3" fmla="*/ 1851 h 1851"/>
                <a:gd name="T4" fmla="*/ 0 w 1851"/>
                <a:gd name="T5" fmla="*/ 1488 h 1851"/>
                <a:gd name="T6" fmla="*/ 0 w 1851"/>
                <a:gd name="T7" fmla="*/ 0 h 1851"/>
                <a:gd name="T8" fmla="*/ 1488 w 1851"/>
                <a:gd name="T9" fmla="*/ 0 h 1851"/>
                <a:gd name="T10" fmla="*/ 1851 w 1851"/>
                <a:gd name="T11" fmla="*/ 363 h 1851"/>
                <a:gd name="T12" fmla="*/ 1851 w 1851"/>
                <a:gd name="T13" fmla="*/ 1851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1" h="1851">
                  <a:moveTo>
                    <a:pt x="1851" y="1851"/>
                  </a:moveTo>
                  <a:lnTo>
                    <a:pt x="363" y="1851"/>
                  </a:lnTo>
                  <a:cubicBezTo>
                    <a:pt x="162" y="1851"/>
                    <a:pt x="0" y="1689"/>
                    <a:pt x="0" y="1488"/>
                  </a:cubicBezTo>
                  <a:lnTo>
                    <a:pt x="0" y="0"/>
                  </a:lnTo>
                  <a:lnTo>
                    <a:pt x="1488" y="0"/>
                  </a:lnTo>
                  <a:cubicBezTo>
                    <a:pt x="1689" y="0"/>
                    <a:pt x="1851" y="162"/>
                    <a:pt x="1851" y="363"/>
                  </a:cubicBezTo>
                  <a:lnTo>
                    <a:pt x="1851" y="18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CEC74D3-D71D-4D9A-8707-3F268714A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777"/>
              <a:ext cx="591" cy="590"/>
            </a:xfrm>
            <a:custGeom>
              <a:avLst/>
              <a:gdLst>
                <a:gd name="T0" fmla="*/ 1851 w 1851"/>
                <a:gd name="T1" fmla="*/ 1851 h 1851"/>
                <a:gd name="T2" fmla="*/ 363 w 1851"/>
                <a:gd name="T3" fmla="*/ 1851 h 1851"/>
                <a:gd name="T4" fmla="*/ 0 w 1851"/>
                <a:gd name="T5" fmla="*/ 1488 h 1851"/>
                <a:gd name="T6" fmla="*/ 0 w 1851"/>
                <a:gd name="T7" fmla="*/ 0 h 1851"/>
                <a:gd name="T8" fmla="*/ 1488 w 1851"/>
                <a:gd name="T9" fmla="*/ 0 h 1851"/>
                <a:gd name="T10" fmla="*/ 1851 w 1851"/>
                <a:gd name="T11" fmla="*/ 363 h 1851"/>
                <a:gd name="T12" fmla="*/ 1851 w 1851"/>
                <a:gd name="T13" fmla="*/ 1851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1" h="1851">
                  <a:moveTo>
                    <a:pt x="1851" y="1851"/>
                  </a:moveTo>
                  <a:lnTo>
                    <a:pt x="363" y="1851"/>
                  </a:lnTo>
                  <a:cubicBezTo>
                    <a:pt x="162" y="1851"/>
                    <a:pt x="0" y="1689"/>
                    <a:pt x="0" y="1488"/>
                  </a:cubicBezTo>
                  <a:lnTo>
                    <a:pt x="0" y="0"/>
                  </a:lnTo>
                  <a:lnTo>
                    <a:pt x="1488" y="0"/>
                  </a:lnTo>
                  <a:cubicBezTo>
                    <a:pt x="1689" y="0"/>
                    <a:pt x="1851" y="162"/>
                    <a:pt x="1851" y="363"/>
                  </a:cubicBezTo>
                  <a:lnTo>
                    <a:pt x="1851" y="1851"/>
                  </a:lnTo>
                  <a:close/>
                </a:path>
              </a:pathLst>
            </a:cu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497A1B9-D2FD-48D0-A003-C26555782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916"/>
              <a:ext cx="26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АМИ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CBD6803-1465-4B81-B56C-3B3B45214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735"/>
              <a:ext cx="87" cy="86"/>
            </a:xfrm>
            <a:custGeom>
              <a:avLst/>
              <a:gdLst>
                <a:gd name="T0" fmla="*/ 0 w 87"/>
                <a:gd name="T1" fmla="*/ 86 h 86"/>
                <a:gd name="T2" fmla="*/ 87 w 87"/>
                <a:gd name="T3" fmla="*/ 86 h 86"/>
                <a:gd name="T4" fmla="*/ 87 w 87"/>
                <a:gd name="T5" fmla="*/ 72 h 86"/>
                <a:gd name="T6" fmla="*/ 15 w 87"/>
                <a:gd name="T7" fmla="*/ 72 h 86"/>
                <a:gd name="T8" fmla="*/ 15 w 87"/>
                <a:gd name="T9" fmla="*/ 0 h 86"/>
                <a:gd name="T10" fmla="*/ 0 w 87"/>
                <a:gd name="T11" fmla="*/ 0 h 86"/>
                <a:gd name="T12" fmla="*/ 0 w 87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6">
                  <a:moveTo>
                    <a:pt x="0" y="86"/>
                  </a:moveTo>
                  <a:lnTo>
                    <a:pt x="87" y="86"/>
                  </a:lnTo>
                  <a:lnTo>
                    <a:pt x="87" y="72"/>
                  </a:lnTo>
                  <a:lnTo>
                    <a:pt x="15" y="7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73A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C2317BE-D7EC-4226-A25A-0549ED22B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735"/>
              <a:ext cx="87" cy="86"/>
            </a:xfrm>
            <a:custGeom>
              <a:avLst/>
              <a:gdLst>
                <a:gd name="T0" fmla="*/ 0 w 87"/>
                <a:gd name="T1" fmla="*/ 86 h 86"/>
                <a:gd name="T2" fmla="*/ 87 w 87"/>
                <a:gd name="T3" fmla="*/ 86 h 86"/>
                <a:gd name="T4" fmla="*/ 87 w 87"/>
                <a:gd name="T5" fmla="*/ 72 h 86"/>
                <a:gd name="T6" fmla="*/ 15 w 87"/>
                <a:gd name="T7" fmla="*/ 72 h 86"/>
                <a:gd name="T8" fmla="*/ 15 w 87"/>
                <a:gd name="T9" fmla="*/ 0 h 86"/>
                <a:gd name="T10" fmla="*/ 0 w 87"/>
                <a:gd name="T11" fmla="*/ 0 h 86"/>
                <a:gd name="T12" fmla="*/ 0 w 87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6">
                  <a:moveTo>
                    <a:pt x="0" y="86"/>
                  </a:moveTo>
                  <a:lnTo>
                    <a:pt x="87" y="86"/>
                  </a:lnTo>
                  <a:lnTo>
                    <a:pt x="87" y="72"/>
                  </a:lnTo>
                  <a:lnTo>
                    <a:pt x="15" y="72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F5F430-3957-413B-A6D4-0ECD1D437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" y="1792"/>
              <a:ext cx="87" cy="86"/>
            </a:xfrm>
            <a:custGeom>
              <a:avLst/>
              <a:gdLst>
                <a:gd name="T0" fmla="*/ 87 w 87"/>
                <a:gd name="T1" fmla="*/ 0 h 86"/>
                <a:gd name="T2" fmla="*/ 0 w 87"/>
                <a:gd name="T3" fmla="*/ 0 h 86"/>
                <a:gd name="T4" fmla="*/ 0 w 87"/>
                <a:gd name="T5" fmla="*/ 14 h 86"/>
                <a:gd name="T6" fmla="*/ 73 w 87"/>
                <a:gd name="T7" fmla="*/ 14 h 86"/>
                <a:gd name="T8" fmla="*/ 73 w 87"/>
                <a:gd name="T9" fmla="*/ 86 h 86"/>
                <a:gd name="T10" fmla="*/ 87 w 87"/>
                <a:gd name="T11" fmla="*/ 86 h 86"/>
                <a:gd name="T12" fmla="*/ 87 w 87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6">
                  <a:moveTo>
                    <a:pt x="8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3" y="14"/>
                  </a:lnTo>
                  <a:lnTo>
                    <a:pt x="73" y="86"/>
                  </a:lnTo>
                  <a:lnTo>
                    <a:pt x="87" y="8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73A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6EB9AA16-E4F3-4DA8-BED2-2A4E3456F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" y="1792"/>
              <a:ext cx="87" cy="86"/>
            </a:xfrm>
            <a:custGeom>
              <a:avLst/>
              <a:gdLst>
                <a:gd name="T0" fmla="*/ 87 w 87"/>
                <a:gd name="T1" fmla="*/ 0 h 86"/>
                <a:gd name="T2" fmla="*/ 0 w 87"/>
                <a:gd name="T3" fmla="*/ 0 h 86"/>
                <a:gd name="T4" fmla="*/ 0 w 87"/>
                <a:gd name="T5" fmla="*/ 14 h 86"/>
                <a:gd name="T6" fmla="*/ 73 w 87"/>
                <a:gd name="T7" fmla="*/ 14 h 86"/>
                <a:gd name="T8" fmla="*/ 73 w 87"/>
                <a:gd name="T9" fmla="*/ 86 h 86"/>
                <a:gd name="T10" fmla="*/ 87 w 87"/>
                <a:gd name="T11" fmla="*/ 86 h 86"/>
                <a:gd name="T12" fmla="*/ 87 w 87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6">
                  <a:moveTo>
                    <a:pt x="8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3" y="14"/>
                  </a:lnTo>
                  <a:lnTo>
                    <a:pt x="73" y="86"/>
                  </a:lnTo>
                  <a:lnTo>
                    <a:pt x="87" y="86"/>
                  </a:lnTo>
                  <a:lnTo>
                    <a:pt x="87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F67A16E-4CC4-454A-92DA-830CF9727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7" y="1792"/>
              <a:ext cx="1796" cy="1029"/>
            </a:xfrm>
            <a:custGeom>
              <a:avLst/>
              <a:gdLst>
                <a:gd name="T0" fmla="*/ 1796 w 1796"/>
                <a:gd name="T1" fmla="*/ 1029 h 1029"/>
                <a:gd name="T2" fmla="*/ 1709 w 1796"/>
                <a:gd name="T3" fmla="*/ 1029 h 1029"/>
                <a:gd name="T4" fmla="*/ 1709 w 1796"/>
                <a:gd name="T5" fmla="*/ 1015 h 1029"/>
                <a:gd name="T6" fmla="*/ 1782 w 1796"/>
                <a:gd name="T7" fmla="*/ 1015 h 1029"/>
                <a:gd name="T8" fmla="*/ 1782 w 1796"/>
                <a:gd name="T9" fmla="*/ 943 h 1029"/>
                <a:gd name="T10" fmla="*/ 1796 w 1796"/>
                <a:gd name="T11" fmla="*/ 943 h 1029"/>
                <a:gd name="T12" fmla="*/ 1796 w 1796"/>
                <a:gd name="T13" fmla="*/ 1029 h 1029"/>
                <a:gd name="T14" fmla="*/ 0 w 1796"/>
                <a:gd name="T15" fmla="*/ 0 h 1029"/>
                <a:gd name="T16" fmla="*/ 0 w 1796"/>
                <a:gd name="T17" fmla="*/ 86 h 1029"/>
                <a:gd name="T18" fmla="*/ 15 w 1796"/>
                <a:gd name="T19" fmla="*/ 86 h 1029"/>
                <a:gd name="T20" fmla="*/ 15 w 1796"/>
                <a:gd name="T21" fmla="*/ 14 h 1029"/>
                <a:gd name="T22" fmla="*/ 87 w 1796"/>
                <a:gd name="T23" fmla="*/ 14 h 1029"/>
                <a:gd name="T24" fmla="*/ 87 w 1796"/>
                <a:gd name="T25" fmla="*/ 0 h 1029"/>
                <a:gd name="T26" fmla="*/ 0 w 1796"/>
                <a:gd name="T2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6" h="1029">
                  <a:moveTo>
                    <a:pt x="1796" y="1029"/>
                  </a:moveTo>
                  <a:lnTo>
                    <a:pt x="1709" y="1029"/>
                  </a:lnTo>
                  <a:lnTo>
                    <a:pt x="1709" y="1015"/>
                  </a:lnTo>
                  <a:lnTo>
                    <a:pt x="1782" y="1015"/>
                  </a:lnTo>
                  <a:lnTo>
                    <a:pt x="1782" y="943"/>
                  </a:lnTo>
                  <a:lnTo>
                    <a:pt x="1796" y="943"/>
                  </a:lnTo>
                  <a:lnTo>
                    <a:pt x="1796" y="1029"/>
                  </a:lnTo>
                  <a:close/>
                  <a:moveTo>
                    <a:pt x="0" y="0"/>
                  </a:moveTo>
                  <a:lnTo>
                    <a:pt x="0" y="86"/>
                  </a:lnTo>
                  <a:lnTo>
                    <a:pt x="15" y="86"/>
                  </a:lnTo>
                  <a:lnTo>
                    <a:pt x="15" y="14"/>
                  </a:lnTo>
                  <a:lnTo>
                    <a:pt x="87" y="14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ABE5F07-C92F-4742-B54D-5D79CCE2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" y="2735"/>
              <a:ext cx="87" cy="86"/>
            </a:xfrm>
            <a:custGeom>
              <a:avLst/>
              <a:gdLst>
                <a:gd name="T0" fmla="*/ 87 w 87"/>
                <a:gd name="T1" fmla="*/ 86 h 86"/>
                <a:gd name="T2" fmla="*/ 0 w 87"/>
                <a:gd name="T3" fmla="*/ 86 h 86"/>
                <a:gd name="T4" fmla="*/ 0 w 87"/>
                <a:gd name="T5" fmla="*/ 72 h 86"/>
                <a:gd name="T6" fmla="*/ 73 w 87"/>
                <a:gd name="T7" fmla="*/ 72 h 86"/>
                <a:gd name="T8" fmla="*/ 73 w 87"/>
                <a:gd name="T9" fmla="*/ 0 h 86"/>
                <a:gd name="T10" fmla="*/ 87 w 87"/>
                <a:gd name="T11" fmla="*/ 0 h 86"/>
                <a:gd name="T12" fmla="*/ 87 w 87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6">
                  <a:moveTo>
                    <a:pt x="87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3" y="72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87" y="8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BB26C7B-2DDD-4E4D-89A1-3389C0865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792"/>
              <a:ext cx="87" cy="86"/>
            </a:xfrm>
            <a:custGeom>
              <a:avLst/>
              <a:gdLst>
                <a:gd name="T0" fmla="*/ 0 w 87"/>
                <a:gd name="T1" fmla="*/ 0 h 86"/>
                <a:gd name="T2" fmla="*/ 0 w 87"/>
                <a:gd name="T3" fmla="*/ 86 h 86"/>
                <a:gd name="T4" fmla="*/ 15 w 87"/>
                <a:gd name="T5" fmla="*/ 86 h 86"/>
                <a:gd name="T6" fmla="*/ 15 w 87"/>
                <a:gd name="T7" fmla="*/ 14 h 86"/>
                <a:gd name="T8" fmla="*/ 87 w 87"/>
                <a:gd name="T9" fmla="*/ 14 h 86"/>
                <a:gd name="T10" fmla="*/ 87 w 87"/>
                <a:gd name="T11" fmla="*/ 0 h 86"/>
                <a:gd name="T12" fmla="*/ 0 w 87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6">
                  <a:moveTo>
                    <a:pt x="0" y="0"/>
                  </a:moveTo>
                  <a:lnTo>
                    <a:pt x="0" y="86"/>
                  </a:lnTo>
                  <a:lnTo>
                    <a:pt x="15" y="86"/>
                  </a:lnTo>
                  <a:lnTo>
                    <a:pt x="15" y="14"/>
                  </a:lnTo>
                  <a:lnTo>
                    <a:pt x="87" y="14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1CA1A602-0140-4182-9541-82072E236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" y="1830"/>
              <a:ext cx="47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849E33"/>
                  </a:solidFill>
                  <a:effectLst/>
                  <a:latin typeface="Calibri" panose="020F0502020204030204" pitchFamily="34" charset="0"/>
                </a:rPr>
                <a:t>БАСЕЙНЫ РЕК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6B2B346-4DA0-41B5-9EA7-77A56986D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564"/>
              <a:ext cx="87" cy="87"/>
            </a:xfrm>
            <a:custGeom>
              <a:avLst/>
              <a:gdLst>
                <a:gd name="T0" fmla="*/ 0 w 87"/>
                <a:gd name="T1" fmla="*/ 87 h 87"/>
                <a:gd name="T2" fmla="*/ 87 w 87"/>
                <a:gd name="T3" fmla="*/ 87 h 87"/>
                <a:gd name="T4" fmla="*/ 87 w 87"/>
                <a:gd name="T5" fmla="*/ 73 h 87"/>
                <a:gd name="T6" fmla="*/ 14 w 87"/>
                <a:gd name="T7" fmla="*/ 73 h 87"/>
                <a:gd name="T8" fmla="*/ 14 w 87"/>
                <a:gd name="T9" fmla="*/ 0 h 87"/>
                <a:gd name="T10" fmla="*/ 0 w 87"/>
                <a:gd name="T11" fmla="*/ 0 h 87"/>
                <a:gd name="T12" fmla="*/ 0 w 8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87" y="87"/>
                  </a:lnTo>
                  <a:lnTo>
                    <a:pt x="87" y="73"/>
                  </a:lnTo>
                  <a:lnTo>
                    <a:pt x="14" y="7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3A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08182DA-6A13-443C-A009-26213DF3D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564"/>
              <a:ext cx="87" cy="87"/>
            </a:xfrm>
            <a:custGeom>
              <a:avLst/>
              <a:gdLst>
                <a:gd name="T0" fmla="*/ 0 w 87"/>
                <a:gd name="T1" fmla="*/ 87 h 87"/>
                <a:gd name="T2" fmla="*/ 87 w 87"/>
                <a:gd name="T3" fmla="*/ 87 h 87"/>
                <a:gd name="T4" fmla="*/ 87 w 87"/>
                <a:gd name="T5" fmla="*/ 73 h 87"/>
                <a:gd name="T6" fmla="*/ 14 w 87"/>
                <a:gd name="T7" fmla="*/ 73 h 87"/>
                <a:gd name="T8" fmla="*/ 14 w 87"/>
                <a:gd name="T9" fmla="*/ 0 h 87"/>
                <a:gd name="T10" fmla="*/ 0 w 87"/>
                <a:gd name="T11" fmla="*/ 0 h 87"/>
                <a:gd name="T12" fmla="*/ 0 w 8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87" y="87"/>
                  </a:lnTo>
                  <a:lnTo>
                    <a:pt x="87" y="73"/>
                  </a:lnTo>
                  <a:lnTo>
                    <a:pt x="14" y="7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BF36B73-497A-43CC-A45C-A7E6FA7C2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1838"/>
              <a:ext cx="87" cy="87"/>
            </a:xfrm>
            <a:custGeom>
              <a:avLst/>
              <a:gdLst>
                <a:gd name="T0" fmla="*/ 87 w 87"/>
                <a:gd name="T1" fmla="*/ 0 h 87"/>
                <a:gd name="T2" fmla="*/ 0 w 87"/>
                <a:gd name="T3" fmla="*/ 0 h 87"/>
                <a:gd name="T4" fmla="*/ 0 w 87"/>
                <a:gd name="T5" fmla="*/ 15 h 87"/>
                <a:gd name="T6" fmla="*/ 72 w 87"/>
                <a:gd name="T7" fmla="*/ 15 h 87"/>
                <a:gd name="T8" fmla="*/ 72 w 87"/>
                <a:gd name="T9" fmla="*/ 87 h 87"/>
                <a:gd name="T10" fmla="*/ 87 w 87"/>
                <a:gd name="T11" fmla="*/ 87 h 87"/>
                <a:gd name="T12" fmla="*/ 87 w 87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7">
                  <a:moveTo>
                    <a:pt x="8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72" y="15"/>
                  </a:lnTo>
                  <a:lnTo>
                    <a:pt x="72" y="87"/>
                  </a:lnTo>
                  <a:lnTo>
                    <a:pt x="87" y="8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73A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9F02F2A-9151-419C-B4CF-D02D19347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1838"/>
              <a:ext cx="87" cy="87"/>
            </a:xfrm>
            <a:custGeom>
              <a:avLst/>
              <a:gdLst>
                <a:gd name="T0" fmla="*/ 87 w 87"/>
                <a:gd name="T1" fmla="*/ 0 h 87"/>
                <a:gd name="T2" fmla="*/ 0 w 87"/>
                <a:gd name="T3" fmla="*/ 0 h 87"/>
                <a:gd name="T4" fmla="*/ 0 w 87"/>
                <a:gd name="T5" fmla="*/ 15 h 87"/>
                <a:gd name="T6" fmla="*/ 72 w 87"/>
                <a:gd name="T7" fmla="*/ 15 h 87"/>
                <a:gd name="T8" fmla="*/ 72 w 87"/>
                <a:gd name="T9" fmla="*/ 87 h 87"/>
                <a:gd name="T10" fmla="*/ 87 w 87"/>
                <a:gd name="T11" fmla="*/ 87 h 87"/>
                <a:gd name="T12" fmla="*/ 87 w 87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7">
                  <a:moveTo>
                    <a:pt x="8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72" y="15"/>
                  </a:lnTo>
                  <a:lnTo>
                    <a:pt x="72" y="87"/>
                  </a:lnTo>
                  <a:lnTo>
                    <a:pt x="87" y="87"/>
                  </a:lnTo>
                  <a:lnTo>
                    <a:pt x="87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8F405866-8B21-454D-ACB7-8DE7455467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" y="1838"/>
              <a:ext cx="1675" cy="813"/>
            </a:xfrm>
            <a:custGeom>
              <a:avLst/>
              <a:gdLst>
                <a:gd name="T0" fmla="*/ 1675 w 1675"/>
                <a:gd name="T1" fmla="*/ 813 h 813"/>
                <a:gd name="T2" fmla="*/ 1588 w 1675"/>
                <a:gd name="T3" fmla="*/ 813 h 813"/>
                <a:gd name="T4" fmla="*/ 1588 w 1675"/>
                <a:gd name="T5" fmla="*/ 799 h 813"/>
                <a:gd name="T6" fmla="*/ 1660 w 1675"/>
                <a:gd name="T7" fmla="*/ 799 h 813"/>
                <a:gd name="T8" fmla="*/ 1660 w 1675"/>
                <a:gd name="T9" fmla="*/ 726 h 813"/>
                <a:gd name="T10" fmla="*/ 1675 w 1675"/>
                <a:gd name="T11" fmla="*/ 726 h 813"/>
                <a:gd name="T12" fmla="*/ 1675 w 1675"/>
                <a:gd name="T13" fmla="*/ 813 h 813"/>
                <a:gd name="T14" fmla="*/ 0 w 1675"/>
                <a:gd name="T15" fmla="*/ 0 h 813"/>
                <a:gd name="T16" fmla="*/ 0 w 1675"/>
                <a:gd name="T17" fmla="*/ 87 h 813"/>
                <a:gd name="T18" fmla="*/ 14 w 1675"/>
                <a:gd name="T19" fmla="*/ 87 h 813"/>
                <a:gd name="T20" fmla="*/ 14 w 1675"/>
                <a:gd name="T21" fmla="*/ 15 h 813"/>
                <a:gd name="T22" fmla="*/ 87 w 1675"/>
                <a:gd name="T23" fmla="*/ 15 h 813"/>
                <a:gd name="T24" fmla="*/ 87 w 1675"/>
                <a:gd name="T25" fmla="*/ 0 h 813"/>
                <a:gd name="T26" fmla="*/ 0 w 1675"/>
                <a:gd name="T27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5" h="813">
                  <a:moveTo>
                    <a:pt x="1675" y="813"/>
                  </a:moveTo>
                  <a:lnTo>
                    <a:pt x="1588" y="813"/>
                  </a:lnTo>
                  <a:lnTo>
                    <a:pt x="1588" y="799"/>
                  </a:lnTo>
                  <a:lnTo>
                    <a:pt x="1660" y="799"/>
                  </a:lnTo>
                  <a:lnTo>
                    <a:pt x="1660" y="726"/>
                  </a:lnTo>
                  <a:lnTo>
                    <a:pt x="1675" y="726"/>
                  </a:lnTo>
                  <a:lnTo>
                    <a:pt x="1675" y="813"/>
                  </a:lnTo>
                  <a:close/>
                  <a:moveTo>
                    <a:pt x="0" y="0"/>
                  </a:moveTo>
                  <a:lnTo>
                    <a:pt x="0" y="87"/>
                  </a:lnTo>
                  <a:lnTo>
                    <a:pt x="14" y="87"/>
                  </a:lnTo>
                  <a:lnTo>
                    <a:pt x="14" y="15"/>
                  </a:lnTo>
                  <a:lnTo>
                    <a:pt x="87" y="15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2F3850F-53EB-4BED-98B1-BEA660EA5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2564"/>
              <a:ext cx="87" cy="87"/>
            </a:xfrm>
            <a:custGeom>
              <a:avLst/>
              <a:gdLst>
                <a:gd name="T0" fmla="*/ 87 w 87"/>
                <a:gd name="T1" fmla="*/ 87 h 87"/>
                <a:gd name="T2" fmla="*/ 0 w 87"/>
                <a:gd name="T3" fmla="*/ 87 h 87"/>
                <a:gd name="T4" fmla="*/ 0 w 87"/>
                <a:gd name="T5" fmla="*/ 73 h 87"/>
                <a:gd name="T6" fmla="*/ 72 w 87"/>
                <a:gd name="T7" fmla="*/ 73 h 87"/>
                <a:gd name="T8" fmla="*/ 72 w 87"/>
                <a:gd name="T9" fmla="*/ 0 h 87"/>
                <a:gd name="T10" fmla="*/ 87 w 87"/>
                <a:gd name="T11" fmla="*/ 0 h 87"/>
                <a:gd name="T12" fmla="*/ 87 w 8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7">
                  <a:moveTo>
                    <a:pt x="87" y="87"/>
                  </a:moveTo>
                  <a:lnTo>
                    <a:pt x="0" y="87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87" y="87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6458716-2A46-4B9B-8007-E9853FAEE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1838"/>
              <a:ext cx="87" cy="87"/>
            </a:xfrm>
            <a:custGeom>
              <a:avLst/>
              <a:gdLst>
                <a:gd name="T0" fmla="*/ 0 w 87"/>
                <a:gd name="T1" fmla="*/ 0 h 87"/>
                <a:gd name="T2" fmla="*/ 0 w 87"/>
                <a:gd name="T3" fmla="*/ 87 h 87"/>
                <a:gd name="T4" fmla="*/ 14 w 87"/>
                <a:gd name="T5" fmla="*/ 87 h 87"/>
                <a:gd name="T6" fmla="*/ 14 w 87"/>
                <a:gd name="T7" fmla="*/ 15 h 87"/>
                <a:gd name="T8" fmla="*/ 87 w 87"/>
                <a:gd name="T9" fmla="*/ 15 h 87"/>
                <a:gd name="T10" fmla="*/ 87 w 87"/>
                <a:gd name="T11" fmla="*/ 0 h 87"/>
                <a:gd name="T12" fmla="*/ 0 w 87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0" y="87"/>
                  </a:lnTo>
                  <a:lnTo>
                    <a:pt x="14" y="87"/>
                  </a:lnTo>
                  <a:lnTo>
                    <a:pt x="14" y="15"/>
                  </a:lnTo>
                  <a:lnTo>
                    <a:pt x="87" y="15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88BBA4C9-0A79-4210-AF3A-241E2AD8A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881"/>
              <a:ext cx="4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849E33"/>
                  </a:solidFill>
                  <a:effectLst/>
                  <a:latin typeface="Calibri" panose="020F0502020204030204" pitchFamily="34" charset="0"/>
                </a:rPr>
                <a:t>БАСЕЙНЫ РЕК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E5BB68ED-9894-459F-9BEF-946ED55D27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3" y="797"/>
              <a:ext cx="483" cy="477"/>
            </a:xfrm>
            <a:custGeom>
              <a:avLst/>
              <a:gdLst>
                <a:gd name="T0" fmla="*/ 0 w 1511"/>
                <a:gd name="T1" fmla="*/ 171 h 1495"/>
                <a:gd name="T2" fmla="*/ 0 w 1511"/>
                <a:gd name="T3" fmla="*/ 1324 h 1495"/>
                <a:gd name="T4" fmla="*/ 756 w 1511"/>
                <a:gd name="T5" fmla="*/ 1495 h 1495"/>
                <a:gd name="T6" fmla="*/ 1511 w 1511"/>
                <a:gd name="T7" fmla="*/ 1324 h 1495"/>
                <a:gd name="T8" fmla="*/ 1511 w 1511"/>
                <a:gd name="T9" fmla="*/ 171 h 1495"/>
                <a:gd name="T10" fmla="*/ 756 w 1511"/>
                <a:gd name="T11" fmla="*/ 342 h 1495"/>
                <a:gd name="T12" fmla="*/ 0 w 1511"/>
                <a:gd name="T13" fmla="*/ 171 h 1495"/>
                <a:gd name="T14" fmla="*/ 1511 w 1511"/>
                <a:gd name="T15" fmla="*/ 171 h 1495"/>
                <a:gd name="T16" fmla="*/ 756 w 1511"/>
                <a:gd name="T17" fmla="*/ 0 h 1495"/>
                <a:gd name="T18" fmla="*/ 0 w 1511"/>
                <a:gd name="T19" fmla="*/ 171 h 1495"/>
                <a:gd name="T20" fmla="*/ 756 w 1511"/>
                <a:gd name="T21" fmla="*/ 342 h 1495"/>
                <a:gd name="T22" fmla="*/ 1511 w 1511"/>
                <a:gd name="T23" fmla="*/ 171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1" h="1495">
                  <a:moveTo>
                    <a:pt x="0" y="171"/>
                  </a:moveTo>
                  <a:lnTo>
                    <a:pt x="0" y="1324"/>
                  </a:lnTo>
                  <a:cubicBezTo>
                    <a:pt x="0" y="1419"/>
                    <a:pt x="338" y="1495"/>
                    <a:pt x="756" y="1495"/>
                  </a:cubicBezTo>
                  <a:cubicBezTo>
                    <a:pt x="1173" y="1495"/>
                    <a:pt x="1511" y="1419"/>
                    <a:pt x="1511" y="1324"/>
                  </a:cubicBezTo>
                  <a:lnTo>
                    <a:pt x="1511" y="171"/>
                  </a:lnTo>
                  <a:cubicBezTo>
                    <a:pt x="1511" y="265"/>
                    <a:pt x="1173" y="342"/>
                    <a:pt x="756" y="342"/>
                  </a:cubicBezTo>
                  <a:cubicBezTo>
                    <a:pt x="338" y="342"/>
                    <a:pt x="0" y="265"/>
                    <a:pt x="0" y="171"/>
                  </a:cubicBezTo>
                  <a:close/>
                  <a:moveTo>
                    <a:pt x="1511" y="171"/>
                  </a:moveTo>
                  <a:cubicBezTo>
                    <a:pt x="1511" y="77"/>
                    <a:pt x="1173" y="0"/>
                    <a:pt x="756" y="0"/>
                  </a:cubicBezTo>
                  <a:cubicBezTo>
                    <a:pt x="338" y="0"/>
                    <a:pt x="0" y="77"/>
                    <a:pt x="0" y="171"/>
                  </a:cubicBezTo>
                  <a:cubicBezTo>
                    <a:pt x="0" y="265"/>
                    <a:pt x="338" y="342"/>
                    <a:pt x="756" y="342"/>
                  </a:cubicBezTo>
                  <a:cubicBezTo>
                    <a:pt x="1173" y="342"/>
                    <a:pt x="1511" y="265"/>
                    <a:pt x="1511" y="171"/>
                  </a:cubicBez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C29C9313-C63A-4EFB-9AA9-16C0749C14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3" y="797"/>
              <a:ext cx="483" cy="477"/>
            </a:xfrm>
            <a:custGeom>
              <a:avLst/>
              <a:gdLst>
                <a:gd name="T0" fmla="*/ 0 w 1511"/>
                <a:gd name="T1" fmla="*/ 171 h 1495"/>
                <a:gd name="T2" fmla="*/ 0 w 1511"/>
                <a:gd name="T3" fmla="*/ 1324 h 1495"/>
                <a:gd name="T4" fmla="*/ 756 w 1511"/>
                <a:gd name="T5" fmla="*/ 1495 h 1495"/>
                <a:gd name="T6" fmla="*/ 1511 w 1511"/>
                <a:gd name="T7" fmla="*/ 1324 h 1495"/>
                <a:gd name="T8" fmla="*/ 1511 w 1511"/>
                <a:gd name="T9" fmla="*/ 171 h 1495"/>
                <a:gd name="T10" fmla="*/ 756 w 1511"/>
                <a:gd name="T11" fmla="*/ 342 h 1495"/>
                <a:gd name="T12" fmla="*/ 0 w 1511"/>
                <a:gd name="T13" fmla="*/ 171 h 1495"/>
                <a:gd name="T14" fmla="*/ 1511 w 1511"/>
                <a:gd name="T15" fmla="*/ 171 h 1495"/>
                <a:gd name="T16" fmla="*/ 756 w 1511"/>
                <a:gd name="T17" fmla="*/ 0 h 1495"/>
                <a:gd name="T18" fmla="*/ 0 w 1511"/>
                <a:gd name="T19" fmla="*/ 171 h 1495"/>
                <a:gd name="T20" fmla="*/ 756 w 1511"/>
                <a:gd name="T21" fmla="*/ 342 h 1495"/>
                <a:gd name="T22" fmla="*/ 1511 w 1511"/>
                <a:gd name="T23" fmla="*/ 171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1" h="1495">
                  <a:moveTo>
                    <a:pt x="0" y="171"/>
                  </a:moveTo>
                  <a:lnTo>
                    <a:pt x="0" y="1324"/>
                  </a:lnTo>
                  <a:cubicBezTo>
                    <a:pt x="0" y="1419"/>
                    <a:pt x="338" y="1495"/>
                    <a:pt x="756" y="1495"/>
                  </a:cubicBezTo>
                  <a:cubicBezTo>
                    <a:pt x="1173" y="1495"/>
                    <a:pt x="1511" y="1419"/>
                    <a:pt x="1511" y="1324"/>
                  </a:cubicBezTo>
                  <a:lnTo>
                    <a:pt x="1511" y="171"/>
                  </a:lnTo>
                  <a:cubicBezTo>
                    <a:pt x="1511" y="265"/>
                    <a:pt x="1173" y="342"/>
                    <a:pt x="756" y="342"/>
                  </a:cubicBezTo>
                  <a:cubicBezTo>
                    <a:pt x="338" y="342"/>
                    <a:pt x="0" y="265"/>
                    <a:pt x="0" y="171"/>
                  </a:cubicBezTo>
                  <a:close/>
                  <a:moveTo>
                    <a:pt x="1511" y="171"/>
                  </a:moveTo>
                  <a:cubicBezTo>
                    <a:pt x="1511" y="77"/>
                    <a:pt x="1173" y="0"/>
                    <a:pt x="756" y="0"/>
                  </a:cubicBezTo>
                  <a:cubicBezTo>
                    <a:pt x="338" y="0"/>
                    <a:pt x="0" y="77"/>
                    <a:pt x="0" y="171"/>
                  </a:cubicBezTo>
                  <a:cubicBezTo>
                    <a:pt x="0" y="265"/>
                    <a:pt x="338" y="342"/>
                    <a:pt x="756" y="342"/>
                  </a:cubicBezTo>
                  <a:cubicBezTo>
                    <a:pt x="1173" y="342"/>
                    <a:pt x="1511" y="265"/>
                    <a:pt x="1511" y="171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66B32C11-3F33-43DB-BD70-04B3C1EE1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9" y="943"/>
              <a:ext cx="331" cy="283"/>
            </a:xfrm>
            <a:custGeom>
              <a:avLst/>
              <a:gdLst>
                <a:gd name="T0" fmla="*/ 560 w 1035"/>
                <a:gd name="T1" fmla="*/ 735 h 888"/>
                <a:gd name="T2" fmla="*/ 560 w 1035"/>
                <a:gd name="T3" fmla="*/ 517 h 888"/>
                <a:gd name="T4" fmla="*/ 472 w 1035"/>
                <a:gd name="T5" fmla="*/ 517 h 888"/>
                <a:gd name="T6" fmla="*/ 472 w 1035"/>
                <a:gd name="T7" fmla="*/ 734 h 888"/>
                <a:gd name="T8" fmla="*/ 370 w 1035"/>
                <a:gd name="T9" fmla="*/ 630 h 888"/>
                <a:gd name="T10" fmla="*/ 370 w 1035"/>
                <a:gd name="T11" fmla="*/ 753 h 888"/>
                <a:gd name="T12" fmla="*/ 517 w 1035"/>
                <a:gd name="T13" fmla="*/ 888 h 888"/>
                <a:gd name="T14" fmla="*/ 664 w 1035"/>
                <a:gd name="T15" fmla="*/ 752 h 888"/>
                <a:gd name="T16" fmla="*/ 664 w 1035"/>
                <a:gd name="T17" fmla="*/ 631 h 888"/>
                <a:gd name="T18" fmla="*/ 560 w 1035"/>
                <a:gd name="T19" fmla="*/ 735 h 888"/>
                <a:gd name="T20" fmla="*/ 816 w 1035"/>
                <a:gd name="T21" fmla="*/ 511 h 888"/>
                <a:gd name="T22" fmla="*/ 1035 w 1035"/>
                <a:gd name="T23" fmla="*/ 486 h 888"/>
                <a:gd name="T24" fmla="*/ 1035 w 1035"/>
                <a:gd name="T25" fmla="*/ 398 h 888"/>
                <a:gd name="T26" fmla="*/ 818 w 1035"/>
                <a:gd name="T27" fmla="*/ 424 h 888"/>
                <a:gd name="T28" fmla="*/ 922 w 1035"/>
                <a:gd name="T29" fmla="*/ 318 h 888"/>
                <a:gd name="T30" fmla="*/ 799 w 1035"/>
                <a:gd name="T31" fmla="*/ 320 h 888"/>
                <a:gd name="T32" fmla="*/ 664 w 1035"/>
                <a:gd name="T33" fmla="*/ 442 h 888"/>
                <a:gd name="T34" fmla="*/ 799 w 1035"/>
                <a:gd name="T35" fmla="*/ 614 h 888"/>
                <a:gd name="T36" fmla="*/ 922 w 1035"/>
                <a:gd name="T37" fmla="*/ 612 h 888"/>
                <a:gd name="T38" fmla="*/ 816 w 1035"/>
                <a:gd name="T39" fmla="*/ 511 h 888"/>
                <a:gd name="T40" fmla="*/ 219 w 1035"/>
                <a:gd name="T41" fmla="*/ 424 h 888"/>
                <a:gd name="T42" fmla="*/ 0 w 1035"/>
                <a:gd name="T43" fmla="*/ 399 h 888"/>
                <a:gd name="T44" fmla="*/ 0 w 1035"/>
                <a:gd name="T45" fmla="*/ 487 h 888"/>
                <a:gd name="T46" fmla="*/ 218 w 1035"/>
                <a:gd name="T47" fmla="*/ 512 h 888"/>
                <a:gd name="T48" fmla="*/ 113 w 1035"/>
                <a:gd name="T49" fmla="*/ 612 h 888"/>
                <a:gd name="T50" fmla="*/ 236 w 1035"/>
                <a:gd name="T51" fmla="*/ 614 h 888"/>
                <a:gd name="T52" fmla="*/ 371 w 1035"/>
                <a:gd name="T53" fmla="*/ 442 h 888"/>
                <a:gd name="T54" fmla="*/ 236 w 1035"/>
                <a:gd name="T55" fmla="*/ 320 h 888"/>
                <a:gd name="T56" fmla="*/ 113 w 1035"/>
                <a:gd name="T57" fmla="*/ 318 h 888"/>
                <a:gd name="T58" fmla="*/ 219 w 1035"/>
                <a:gd name="T59" fmla="*/ 424 h 888"/>
                <a:gd name="T60" fmla="*/ 474 w 1035"/>
                <a:gd name="T61" fmla="*/ 153 h 888"/>
                <a:gd name="T62" fmla="*/ 474 w 1035"/>
                <a:gd name="T63" fmla="*/ 371 h 888"/>
                <a:gd name="T64" fmla="*/ 562 w 1035"/>
                <a:gd name="T65" fmla="*/ 371 h 888"/>
                <a:gd name="T66" fmla="*/ 562 w 1035"/>
                <a:gd name="T67" fmla="*/ 154 h 888"/>
                <a:gd name="T68" fmla="*/ 664 w 1035"/>
                <a:gd name="T69" fmla="*/ 258 h 888"/>
                <a:gd name="T70" fmla="*/ 664 w 1035"/>
                <a:gd name="T71" fmla="*/ 135 h 888"/>
                <a:gd name="T72" fmla="*/ 518 w 1035"/>
                <a:gd name="T73" fmla="*/ 0 h 888"/>
                <a:gd name="T74" fmla="*/ 371 w 1035"/>
                <a:gd name="T75" fmla="*/ 136 h 888"/>
                <a:gd name="T76" fmla="*/ 371 w 1035"/>
                <a:gd name="T77" fmla="*/ 257 h 888"/>
                <a:gd name="T78" fmla="*/ 474 w 1035"/>
                <a:gd name="T79" fmla="*/ 153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5" h="888">
                  <a:moveTo>
                    <a:pt x="560" y="735"/>
                  </a:moveTo>
                  <a:lnTo>
                    <a:pt x="560" y="517"/>
                  </a:lnTo>
                  <a:lnTo>
                    <a:pt x="472" y="517"/>
                  </a:lnTo>
                  <a:lnTo>
                    <a:pt x="472" y="734"/>
                  </a:lnTo>
                  <a:lnTo>
                    <a:pt x="370" y="630"/>
                  </a:lnTo>
                  <a:lnTo>
                    <a:pt x="370" y="753"/>
                  </a:lnTo>
                  <a:lnTo>
                    <a:pt x="517" y="888"/>
                  </a:lnTo>
                  <a:lnTo>
                    <a:pt x="664" y="752"/>
                  </a:lnTo>
                  <a:lnTo>
                    <a:pt x="664" y="631"/>
                  </a:lnTo>
                  <a:lnTo>
                    <a:pt x="560" y="735"/>
                  </a:lnTo>
                  <a:close/>
                  <a:moveTo>
                    <a:pt x="816" y="511"/>
                  </a:moveTo>
                  <a:cubicBezTo>
                    <a:pt x="890" y="515"/>
                    <a:pt x="964" y="507"/>
                    <a:pt x="1035" y="486"/>
                  </a:cubicBezTo>
                  <a:lnTo>
                    <a:pt x="1035" y="398"/>
                  </a:lnTo>
                  <a:cubicBezTo>
                    <a:pt x="964" y="419"/>
                    <a:pt x="891" y="427"/>
                    <a:pt x="818" y="424"/>
                  </a:cubicBezTo>
                  <a:cubicBezTo>
                    <a:pt x="852" y="391"/>
                    <a:pt x="887" y="356"/>
                    <a:pt x="922" y="318"/>
                  </a:cubicBezTo>
                  <a:cubicBezTo>
                    <a:pt x="881" y="322"/>
                    <a:pt x="840" y="323"/>
                    <a:pt x="799" y="320"/>
                  </a:cubicBezTo>
                  <a:cubicBezTo>
                    <a:pt x="753" y="365"/>
                    <a:pt x="708" y="406"/>
                    <a:pt x="664" y="442"/>
                  </a:cubicBezTo>
                  <a:cubicBezTo>
                    <a:pt x="709" y="504"/>
                    <a:pt x="754" y="561"/>
                    <a:pt x="799" y="614"/>
                  </a:cubicBezTo>
                  <a:cubicBezTo>
                    <a:pt x="840" y="617"/>
                    <a:pt x="881" y="616"/>
                    <a:pt x="922" y="612"/>
                  </a:cubicBezTo>
                  <a:cubicBezTo>
                    <a:pt x="887" y="581"/>
                    <a:pt x="852" y="548"/>
                    <a:pt x="816" y="511"/>
                  </a:cubicBezTo>
                  <a:close/>
                  <a:moveTo>
                    <a:pt x="219" y="424"/>
                  </a:moveTo>
                  <a:cubicBezTo>
                    <a:pt x="145" y="428"/>
                    <a:pt x="71" y="420"/>
                    <a:pt x="0" y="399"/>
                  </a:cubicBezTo>
                  <a:lnTo>
                    <a:pt x="0" y="487"/>
                  </a:lnTo>
                  <a:cubicBezTo>
                    <a:pt x="71" y="507"/>
                    <a:pt x="145" y="516"/>
                    <a:pt x="218" y="512"/>
                  </a:cubicBezTo>
                  <a:cubicBezTo>
                    <a:pt x="183" y="548"/>
                    <a:pt x="148" y="581"/>
                    <a:pt x="113" y="612"/>
                  </a:cubicBezTo>
                  <a:cubicBezTo>
                    <a:pt x="154" y="616"/>
                    <a:pt x="195" y="617"/>
                    <a:pt x="236" y="614"/>
                  </a:cubicBezTo>
                  <a:cubicBezTo>
                    <a:pt x="282" y="561"/>
                    <a:pt x="327" y="504"/>
                    <a:pt x="371" y="442"/>
                  </a:cubicBezTo>
                  <a:cubicBezTo>
                    <a:pt x="326" y="406"/>
                    <a:pt x="281" y="365"/>
                    <a:pt x="236" y="320"/>
                  </a:cubicBezTo>
                  <a:cubicBezTo>
                    <a:pt x="195" y="323"/>
                    <a:pt x="154" y="322"/>
                    <a:pt x="113" y="318"/>
                  </a:cubicBezTo>
                  <a:cubicBezTo>
                    <a:pt x="148" y="356"/>
                    <a:pt x="184" y="392"/>
                    <a:pt x="219" y="424"/>
                  </a:cubicBezTo>
                  <a:close/>
                  <a:moveTo>
                    <a:pt x="474" y="153"/>
                  </a:moveTo>
                  <a:lnTo>
                    <a:pt x="474" y="371"/>
                  </a:lnTo>
                  <a:lnTo>
                    <a:pt x="562" y="371"/>
                  </a:lnTo>
                  <a:lnTo>
                    <a:pt x="562" y="154"/>
                  </a:lnTo>
                  <a:lnTo>
                    <a:pt x="664" y="258"/>
                  </a:lnTo>
                  <a:lnTo>
                    <a:pt x="664" y="135"/>
                  </a:lnTo>
                  <a:lnTo>
                    <a:pt x="518" y="0"/>
                  </a:lnTo>
                  <a:lnTo>
                    <a:pt x="371" y="136"/>
                  </a:lnTo>
                  <a:lnTo>
                    <a:pt x="371" y="257"/>
                  </a:lnTo>
                  <a:lnTo>
                    <a:pt x="474" y="153"/>
                  </a:lnTo>
                  <a:close/>
                </a:path>
              </a:pathLst>
            </a:custGeom>
            <a:solidFill>
              <a:srgbClr val="AAD28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5D10EB5-D65C-4CE5-98DA-E34164101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9" y="943"/>
              <a:ext cx="331" cy="283"/>
            </a:xfrm>
            <a:custGeom>
              <a:avLst/>
              <a:gdLst>
                <a:gd name="T0" fmla="*/ 560 w 1035"/>
                <a:gd name="T1" fmla="*/ 735 h 888"/>
                <a:gd name="T2" fmla="*/ 560 w 1035"/>
                <a:gd name="T3" fmla="*/ 517 h 888"/>
                <a:gd name="T4" fmla="*/ 472 w 1035"/>
                <a:gd name="T5" fmla="*/ 517 h 888"/>
                <a:gd name="T6" fmla="*/ 472 w 1035"/>
                <a:gd name="T7" fmla="*/ 734 h 888"/>
                <a:gd name="T8" fmla="*/ 370 w 1035"/>
                <a:gd name="T9" fmla="*/ 630 h 888"/>
                <a:gd name="T10" fmla="*/ 370 w 1035"/>
                <a:gd name="T11" fmla="*/ 753 h 888"/>
                <a:gd name="T12" fmla="*/ 517 w 1035"/>
                <a:gd name="T13" fmla="*/ 888 h 888"/>
                <a:gd name="T14" fmla="*/ 664 w 1035"/>
                <a:gd name="T15" fmla="*/ 752 h 888"/>
                <a:gd name="T16" fmla="*/ 664 w 1035"/>
                <a:gd name="T17" fmla="*/ 631 h 888"/>
                <a:gd name="T18" fmla="*/ 560 w 1035"/>
                <a:gd name="T19" fmla="*/ 735 h 888"/>
                <a:gd name="T20" fmla="*/ 816 w 1035"/>
                <a:gd name="T21" fmla="*/ 511 h 888"/>
                <a:gd name="T22" fmla="*/ 1035 w 1035"/>
                <a:gd name="T23" fmla="*/ 486 h 888"/>
                <a:gd name="T24" fmla="*/ 1035 w 1035"/>
                <a:gd name="T25" fmla="*/ 398 h 888"/>
                <a:gd name="T26" fmla="*/ 818 w 1035"/>
                <a:gd name="T27" fmla="*/ 424 h 888"/>
                <a:gd name="T28" fmla="*/ 922 w 1035"/>
                <a:gd name="T29" fmla="*/ 318 h 888"/>
                <a:gd name="T30" fmla="*/ 799 w 1035"/>
                <a:gd name="T31" fmla="*/ 320 h 888"/>
                <a:gd name="T32" fmla="*/ 664 w 1035"/>
                <a:gd name="T33" fmla="*/ 442 h 888"/>
                <a:gd name="T34" fmla="*/ 799 w 1035"/>
                <a:gd name="T35" fmla="*/ 614 h 888"/>
                <a:gd name="T36" fmla="*/ 922 w 1035"/>
                <a:gd name="T37" fmla="*/ 612 h 888"/>
                <a:gd name="T38" fmla="*/ 816 w 1035"/>
                <a:gd name="T39" fmla="*/ 511 h 888"/>
                <a:gd name="T40" fmla="*/ 219 w 1035"/>
                <a:gd name="T41" fmla="*/ 424 h 888"/>
                <a:gd name="T42" fmla="*/ 0 w 1035"/>
                <a:gd name="T43" fmla="*/ 399 h 888"/>
                <a:gd name="T44" fmla="*/ 0 w 1035"/>
                <a:gd name="T45" fmla="*/ 487 h 888"/>
                <a:gd name="T46" fmla="*/ 218 w 1035"/>
                <a:gd name="T47" fmla="*/ 512 h 888"/>
                <a:gd name="T48" fmla="*/ 113 w 1035"/>
                <a:gd name="T49" fmla="*/ 612 h 888"/>
                <a:gd name="T50" fmla="*/ 236 w 1035"/>
                <a:gd name="T51" fmla="*/ 614 h 888"/>
                <a:gd name="T52" fmla="*/ 371 w 1035"/>
                <a:gd name="T53" fmla="*/ 442 h 888"/>
                <a:gd name="T54" fmla="*/ 236 w 1035"/>
                <a:gd name="T55" fmla="*/ 320 h 888"/>
                <a:gd name="T56" fmla="*/ 113 w 1035"/>
                <a:gd name="T57" fmla="*/ 318 h 888"/>
                <a:gd name="T58" fmla="*/ 219 w 1035"/>
                <a:gd name="T59" fmla="*/ 424 h 888"/>
                <a:gd name="T60" fmla="*/ 474 w 1035"/>
                <a:gd name="T61" fmla="*/ 153 h 888"/>
                <a:gd name="T62" fmla="*/ 474 w 1035"/>
                <a:gd name="T63" fmla="*/ 371 h 888"/>
                <a:gd name="T64" fmla="*/ 562 w 1035"/>
                <a:gd name="T65" fmla="*/ 371 h 888"/>
                <a:gd name="T66" fmla="*/ 562 w 1035"/>
                <a:gd name="T67" fmla="*/ 154 h 888"/>
                <a:gd name="T68" fmla="*/ 664 w 1035"/>
                <a:gd name="T69" fmla="*/ 258 h 888"/>
                <a:gd name="T70" fmla="*/ 664 w 1035"/>
                <a:gd name="T71" fmla="*/ 135 h 888"/>
                <a:gd name="T72" fmla="*/ 518 w 1035"/>
                <a:gd name="T73" fmla="*/ 0 h 888"/>
                <a:gd name="T74" fmla="*/ 371 w 1035"/>
                <a:gd name="T75" fmla="*/ 136 h 888"/>
                <a:gd name="T76" fmla="*/ 371 w 1035"/>
                <a:gd name="T77" fmla="*/ 257 h 888"/>
                <a:gd name="T78" fmla="*/ 474 w 1035"/>
                <a:gd name="T79" fmla="*/ 153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5" h="888">
                  <a:moveTo>
                    <a:pt x="560" y="735"/>
                  </a:moveTo>
                  <a:lnTo>
                    <a:pt x="560" y="517"/>
                  </a:lnTo>
                  <a:lnTo>
                    <a:pt x="472" y="517"/>
                  </a:lnTo>
                  <a:lnTo>
                    <a:pt x="472" y="734"/>
                  </a:lnTo>
                  <a:lnTo>
                    <a:pt x="370" y="630"/>
                  </a:lnTo>
                  <a:lnTo>
                    <a:pt x="370" y="753"/>
                  </a:lnTo>
                  <a:lnTo>
                    <a:pt x="517" y="888"/>
                  </a:lnTo>
                  <a:lnTo>
                    <a:pt x="664" y="752"/>
                  </a:lnTo>
                  <a:lnTo>
                    <a:pt x="664" y="631"/>
                  </a:lnTo>
                  <a:lnTo>
                    <a:pt x="560" y="735"/>
                  </a:lnTo>
                  <a:close/>
                  <a:moveTo>
                    <a:pt x="816" y="511"/>
                  </a:moveTo>
                  <a:cubicBezTo>
                    <a:pt x="890" y="515"/>
                    <a:pt x="964" y="507"/>
                    <a:pt x="1035" y="486"/>
                  </a:cubicBezTo>
                  <a:lnTo>
                    <a:pt x="1035" y="398"/>
                  </a:lnTo>
                  <a:cubicBezTo>
                    <a:pt x="964" y="419"/>
                    <a:pt x="891" y="427"/>
                    <a:pt x="818" y="424"/>
                  </a:cubicBezTo>
                  <a:cubicBezTo>
                    <a:pt x="852" y="391"/>
                    <a:pt x="887" y="356"/>
                    <a:pt x="922" y="318"/>
                  </a:cubicBezTo>
                  <a:cubicBezTo>
                    <a:pt x="881" y="322"/>
                    <a:pt x="840" y="323"/>
                    <a:pt x="799" y="320"/>
                  </a:cubicBezTo>
                  <a:cubicBezTo>
                    <a:pt x="753" y="365"/>
                    <a:pt x="708" y="406"/>
                    <a:pt x="664" y="442"/>
                  </a:cubicBezTo>
                  <a:cubicBezTo>
                    <a:pt x="709" y="504"/>
                    <a:pt x="754" y="561"/>
                    <a:pt x="799" y="614"/>
                  </a:cubicBezTo>
                  <a:cubicBezTo>
                    <a:pt x="840" y="617"/>
                    <a:pt x="881" y="616"/>
                    <a:pt x="922" y="612"/>
                  </a:cubicBezTo>
                  <a:cubicBezTo>
                    <a:pt x="887" y="581"/>
                    <a:pt x="852" y="548"/>
                    <a:pt x="816" y="511"/>
                  </a:cubicBezTo>
                  <a:close/>
                  <a:moveTo>
                    <a:pt x="219" y="424"/>
                  </a:moveTo>
                  <a:cubicBezTo>
                    <a:pt x="145" y="428"/>
                    <a:pt x="71" y="420"/>
                    <a:pt x="0" y="399"/>
                  </a:cubicBezTo>
                  <a:lnTo>
                    <a:pt x="0" y="487"/>
                  </a:lnTo>
                  <a:cubicBezTo>
                    <a:pt x="71" y="507"/>
                    <a:pt x="145" y="516"/>
                    <a:pt x="218" y="512"/>
                  </a:cubicBezTo>
                  <a:cubicBezTo>
                    <a:pt x="183" y="548"/>
                    <a:pt x="148" y="581"/>
                    <a:pt x="113" y="612"/>
                  </a:cubicBezTo>
                  <a:cubicBezTo>
                    <a:pt x="154" y="616"/>
                    <a:pt x="195" y="617"/>
                    <a:pt x="236" y="614"/>
                  </a:cubicBezTo>
                  <a:cubicBezTo>
                    <a:pt x="282" y="561"/>
                    <a:pt x="327" y="504"/>
                    <a:pt x="371" y="442"/>
                  </a:cubicBezTo>
                  <a:cubicBezTo>
                    <a:pt x="326" y="406"/>
                    <a:pt x="281" y="365"/>
                    <a:pt x="236" y="320"/>
                  </a:cubicBezTo>
                  <a:cubicBezTo>
                    <a:pt x="195" y="323"/>
                    <a:pt x="154" y="322"/>
                    <a:pt x="113" y="318"/>
                  </a:cubicBezTo>
                  <a:cubicBezTo>
                    <a:pt x="148" y="356"/>
                    <a:pt x="184" y="392"/>
                    <a:pt x="219" y="424"/>
                  </a:cubicBezTo>
                  <a:close/>
                  <a:moveTo>
                    <a:pt x="474" y="153"/>
                  </a:moveTo>
                  <a:lnTo>
                    <a:pt x="474" y="371"/>
                  </a:lnTo>
                  <a:lnTo>
                    <a:pt x="562" y="371"/>
                  </a:lnTo>
                  <a:lnTo>
                    <a:pt x="562" y="154"/>
                  </a:lnTo>
                  <a:lnTo>
                    <a:pt x="664" y="258"/>
                  </a:lnTo>
                  <a:lnTo>
                    <a:pt x="664" y="135"/>
                  </a:lnTo>
                  <a:lnTo>
                    <a:pt x="518" y="0"/>
                  </a:lnTo>
                  <a:lnTo>
                    <a:pt x="371" y="136"/>
                  </a:lnTo>
                  <a:lnTo>
                    <a:pt x="371" y="257"/>
                  </a:lnTo>
                  <a:lnTo>
                    <a:pt x="474" y="15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553D68BA-F5F4-4428-964A-4F0A57DB2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1306"/>
              <a:ext cx="20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E4A73"/>
                  </a:solidFill>
                  <a:effectLst/>
                  <a:latin typeface="Calibri" panose="020F0502020204030204" pitchFamily="34" charset="0"/>
                </a:rPr>
                <a:t>НВИС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C0497E5D-8452-4EE8-9B54-8FD64C6AB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5" y="2065"/>
              <a:ext cx="325" cy="359"/>
            </a:xfrm>
            <a:custGeom>
              <a:avLst/>
              <a:gdLst>
                <a:gd name="T0" fmla="*/ 1 w 1018"/>
                <a:gd name="T1" fmla="*/ 171 h 1126"/>
                <a:gd name="T2" fmla="*/ 0 w 1018"/>
                <a:gd name="T3" fmla="*/ 956 h 1126"/>
                <a:gd name="T4" fmla="*/ 509 w 1018"/>
                <a:gd name="T5" fmla="*/ 1126 h 1126"/>
                <a:gd name="T6" fmla="*/ 1018 w 1018"/>
                <a:gd name="T7" fmla="*/ 956 h 1126"/>
                <a:gd name="T8" fmla="*/ 1018 w 1018"/>
                <a:gd name="T9" fmla="*/ 170 h 1126"/>
                <a:gd name="T10" fmla="*/ 509 w 1018"/>
                <a:gd name="T11" fmla="*/ 339 h 1126"/>
                <a:gd name="T12" fmla="*/ 1 w 1018"/>
                <a:gd name="T13" fmla="*/ 171 h 1126"/>
                <a:gd name="T14" fmla="*/ 1018 w 1018"/>
                <a:gd name="T15" fmla="*/ 170 h 1126"/>
                <a:gd name="T16" fmla="*/ 509 w 1018"/>
                <a:gd name="T17" fmla="*/ 0 h 1126"/>
                <a:gd name="T18" fmla="*/ 0 w 1018"/>
                <a:gd name="T19" fmla="*/ 170 h 1126"/>
                <a:gd name="T20" fmla="*/ 509 w 1018"/>
                <a:gd name="T21" fmla="*/ 339 h 1126"/>
                <a:gd name="T22" fmla="*/ 1018 w 1018"/>
                <a:gd name="T23" fmla="*/ 17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8" h="1126">
                  <a:moveTo>
                    <a:pt x="1" y="171"/>
                  </a:moveTo>
                  <a:lnTo>
                    <a:pt x="0" y="956"/>
                  </a:lnTo>
                  <a:cubicBezTo>
                    <a:pt x="0" y="1050"/>
                    <a:pt x="228" y="1126"/>
                    <a:pt x="509" y="1126"/>
                  </a:cubicBezTo>
                  <a:cubicBezTo>
                    <a:pt x="790" y="1126"/>
                    <a:pt x="1018" y="1050"/>
                    <a:pt x="1018" y="956"/>
                  </a:cubicBezTo>
                  <a:lnTo>
                    <a:pt x="1018" y="170"/>
                  </a:lnTo>
                  <a:cubicBezTo>
                    <a:pt x="1018" y="263"/>
                    <a:pt x="790" y="339"/>
                    <a:pt x="509" y="339"/>
                  </a:cubicBezTo>
                  <a:cubicBezTo>
                    <a:pt x="230" y="339"/>
                    <a:pt x="4" y="265"/>
                    <a:pt x="1" y="171"/>
                  </a:cubicBezTo>
                  <a:close/>
                  <a:moveTo>
                    <a:pt x="1018" y="170"/>
                  </a:moveTo>
                  <a:cubicBezTo>
                    <a:pt x="1018" y="76"/>
                    <a:pt x="790" y="0"/>
                    <a:pt x="509" y="0"/>
                  </a:cubicBezTo>
                  <a:cubicBezTo>
                    <a:pt x="228" y="0"/>
                    <a:pt x="0" y="76"/>
                    <a:pt x="0" y="170"/>
                  </a:cubicBezTo>
                  <a:cubicBezTo>
                    <a:pt x="0" y="263"/>
                    <a:pt x="228" y="339"/>
                    <a:pt x="509" y="339"/>
                  </a:cubicBezTo>
                  <a:cubicBezTo>
                    <a:pt x="790" y="339"/>
                    <a:pt x="1018" y="263"/>
                    <a:pt x="1018" y="170"/>
                  </a:cubicBez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E84A4AB-DBB0-4153-86EC-7C66FE84B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5" y="2065"/>
              <a:ext cx="325" cy="359"/>
            </a:xfrm>
            <a:custGeom>
              <a:avLst/>
              <a:gdLst>
                <a:gd name="T0" fmla="*/ 1 w 1018"/>
                <a:gd name="T1" fmla="*/ 171 h 1126"/>
                <a:gd name="T2" fmla="*/ 0 w 1018"/>
                <a:gd name="T3" fmla="*/ 956 h 1126"/>
                <a:gd name="T4" fmla="*/ 509 w 1018"/>
                <a:gd name="T5" fmla="*/ 1126 h 1126"/>
                <a:gd name="T6" fmla="*/ 1018 w 1018"/>
                <a:gd name="T7" fmla="*/ 956 h 1126"/>
                <a:gd name="T8" fmla="*/ 1018 w 1018"/>
                <a:gd name="T9" fmla="*/ 170 h 1126"/>
                <a:gd name="T10" fmla="*/ 509 w 1018"/>
                <a:gd name="T11" fmla="*/ 339 h 1126"/>
                <a:gd name="T12" fmla="*/ 1 w 1018"/>
                <a:gd name="T13" fmla="*/ 171 h 1126"/>
                <a:gd name="T14" fmla="*/ 1018 w 1018"/>
                <a:gd name="T15" fmla="*/ 170 h 1126"/>
                <a:gd name="T16" fmla="*/ 509 w 1018"/>
                <a:gd name="T17" fmla="*/ 0 h 1126"/>
                <a:gd name="T18" fmla="*/ 0 w 1018"/>
                <a:gd name="T19" fmla="*/ 170 h 1126"/>
                <a:gd name="T20" fmla="*/ 509 w 1018"/>
                <a:gd name="T21" fmla="*/ 339 h 1126"/>
                <a:gd name="T22" fmla="*/ 1018 w 1018"/>
                <a:gd name="T23" fmla="*/ 17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8" h="1126">
                  <a:moveTo>
                    <a:pt x="1" y="171"/>
                  </a:moveTo>
                  <a:lnTo>
                    <a:pt x="0" y="956"/>
                  </a:lnTo>
                  <a:cubicBezTo>
                    <a:pt x="0" y="1050"/>
                    <a:pt x="228" y="1126"/>
                    <a:pt x="509" y="1126"/>
                  </a:cubicBezTo>
                  <a:cubicBezTo>
                    <a:pt x="790" y="1126"/>
                    <a:pt x="1018" y="1050"/>
                    <a:pt x="1018" y="956"/>
                  </a:cubicBezTo>
                  <a:lnTo>
                    <a:pt x="1018" y="170"/>
                  </a:lnTo>
                  <a:cubicBezTo>
                    <a:pt x="1018" y="263"/>
                    <a:pt x="790" y="339"/>
                    <a:pt x="509" y="339"/>
                  </a:cubicBezTo>
                  <a:cubicBezTo>
                    <a:pt x="230" y="339"/>
                    <a:pt x="4" y="265"/>
                    <a:pt x="1" y="171"/>
                  </a:cubicBezTo>
                  <a:close/>
                  <a:moveTo>
                    <a:pt x="1018" y="170"/>
                  </a:moveTo>
                  <a:cubicBezTo>
                    <a:pt x="1018" y="76"/>
                    <a:pt x="790" y="0"/>
                    <a:pt x="509" y="0"/>
                  </a:cubicBezTo>
                  <a:cubicBezTo>
                    <a:pt x="228" y="0"/>
                    <a:pt x="0" y="76"/>
                    <a:pt x="0" y="170"/>
                  </a:cubicBezTo>
                  <a:cubicBezTo>
                    <a:pt x="0" y="263"/>
                    <a:pt x="228" y="339"/>
                    <a:pt x="509" y="339"/>
                  </a:cubicBezTo>
                  <a:cubicBezTo>
                    <a:pt x="790" y="339"/>
                    <a:pt x="1018" y="263"/>
                    <a:pt x="1018" y="170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031D9653-F965-4B87-A4A1-ECF9C8C69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2453"/>
              <a:ext cx="20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E4A73"/>
                  </a:solidFill>
                  <a:effectLst/>
                  <a:latin typeface="Calibri" panose="020F0502020204030204" pitchFamily="34" charset="0"/>
                </a:rPr>
                <a:t>ИСУИ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2A38CC1C-F682-4373-8089-81219F96F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1367"/>
              <a:ext cx="151" cy="471"/>
            </a:xfrm>
            <a:custGeom>
              <a:avLst/>
              <a:gdLst>
                <a:gd name="T0" fmla="*/ 151 w 151"/>
                <a:gd name="T1" fmla="*/ 471 h 471"/>
                <a:gd name="T2" fmla="*/ 151 w 151"/>
                <a:gd name="T3" fmla="*/ 399 h 471"/>
                <a:gd name="T4" fmla="*/ 0 w 151"/>
                <a:gd name="T5" fmla="*/ 399 h 471"/>
                <a:gd name="T6" fmla="*/ 0 w 151"/>
                <a:gd name="T7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471">
                  <a:moveTo>
                    <a:pt x="151" y="471"/>
                  </a:moveTo>
                  <a:lnTo>
                    <a:pt x="151" y="399"/>
                  </a:lnTo>
                  <a:lnTo>
                    <a:pt x="0" y="399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6CA43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E793115B-877F-4ADC-BE29-AC8DBA818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818"/>
              <a:ext cx="41" cy="20"/>
            </a:xfrm>
            <a:custGeom>
              <a:avLst/>
              <a:gdLst>
                <a:gd name="T0" fmla="*/ 0 w 41"/>
                <a:gd name="T1" fmla="*/ 0 h 20"/>
                <a:gd name="T2" fmla="*/ 21 w 41"/>
                <a:gd name="T3" fmla="*/ 20 h 20"/>
                <a:gd name="T4" fmla="*/ 41 w 4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0">
                  <a:moveTo>
                    <a:pt x="0" y="0"/>
                  </a:moveTo>
                  <a:lnTo>
                    <a:pt x="21" y="20"/>
                  </a:lnTo>
                  <a:lnTo>
                    <a:pt x="41" y="0"/>
                  </a:lnTo>
                </a:path>
              </a:pathLst>
            </a:custGeom>
            <a:noFill/>
            <a:ln w="6350" cap="rnd">
              <a:solidFill>
                <a:srgbClr val="6CA43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4ECAC82D-64C5-478D-BA5D-258EE28B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1645"/>
              <a:ext cx="94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DBF285C7-FD5B-443D-A62F-01CF498C2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646"/>
              <a:ext cx="12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53802E"/>
                  </a:solidFill>
                  <a:effectLst/>
                  <a:latin typeface="Calibri" panose="020F0502020204030204" pitchFamily="34" charset="0"/>
                </a:rPr>
                <a:t>VPN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7E92A7B3-B5E3-461E-8019-DFFE575D5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" y="1517"/>
              <a:ext cx="179" cy="275"/>
            </a:xfrm>
            <a:custGeom>
              <a:avLst/>
              <a:gdLst>
                <a:gd name="T0" fmla="*/ 0 w 179"/>
                <a:gd name="T1" fmla="*/ 275 h 275"/>
                <a:gd name="T2" fmla="*/ 0 w 179"/>
                <a:gd name="T3" fmla="*/ 0 h 275"/>
                <a:gd name="T4" fmla="*/ 179 w 179"/>
                <a:gd name="T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75">
                  <a:moveTo>
                    <a:pt x="0" y="275"/>
                  </a:moveTo>
                  <a:lnTo>
                    <a:pt x="0" y="0"/>
                  </a:lnTo>
                  <a:lnTo>
                    <a:pt x="179" y="0"/>
                  </a:lnTo>
                </a:path>
              </a:pathLst>
            </a:custGeom>
            <a:noFill/>
            <a:ln w="6350" cap="rnd">
              <a:solidFill>
                <a:srgbClr val="6CA43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6A8390D0-D20F-4D3E-B137-D63D78331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1771"/>
              <a:ext cx="41" cy="21"/>
            </a:xfrm>
            <a:custGeom>
              <a:avLst/>
              <a:gdLst>
                <a:gd name="T0" fmla="*/ 0 w 41"/>
                <a:gd name="T1" fmla="*/ 0 h 21"/>
                <a:gd name="T2" fmla="*/ 20 w 41"/>
                <a:gd name="T3" fmla="*/ 21 h 21"/>
                <a:gd name="T4" fmla="*/ 41 w 41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1">
                  <a:moveTo>
                    <a:pt x="0" y="0"/>
                  </a:moveTo>
                  <a:lnTo>
                    <a:pt x="20" y="21"/>
                  </a:lnTo>
                  <a:lnTo>
                    <a:pt x="41" y="0"/>
                  </a:lnTo>
                </a:path>
              </a:pathLst>
            </a:custGeom>
            <a:noFill/>
            <a:ln w="6350" cap="rnd">
              <a:solidFill>
                <a:srgbClr val="6CA43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337F3040-7C74-4247-B40D-8D31A5736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" y="1533"/>
              <a:ext cx="94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2CC662F5-6E81-4A74-9584-140596591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1" y="1533"/>
              <a:ext cx="12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53802E"/>
                  </a:solidFill>
                  <a:effectLst/>
                  <a:latin typeface="Calibri" panose="020F0502020204030204" pitchFamily="34" charset="0"/>
                </a:rPr>
                <a:t>VPN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51C88E68-9FAF-4617-A555-2526B5A04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9" y="2144"/>
              <a:ext cx="325" cy="359"/>
            </a:xfrm>
            <a:custGeom>
              <a:avLst/>
              <a:gdLst>
                <a:gd name="T0" fmla="*/ 0 w 1018"/>
                <a:gd name="T1" fmla="*/ 171 h 1126"/>
                <a:gd name="T2" fmla="*/ 0 w 1018"/>
                <a:gd name="T3" fmla="*/ 956 h 1126"/>
                <a:gd name="T4" fmla="*/ 509 w 1018"/>
                <a:gd name="T5" fmla="*/ 1126 h 1126"/>
                <a:gd name="T6" fmla="*/ 1018 w 1018"/>
                <a:gd name="T7" fmla="*/ 956 h 1126"/>
                <a:gd name="T8" fmla="*/ 1018 w 1018"/>
                <a:gd name="T9" fmla="*/ 170 h 1126"/>
                <a:gd name="T10" fmla="*/ 509 w 1018"/>
                <a:gd name="T11" fmla="*/ 339 h 1126"/>
                <a:gd name="T12" fmla="*/ 0 w 1018"/>
                <a:gd name="T13" fmla="*/ 171 h 1126"/>
                <a:gd name="T14" fmla="*/ 1018 w 1018"/>
                <a:gd name="T15" fmla="*/ 170 h 1126"/>
                <a:gd name="T16" fmla="*/ 509 w 1018"/>
                <a:gd name="T17" fmla="*/ 0 h 1126"/>
                <a:gd name="T18" fmla="*/ 0 w 1018"/>
                <a:gd name="T19" fmla="*/ 170 h 1126"/>
                <a:gd name="T20" fmla="*/ 509 w 1018"/>
                <a:gd name="T21" fmla="*/ 339 h 1126"/>
                <a:gd name="T22" fmla="*/ 1018 w 1018"/>
                <a:gd name="T23" fmla="*/ 17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8" h="1126">
                  <a:moveTo>
                    <a:pt x="0" y="171"/>
                  </a:moveTo>
                  <a:lnTo>
                    <a:pt x="0" y="956"/>
                  </a:lnTo>
                  <a:cubicBezTo>
                    <a:pt x="0" y="1050"/>
                    <a:pt x="228" y="1126"/>
                    <a:pt x="509" y="1126"/>
                  </a:cubicBezTo>
                  <a:cubicBezTo>
                    <a:pt x="790" y="1126"/>
                    <a:pt x="1018" y="1050"/>
                    <a:pt x="1018" y="956"/>
                  </a:cubicBezTo>
                  <a:lnTo>
                    <a:pt x="1018" y="170"/>
                  </a:lnTo>
                  <a:cubicBezTo>
                    <a:pt x="1018" y="263"/>
                    <a:pt x="790" y="339"/>
                    <a:pt x="509" y="339"/>
                  </a:cubicBezTo>
                  <a:cubicBezTo>
                    <a:pt x="230" y="339"/>
                    <a:pt x="3" y="265"/>
                    <a:pt x="0" y="171"/>
                  </a:cubicBezTo>
                  <a:close/>
                  <a:moveTo>
                    <a:pt x="1018" y="170"/>
                  </a:moveTo>
                  <a:cubicBezTo>
                    <a:pt x="1018" y="76"/>
                    <a:pt x="790" y="0"/>
                    <a:pt x="509" y="0"/>
                  </a:cubicBezTo>
                  <a:cubicBezTo>
                    <a:pt x="228" y="0"/>
                    <a:pt x="0" y="76"/>
                    <a:pt x="0" y="170"/>
                  </a:cubicBezTo>
                  <a:cubicBezTo>
                    <a:pt x="0" y="263"/>
                    <a:pt x="228" y="339"/>
                    <a:pt x="509" y="339"/>
                  </a:cubicBezTo>
                  <a:cubicBezTo>
                    <a:pt x="790" y="339"/>
                    <a:pt x="1018" y="263"/>
                    <a:pt x="1018" y="170"/>
                  </a:cubicBez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BA91D9B9-421C-44D1-9BF7-335BB2A41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9" y="2144"/>
              <a:ext cx="325" cy="359"/>
            </a:xfrm>
            <a:custGeom>
              <a:avLst/>
              <a:gdLst>
                <a:gd name="T0" fmla="*/ 0 w 1018"/>
                <a:gd name="T1" fmla="*/ 171 h 1126"/>
                <a:gd name="T2" fmla="*/ 0 w 1018"/>
                <a:gd name="T3" fmla="*/ 956 h 1126"/>
                <a:gd name="T4" fmla="*/ 509 w 1018"/>
                <a:gd name="T5" fmla="*/ 1126 h 1126"/>
                <a:gd name="T6" fmla="*/ 1018 w 1018"/>
                <a:gd name="T7" fmla="*/ 956 h 1126"/>
                <a:gd name="T8" fmla="*/ 1018 w 1018"/>
                <a:gd name="T9" fmla="*/ 170 h 1126"/>
                <a:gd name="T10" fmla="*/ 509 w 1018"/>
                <a:gd name="T11" fmla="*/ 339 h 1126"/>
                <a:gd name="T12" fmla="*/ 0 w 1018"/>
                <a:gd name="T13" fmla="*/ 171 h 1126"/>
                <a:gd name="T14" fmla="*/ 1018 w 1018"/>
                <a:gd name="T15" fmla="*/ 170 h 1126"/>
                <a:gd name="T16" fmla="*/ 509 w 1018"/>
                <a:gd name="T17" fmla="*/ 0 h 1126"/>
                <a:gd name="T18" fmla="*/ 0 w 1018"/>
                <a:gd name="T19" fmla="*/ 170 h 1126"/>
                <a:gd name="T20" fmla="*/ 509 w 1018"/>
                <a:gd name="T21" fmla="*/ 339 h 1126"/>
                <a:gd name="T22" fmla="*/ 1018 w 1018"/>
                <a:gd name="T23" fmla="*/ 17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8" h="1126">
                  <a:moveTo>
                    <a:pt x="0" y="171"/>
                  </a:moveTo>
                  <a:lnTo>
                    <a:pt x="0" y="956"/>
                  </a:lnTo>
                  <a:cubicBezTo>
                    <a:pt x="0" y="1050"/>
                    <a:pt x="228" y="1126"/>
                    <a:pt x="509" y="1126"/>
                  </a:cubicBezTo>
                  <a:cubicBezTo>
                    <a:pt x="790" y="1126"/>
                    <a:pt x="1018" y="1050"/>
                    <a:pt x="1018" y="956"/>
                  </a:cubicBezTo>
                  <a:lnTo>
                    <a:pt x="1018" y="170"/>
                  </a:lnTo>
                  <a:cubicBezTo>
                    <a:pt x="1018" y="263"/>
                    <a:pt x="790" y="339"/>
                    <a:pt x="509" y="339"/>
                  </a:cubicBezTo>
                  <a:cubicBezTo>
                    <a:pt x="230" y="339"/>
                    <a:pt x="3" y="265"/>
                    <a:pt x="0" y="171"/>
                  </a:cubicBezTo>
                  <a:close/>
                  <a:moveTo>
                    <a:pt x="1018" y="170"/>
                  </a:moveTo>
                  <a:cubicBezTo>
                    <a:pt x="1018" y="76"/>
                    <a:pt x="790" y="0"/>
                    <a:pt x="509" y="0"/>
                  </a:cubicBezTo>
                  <a:cubicBezTo>
                    <a:pt x="228" y="0"/>
                    <a:pt x="0" y="76"/>
                    <a:pt x="0" y="170"/>
                  </a:cubicBezTo>
                  <a:cubicBezTo>
                    <a:pt x="0" y="263"/>
                    <a:pt x="228" y="339"/>
                    <a:pt x="509" y="339"/>
                  </a:cubicBezTo>
                  <a:cubicBezTo>
                    <a:pt x="790" y="339"/>
                    <a:pt x="1018" y="263"/>
                    <a:pt x="1018" y="170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19C38CDB-19C4-486C-93E4-D2BA99B1A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2" y="2533"/>
              <a:ext cx="25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1E4A73"/>
                  </a:solidFill>
                  <a:effectLst/>
                  <a:latin typeface="Calibri" panose="020F0502020204030204" pitchFamily="34" charset="0"/>
                </a:rPr>
                <a:t>БД УВР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0176FEEB-4BFC-49DF-879F-C869604494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1" y="795"/>
              <a:ext cx="436" cy="482"/>
            </a:xfrm>
            <a:custGeom>
              <a:avLst/>
              <a:gdLst>
                <a:gd name="T0" fmla="*/ 0 w 1367"/>
                <a:gd name="T1" fmla="*/ 230 h 1512"/>
                <a:gd name="T2" fmla="*/ 0 w 1367"/>
                <a:gd name="T3" fmla="*/ 1283 h 1512"/>
                <a:gd name="T4" fmla="*/ 683 w 1367"/>
                <a:gd name="T5" fmla="*/ 1512 h 1512"/>
                <a:gd name="T6" fmla="*/ 1367 w 1367"/>
                <a:gd name="T7" fmla="*/ 1283 h 1512"/>
                <a:gd name="T8" fmla="*/ 1367 w 1367"/>
                <a:gd name="T9" fmla="*/ 228 h 1512"/>
                <a:gd name="T10" fmla="*/ 683 w 1367"/>
                <a:gd name="T11" fmla="*/ 456 h 1512"/>
                <a:gd name="T12" fmla="*/ 0 w 1367"/>
                <a:gd name="T13" fmla="*/ 230 h 1512"/>
                <a:gd name="T14" fmla="*/ 1367 w 1367"/>
                <a:gd name="T15" fmla="*/ 228 h 1512"/>
                <a:gd name="T16" fmla="*/ 683 w 1367"/>
                <a:gd name="T17" fmla="*/ 0 h 1512"/>
                <a:gd name="T18" fmla="*/ 0 w 1367"/>
                <a:gd name="T19" fmla="*/ 228 h 1512"/>
                <a:gd name="T20" fmla="*/ 683 w 1367"/>
                <a:gd name="T21" fmla="*/ 456 h 1512"/>
                <a:gd name="T22" fmla="*/ 1367 w 1367"/>
                <a:gd name="T23" fmla="*/ 228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7" h="1512">
                  <a:moveTo>
                    <a:pt x="0" y="230"/>
                  </a:moveTo>
                  <a:lnTo>
                    <a:pt x="0" y="1283"/>
                  </a:lnTo>
                  <a:cubicBezTo>
                    <a:pt x="0" y="1409"/>
                    <a:pt x="306" y="1512"/>
                    <a:pt x="683" y="1512"/>
                  </a:cubicBezTo>
                  <a:cubicBezTo>
                    <a:pt x="1061" y="1512"/>
                    <a:pt x="1367" y="1409"/>
                    <a:pt x="1367" y="1283"/>
                  </a:cubicBezTo>
                  <a:lnTo>
                    <a:pt x="1367" y="228"/>
                  </a:lnTo>
                  <a:cubicBezTo>
                    <a:pt x="1367" y="354"/>
                    <a:pt x="1061" y="456"/>
                    <a:pt x="683" y="456"/>
                  </a:cubicBezTo>
                  <a:cubicBezTo>
                    <a:pt x="309" y="456"/>
                    <a:pt x="4" y="355"/>
                    <a:pt x="0" y="230"/>
                  </a:cubicBezTo>
                  <a:close/>
                  <a:moveTo>
                    <a:pt x="1367" y="228"/>
                  </a:moveTo>
                  <a:cubicBezTo>
                    <a:pt x="1367" y="102"/>
                    <a:pt x="1061" y="0"/>
                    <a:pt x="683" y="0"/>
                  </a:cubicBezTo>
                  <a:cubicBezTo>
                    <a:pt x="306" y="0"/>
                    <a:pt x="0" y="102"/>
                    <a:pt x="0" y="228"/>
                  </a:cubicBezTo>
                  <a:cubicBezTo>
                    <a:pt x="0" y="354"/>
                    <a:pt x="306" y="456"/>
                    <a:pt x="683" y="456"/>
                  </a:cubicBezTo>
                  <a:cubicBezTo>
                    <a:pt x="1061" y="456"/>
                    <a:pt x="1367" y="354"/>
                    <a:pt x="1367" y="228"/>
                  </a:cubicBez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09E4370C-C714-4D82-9CBB-8DC2D0FC2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1" y="795"/>
              <a:ext cx="436" cy="482"/>
            </a:xfrm>
            <a:custGeom>
              <a:avLst/>
              <a:gdLst>
                <a:gd name="T0" fmla="*/ 0 w 1367"/>
                <a:gd name="T1" fmla="*/ 230 h 1512"/>
                <a:gd name="T2" fmla="*/ 0 w 1367"/>
                <a:gd name="T3" fmla="*/ 1283 h 1512"/>
                <a:gd name="T4" fmla="*/ 683 w 1367"/>
                <a:gd name="T5" fmla="*/ 1512 h 1512"/>
                <a:gd name="T6" fmla="*/ 1367 w 1367"/>
                <a:gd name="T7" fmla="*/ 1283 h 1512"/>
                <a:gd name="T8" fmla="*/ 1367 w 1367"/>
                <a:gd name="T9" fmla="*/ 228 h 1512"/>
                <a:gd name="T10" fmla="*/ 683 w 1367"/>
                <a:gd name="T11" fmla="*/ 456 h 1512"/>
                <a:gd name="T12" fmla="*/ 0 w 1367"/>
                <a:gd name="T13" fmla="*/ 230 h 1512"/>
                <a:gd name="T14" fmla="*/ 1367 w 1367"/>
                <a:gd name="T15" fmla="*/ 228 h 1512"/>
                <a:gd name="T16" fmla="*/ 683 w 1367"/>
                <a:gd name="T17" fmla="*/ 0 h 1512"/>
                <a:gd name="T18" fmla="*/ 0 w 1367"/>
                <a:gd name="T19" fmla="*/ 228 h 1512"/>
                <a:gd name="T20" fmla="*/ 683 w 1367"/>
                <a:gd name="T21" fmla="*/ 456 h 1512"/>
                <a:gd name="T22" fmla="*/ 1367 w 1367"/>
                <a:gd name="T23" fmla="*/ 228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7" h="1512">
                  <a:moveTo>
                    <a:pt x="0" y="230"/>
                  </a:moveTo>
                  <a:lnTo>
                    <a:pt x="0" y="1283"/>
                  </a:lnTo>
                  <a:cubicBezTo>
                    <a:pt x="0" y="1409"/>
                    <a:pt x="306" y="1512"/>
                    <a:pt x="683" y="1512"/>
                  </a:cubicBezTo>
                  <a:cubicBezTo>
                    <a:pt x="1061" y="1512"/>
                    <a:pt x="1367" y="1409"/>
                    <a:pt x="1367" y="1283"/>
                  </a:cubicBezTo>
                  <a:lnTo>
                    <a:pt x="1367" y="228"/>
                  </a:lnTo>
                  <a:cubicBezTo>
                    <a:pt x="1367" y="354"/>
                    <a:pt x="1061" y="456"/>
                    <a:pt x="683" y="456"/>
                  </a:cubicBezTo>
                  <a:cubicBezTo>
                    <a:pt x="309" y="456"/>
                    <a:pt x="4" y="355"/>
                    <a:pt x="0" y="230"/>
                  </a:cubicBezTo>
                  <a:close/>
                  <a:moveTo>
                    <a:pt x="1367" y="228"/>
                  </a:moveTo>
                  <a:cubicBezTo>
                    <a:pt x="1367" y="102"/>
                    <a:pt x="1061" y="0"/>
                    <a:pt x="683" y="0"/>
                  </a:cubicBezTo>
                  <a:cubicBezTo>
                    <a:pt x="306" y="0"/>
                    <a:pt x="0" y="102"/>
                    <a:pt x="0" y="228"/>
                  </a:cubicBezTo>
                  <a:cubicBezTo>
                    <a:pt x="0" y="354"/>
                    <a:pt x="306" y="456"/>
                    <a:pt x="683" y="456"/>
                  </a:cubicBezTo>
                  <a:cubicBezTo>
                    <a:pt x="1061" y="456"/>
                    <a:pt x="1367" y="354"/>
                    <a:pt x="1367" y="228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4AE5B19B-AC15-4B9A-9DC9-C96B67BC2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8" y="1306"/>
              <a:ext cx="13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E4A73"/>
                  </a:solidFill>
                  <a:effectLst/>
                  <a:latin typeface="Calibri" panose="020F0502020204030204" pitchFamily="34" charset="0"/>
                </a:rPr>
                <a:t>БД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2B980257-3A17-4DBB-A3A0-7400E9F2A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" y="1306"/>
              <a:ext cx="1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E4A73"/>
                  </a:solidFill>
                  <a:effectLst/>
                  <a:latin typeface="Calibri" panose="020F0502020204030204" pitchFamily="34" charset="0"/>
                </a:rPr>
                <a:t>ГИС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Line 58">
              <a:extLst>
                <a:ext uri="{FF2B5EF4-FFF2-40B4-BE49-F238E27FC236}">
                  <a16:creationId xmlns:a16="http://schemas.microsoft.com/office/drawing/2014/main" id="{611D932D-0AD5-4DED-8712-F623755D8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0" y="1173"/>
              <a:ext cx="146" cy="0"/>
            </a:xfrm>
            <a:prstGeom prst="line">
              <a:avLst/>
            </a:prstGeom>
            <a:noFill/>
            <a:ln w="635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D95EBFE8-0166-4226-8FD4-F03587E1E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1087"/>
              <a:ext cx="95" cy="15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EC3F704E-5544-4F4C-BACC-8190470B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1087"/>
              <a:ext cx="95" cy="150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CF827804-315A-48D4-AE47-6707B18A3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907"/>
              <a:ext cx="238" cy="238"/>
            </a:xfrm>
            <a:prstGeom prst="ellipse">
              <a:avLst/>
            </a:prstGeom>
            <a:solidFill>
              <a:srgbClr val="28669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2FD52A5C-5AD1-4D07-9D6C-CC859220E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907"/>
              <a:ext cx="238" cy="238"/>
            </a:xfrm>
            <a:prstGeom prst="ellips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DEAE360A-526D-41C0-9AA5-D6598E5DFB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7" y="913"/>
              <a:ext cx="340" cy="299"/>
            </a:xfrm>
            <a:custGeom>
              <a:avLst/>
              <a:gdLst>
                <a:gd name="T0" fmla="*/ 693 w 1066"/>
                <a:gd name="T1" fmla="*/ 233 h 940"/>
                <a:gd name="T2" fmla="*/ 693 w 1066"/>
                <a:gd name="T3" fmla="*/ 481 h 940"/>
                <a:gd name="T4" fmla="*/ 686 w 1066"/>
                <a:gd name="T5" fmla="*/ 215 h 940"/>
                <a:gd name="T6" fmla="*/ 624 w 1066"/>
                <a:gd name="T7" fmla="*/ 500 h 940"/>
                <a:gd name="T8" fmla="*/ 624 w 1066"/>
                <a:gd name="T9" fmla="*/ 500 h 940"/>
                <a:gd name="T10" fmla="*/ 553 w 1066"/>
                <a:gd name="T11" fmla="*/ 81 h 940"/>
                <a:gd name="T12" fmla="*/ 611 w 1066"/>
                <a:gd name="T13" fmla="*/ 481 h 940"/>
                <a:gd name="T14" fmla="*/ 512 w 1066"/>
                <a:gd name="T15" fmla="*/ 348 h 940"/>
                <a:gd name="T16" fmla="*/ 475 w 1066"/>
                <a:gd name="T17" fmla="*/ 695 h 940"/>
                <a:gd name="T18" fmla="*/ 497 w 1066"/>
                <a:gd name="T19" fmla="*/ 500 h 940"/>
                <a:gd name="T20" fmla="*/ 459 w 1066"/>
                <a:gd name="T21" fmla="*/ 100 h 940"/>
                <a:gd name="T22" fmla="*/ 459 w 1066"/>
                <a:gd name="T23" fmla="*/ 100 h 940"/>
                <a:gd name="T24" fmla="*/ 413 w 1066"/>
                <a:gd name="T25" fmla="*/ 711 h 940"/>
                <a:gd name="T26" fmla="*/ 450 w 1066"/>
                <a:gd name="T27" fmla="*/ 81 h 940"/>
                <a:gd name="T28" fmla="*/ 430 w 1066"/>
                <a:gd name="T29" fmla="*/ 81 h 940"/>
                <a:gd name="T30" fmla="*/ 367 w 1066"/>
                <a:gd name="T31" fmla="*/ 100 h 940"/>
                <a:gd name="T32" fmla="*/ 367 w 1066"/>
                <a:gd name="T33" fmla="*/ 100 h 940"/>
                <a:gd name="T34" fmla="*/ 367 w 1066"/>
                <a:gd name="T35" fmla="*/ 233 h 940"/>
                <a:gd name="T36" fmla="*/ 367 w 1066"/>
                <a:gd name="T37" fmla="*/ 715 h 940"/>
                <a:gd name="T38" fmla="*/ 481 w 1066"/>
                <a:gd name="T39" fmla="*/ 481 h 940"/>
                <a:gd name="T40" fmla="*/ 367 w 1066"/>
                <a:gd name="T41" fmla="*/ 615 h 940"/>
                <a:gd name="T42" fmla="*/ 367 w 1066"/>
                <a:gd name="T43" fmla="*/ 615 h 940"/>
                <a:gd name="T44" fmla="*/ 348 w 1066"/>
                <a:gd name="T45" fmla="*/ 81 h 940"/>
                <a:gd name="T46" fmla="*/ 319 w 1066"/>
                <a:gd name="T47" fmla="*/ 713 h 940"/>
                <a:gd name="T48" fmla="*/ 270 w 1066"/>
                <a:gd name="T49" fmla="*/ 100 h 940"/>
                <a:gd name="T50" fmla="*/ 348 w 1066"/>
                <a:gd name="T51" fmla="*/ 500 h 940"/>
                <a:gd name="T52" fmla="*/ 348 w 1066"/>
                <a:gd name="T53" fmla="*/ 500 h 940"/>
                <a:gd name="T54" fmla="*/ 348 w 1066"/>
                <a:gd name="T55" fmla="*/ 348 h 940"/>
                <a:gd name="T56" fmla="*/ 228 w 1066"/>
                <a:gd name="T57" fmla="*/ 481 h 940"/>
                <a:gd name="T58" fmla="*/ 256 w 1066"/>
                <a:gd name="T59" fmla="*/ 633 h 940"/>
                <a:gd name="T60" fmla="*/ 258 w 1066"/>
                <a:gd name="T61" fmla="*/ 81 h 940"/>
                <a:gd name="T62" fmla="*/ 169 w 1066"/>
                <a:gd name="T63" fmla="*/ 633 h 940"/>
                <a:gd name="T64" fmla="*/ 159 w 1066"/>
                <a:gd name="T65" fmla="*/ 81 h 940"/>
                <a:gd name="T66" fmla="*/ 247 w 1066"/>
                <a:gd name="T67" fmla="*/ 615 h 940"/>
                <a:gd name="T68" fmla="*/ 247 w 1066"/>
                <a:gd name="T69" fmla="*/ 615 h 940"/>
                <a:gd name="T70" fmla="*/ 213 w 1066"/>
                <a:gd name="T71" fmla="*/ 215 h 940"/>
                <a:gd name="T72" fmla="*/ 81 w 1066"/>
                <a:gd name="T73" fmla="*/ 367 h 940"/>
                <a:gd name="T74" fmla="*/ 197 w 1066"/>
                <a:gd name="T75" fmla="*/ 348 h 940"/>
                <a:gd name="T76" fmla="*/ 89 w 1066"/>
                <a:gd name="T77" fmla="*/ 500 h 940"/>
                <a:gd name="T78" fmla="*/ 89 w 1066"/>
                <a:gd name="T79" fmla="*/ 500 h 940"/>
                <a:gd name="T80" fmla="*/ 29 w 1066"/>
                <a:gd name="T81" fmla="*/ 215 h 940"/>
                <a:gd name="T82" fmla="*/ 0 w 1066"/>
                <a:gd name="T83" fmla="*/ 367 h 940"/>
                <a:gd name="T84" fmla="*/ 79 w 1066"/>
                <a:gd name="T85" fmla="*/ 233 h 940"/>
                <a:gd name="T86" fmla="*/ 919 w 1066"/>
                <a:gd name="T87" fmla="*/ 940 h 940"/>
                <a:gd name="T88" fmla="*/ 919 w 1066"/>
                <a:gd name="T89" fmla="*/ 940 h 940"/>
                <a:gd name="T90" fmla="*/ 919 w 1066"/>
                <a:gd name="T91" fmla="*/ 892 h 940"/>
                <a:gd name="T92" fmla="*/ 1066 w 1066"/>
                <a:gd name="T93" fmla="*/ 857 h 940"/>
                <a:gd name="T94" fmla="*/ 1044 w 1066"/>
                <a:gd name="T95" fmla="*/ 78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6" h="940">
                  <a:moveTo>
                    <a:pt x="634" y="233"/>
                  </a:moveTo>
                  <a:cubicBezTo>
                    <a:pt x="645" y="270"/>
                    <a:pt x="650" y="308"/>
                    <a:pt x="651" y="348"/>
                  </a:cubicBezTo>
                  <a:lnTo>
                    <a:pt x="715" y="348"/>
                  </a:lnTo>
                  <a:cubicBezTo>
                    <a:pt x="714" y="308"/>
                    <a:pt x="707" y="269"/>
                    <a:pt x="693" y="233"/>
                  </a:cubicBezTo>
                  <a:lnTo>
                    <a:pt x="634" y="233"/>
                  </a:lnTo>
                  <a:close/>
                  <a:moveTo>
                    <a:pt x="651" y="367"/>
                  </a:moveTo>
                  <a:cubicBezTo>
                    <a:pt x="649" y="406"/>
                    <a:pt x="642" y="445"/>
                    <a:pt x="631" y="481"/>
                  </a:cubicBezTo>
                  <a:lnTo>
                    <a:pt x="693" y="481"/>
                  </a:lnTo>
                  <a:cubicBezTo>
                    <a:pt x="707" y="445"/>
                    <a:pt x="714" y="407"/>
                    <a:pt x="715" y="367"/>
                  </a:cubicBezTo>
                  <a:lnTo>
                    <a:pt x="651" y="367"/>
                  </a:lnTo>
                  <a:close/>
                  <a:moveTo>
                    <a:pt x="628" y="215"/>
                  </a:moveTo>
                  <a:lnTo>
                    <a:pt x="686" y="215"/>
                  </a:lnTo>
                  <a:cubicBezTo>
                    <a:pt x="667" y="171"/>
                    <a:pt x="640" y="132"/>
                    <a:pt x="606" y="100"/>
                  </a:cubicBezTo>
                  <a:lnTo>
                    <a:pt x="568" y="100"/>
                  </a:lnTo>
                  <a:cubicBezTo>
                    <a:pt x="593" y="135"/>
                    <a:pt x="614" y="173"/>
                    <a:pt x="628" y="215"/>
                  </a:cubicBezTo>
                  <a:close/>
                  <a:moveTo>
                    <a:pt x="624" y="500"/>
                  </a:moveTo>
                  <a:cubicBezTo>
                    <a:pt x="609" y="542"/>
                    <a:pt x="587" y="580"/>
                    <a:pt x="560" y="615"/>
                  </a:cubicBezTo>
                  <a:lnTo>
                    <a:pt x="606" y="615"/>
                  </a:lnTo>
                  <a:cubicBezTo>
                    <a:pt x="640" y="582"/>
                    <a:pt x="667" y="543"/>
                    <a:pt x="686" y="500"/>
                  </a:cubicBezTo>
                  <a:lnTo>
                    <a:pt x="624" y="500"/>
                  </a:lnTo>
                  <a:close/>
                  <a:moveTo>
                    <a:pt x="553" y="81"/>
                  </a:moveTo>
                  <a:lnTo>
                    <a:pt x="585" y="81"/>
                  </a:lnTo>
                  <a:cubicBezTo>
                    <a:pt x="561" y="61"/>
                    <a:pt x="533" y="44"/>
                    <a:pt x="503" y="30"/>
                  </a:cubicBezTo>
                  <a:cubicBezTo>
                    <a:pt x="521" y="46"/>
                    <a:pt x="538" y="63"/>
                    <a:pt x="553" y="81"/>
                  </a:cubicBezTo>
                  <a:close/>
                  <a:moveTo>
                    <a:pt x="631" y="367"/>
                  </a:moveTo>
                  <a:lnTo>
                    <a:pt x="512" y="367"/>
                  </a:lnTo>
                  <a:cubicBezTo>
                    <a:pt x="511" y="406"/>
                    <a:pt x="508" y="444"/>
                    <a:pt x="501" y="481"/>
                  </a:cubicBezTo>
                  <a:lnTo>
                    <a:pt x="611" y="481"/>
                  </a:lnTo>
                  <a:cubicBezTo>
                    <a:pt x="623" y="445"/>
                    <a:pt x="630" y="406"/>
                    <a:pt x="631" y="367"/>
                  </a:cubicBezTo>
                  <a:close/>
                  <a:moveTo>
                    <a:pt x="614" y="233"/>
                  </a:moveTo>
                  <a:lnTo>
                    <a:pt x="500" y="233"/>
                  </a:lnTo>
                  <a:cubicBezTo>
                    <a:pt x="507" y="270"/>
                    <a:pt x="511" y="309"/>
                    <a:pt x="512" y="348"/>
                  </a:cubicBezTo>
                  <a:lnTo>
                    <a:pt x="631" y="348"/>
                  </a:lnTo>
                  <a:cubicBezTo>
                    <a:pt x="631" y="308"/>
                    <a:pt x="625" y="270"/>
                    <a:pt x="614" y="233"/>
                  </a:cubicBezTo>
                  <a:close/>
                  <a:moveTo>
                    <a:pt x="544" y="633"/>
                  </a:moveTo>
                  <a:cubicBezTo>
                    <a:pt x="523" y="656"/>
                    <a:pt x="500" y="677"/>
                    <a:pt x="475" y="695"/>
                  </a:cubicBezTo>
                  <a:cubicBezTo>
                    <a:pt x="516" y="681"/>
                    <a:pt x="553" y="660"/>
                    <a:pt x="585" y="633"/>
                  </a:cubicBezTo>
                  <a:lnTo>
                    <a:pt x="544" y="633"/>
                  </a:lnTo>
                  <a:close/>
                  <a:moveTo>
                    <a:pt x="604" y="500"/>
                  </a:moveTo>
                  <a:lnTo>
                    <a:pt x="497" y="500"/>
                  </a:lnTo>
                  <a:cubicBezTo>
                    <a:pt x="489" y="540"/>
                    <a:pt x="476" y="578"/>
                    <a:pt x="461" y="615"/>
                  </a:cubicBezTo>
                  <a:lnTo>
                    <a:pt x="537" y="615"/>
                  </a:lnTo>
                  <a:cubicBezTo>
                    <a:pt x="565" y="581"/>
                    <a:pt x="588" y="542"/>
                    <a:pt x="604" y="500"/>
                  </a:cubicBezTo>
                  <a:close/>
                  <a:moveTo>
                    <a:pt x="459" y="100"/>
                  </a:moveTo>
                  <a:cubicBezTo>
                    <a:pt x="474" y="137"/>
                    <a:pt x="487" y="175"/>
                    <a:pt x="496" y="215"/>
                  </a:cubicBezTo>
                  <a:lnTo>
                    <a:pt x="608" y="215"/>
                  </a:lnTo>
                  <a:cubicBezTo>
                    <a:pt x="593" y="172"/>
                    <a:pt x="573" y="133"/>
                    <a:pt x="548" y="100"/>
                  </a:cubicBezTo>
                  <a:lnTo>
                    <a:pt x="459" y="100"/>
                  </a:lnTo>
                  <a:close/>
                  <a:moveTo>
                    <a:pt x="520" y="633"/>
                  </a:moveTo>
                  <a:lnTo>
                    <a:pt x="453" y="633"/>
                  </a:lnTo>
                  <a:cubicBezTo>
                    <a:pt x="441" y="660"/>
                    <a:pt x="427" y="686"/>
                    <a:pt x="411" y="711"/>
                  </a:cubicBezTo>
                  <a:cubicBezTo>
                    <a:pt x="412" y="711"/>
                    <a:pt x="413" y="711"/>
                    <a:pt x="413" y="711"/>
                  </a:cubicBezTo>
                  <a:cubicBezTo>
                    <a:pt x="453" y="692"/>
                    <a:pt x="489" y="665"/>
                    <a:pt x="520" y="633"/>
                  </a:cubicBezTo>
                  <a:close/>
                  <a:moveTo>
                    <a:pt x="451" y="12"/>
                  </a:moveTo>
                  <a:cubicBezTo>
                    <a:pt x="437" y="8"/>
                    <a:pt x="422" y="5"/>
                    <a:pt x="407" y="3"/>
                  </a:cubicBezTo>
                  <a:cubicBezTo>
                    <a:pt x="423" y="28"/>
                    <a:pt x="438" y="54"/>
                    <a:pt x="450" y="81"/>
                  </a:cubicBezTo>
                  <a:lnTo>
                    <a:pt x="533" y="81"/>
                  </a:lnTo>
                  <a:cubicBezTo>
                    <a:pt x="508" y="52"/>
                    <a:pt x="481" y="29"/>
                    <a:pt x="451" y="12"/>
                  </a:cubicBezTo>
                  <a:close/>
                  <a:moveTo>
                    <a:pt x="367" y="81"/>
                  </a:moveTo>
                  <a:lnTo>
                    <a:pt x="430" y="81"/>
                  </a:lnTo>
                  <a:cubicBezTo>
                    <a:pt x="417" y="53"/>
                    <a:pt x="403" y="26"/>
                    <a:pt x="386" y="1"/>
                  </a:cubicBezTo>
                  <a:cubicBezTo>
                    <a:pt x="380" y="0"/>
                    <a:pt x="373" y="0"/>
                    <a:pt x="367" y="0"/>
                  </a:cubicBezTo>
                  <a:lnTo>
                    <a:pt x="367" y="81"/>
                  </a:lnTo>
                  <a:close/>
                  <a:moveTo>
                    <a:pt x="367" y="100"/>
                  </a:moveTo>
                  <a:lnTo>
                    <a:pt x="367" y="215"/>
                  </a:lnTo>
                  <a:lnTo>
                    <a:pt x="476" y="215"/>
                  </a:lnTo>
                  <a:cubicBezTo>
                    <a:pt x="467" y="175"/>
                    <a:pt x="454" y="137"/>
                    <a:pt x="439" y="100"/>
                  </a:cubicBezTo>
                  <a:lnTo>
                    <a:pt x="367" y="100"/>
                  </a:lnTo>
                  <a:close/>
                  <a:moveTo>
                    <a:pt x="367" y="348"/>
                  </a:moveTo>
                  <a:lnTo>
                    <a:pt x="492" y="348"/>
                  </a:lnTo>
                  <a:cubicBezTo>
                    <a:pt x="491" y="309"/>
                    <a:pt x="487" y="270"/>
                    <a:pt x="480" y="233"/>
                  </a:cubicBezTo>
                  <a:lnTo>
                    <a:pt x="367" y="233"/>
                  </a:lnTo>
                  <a:lnTo>
                    <a:pt x="367" y="348"/>
                  </a:lnTo>
                  <a:close/>
                  <a:moveTo>
                    <a:pt x="432" y="633"/>
                  </a:moveTo>
                  <a:lnTo>
                    <a:pt x="367" y="633"/>
                  </a:lnTo>
                  <a:lnTo>
                    <a:pt x="367" y="715"/>
                  </a:lnTo>
                  <a:cubicBezTo>
                    <a:pt x="374" y="715"/>
                    <a:pt x="382" y="714"/>
                    <a:pt x="389" y="714"/>
                  </a:cubicBezTo>
                  <a:cubicBezTo>
                    <a:pt x="405" y="688"/>
                    <a:pt x="420" y="661"/>
                    <a:pt x="432" y="633"/>
                  </a:cubicBezTo>
                  <a:close/>
                  <a:moveTo>
                    <a:pt x="367" y="481"/>
                  </a:moveTo>
                  <a:lnTo>
                    <a:pt x="481" y="481"/>
                  </a:lnTo>
                  <a:cubicBezTo>
                    <a:pt x="488" y="444"/>
                    <a:pt x="492" y="406"/>
                    <a:pt x="492" y="367"/>
                  </a:cubicBezTo>
                  <a:lnTo>
                    <a:pt x="367" y="367"/>
                  </a:lnTo>
                  <a:lnTo>
                    <a:pt x="367" y="481"/>
                  </a:lnTo>
                  <a:close/>
                  <a:moveTo>
                    <a:pt x="367" y="615"/>
                  </a:moveTo>
                  <a:lnTo>
                    <a:pt x="441" y="615"/>
                  </a:lnTo>
                  <a:cubicBezTo>
                    <a:pt x="456" y="578"/>
                    <a:pt x="468" y="540"/>
                    <a:pt x="477" y="500"/>
                  </a:cubicBezTo>
                  <a:lnTo>
                    <a:pt x="367" y="500"/>
                  </a:lnTo>
                  <a:lnTo>
                    <a:pt x="367" y="615"/>
                  </a:lnTo>
                  <a:close/>
                  <a:moveTo>
                    <a:pt x="348" y="0"/>
                  </a:moveTo>
                  <a:cubicBezTo>
                    <a:pt x="339" y="0"/>
                    <a:pt x="331" y="0"/>
                    <a:pt x="322" y="1"/>
                  </a:cubicBezTo>
                  <a:cubicBezTo>
                    <a:pt x="306" y="27"/>
                    <a:pt x="291" y="53"/>
                    <a:pt x="278" y="81"/>
                  </a:cubicBezTo>
                  <a:lnTo>
                    <a:pt x="348" y="81"/>
                  </a:lnTo>
                  <a:lnTo>
                    <a:pt x="348" y="0"/>
                  </a:lnTo>
                  <a:close/>
                  <a:moveTo>
                    <a:pt x="348" y="633"/>
                  </a:moveTo>
                  <a:lnTo>
                    <a:pt x="276" y="633"/>
                  </a:lnTo>
                  <a:cubicBezTo>
                    <a:pt x="289" y="661"/>
                    <a:pt x="303" y="688"/>
                    <a:pt x="319" y="713"/>
                  </a:cubicBezTo>
                  <a:cubicBezTo>
                    <a:pt x="329" y="714"/>
                    <a:pt x="338" y="715"/>
                    <a:pt x="348" y="715"/>
                  </a:cubicBezTo>
                  <a:lnTo>
                    <a:pt x="348" y="633"/>
                  </a:lnTo>
                  <a:close/>
                  <a:moveTo>
                    <a:pt x="348" y="100"/>
                  </a:moveTo>
                  <a:lnTo>
                    <a:pt x="270" y="100"/>
                  </a:lnTo>
                  <a:cubicBezTo>
                    <a:pt x="254" y="137"/>
                    <a:pt x="242" y="175"/>
                    <a:pt x="233" y="215"/>
                  </a:cubicBezTo>
                  <a:lnTo>
                    <a:pt x="348" y="215"/>
                  </a:lnTo>
                  <a:lnTo>
                    <a:pt x="348" y="100"/>
                  </a:lnTo>
                  <a:close/>
                  <a:moveTo>
                    <a:pt x="348" y="500"/>
                  </a:moveTo>
                  <a:lnTo>
                    <a:pt x="232" y="500"/>
                  </a:lnTo>
                  <a:cubicBezTo>
                    <a:pt x="240" y="540"/>
                    <a:pt x="253" y="578"/>
                    <a:pt x="268" y="615"/>
                  </a:cubicBezTo>
                  <a:lnTo>
                    <a:pt x="348" y="615"/>
                  </a:lnTo>
                  <a:lnTo>
                    <a:pt x="348" y="500"/>
                  </a:lnTo>
                  <a:close/>
                  <a:moveTo>
                    <a:pt x="348" y="233"/>
                  </a:moveTo>
                  <a:lnTo>
                    <a:pt x="229" y="233"/>
                  </a:lnTo>
                  <a:cubicBezTo>
                    <a:pt x="221" y="270"/>
                    <a:pt x="217" y="309"/>
                    <a:pt x="216" y="348"/>
                  </a:cubicBezTo>
                  <a:lnTo>
                    <a:pt x="348" y="348"/>
                  </a:lnTo>
                  <a:lnTo>
                    <a:pt x="348" y="233"/>
                  </a:lnTo>
                  <a:close/>
                  <a:moveTo>
                    <a:pt x="348" y="367"/>
                  </a:moveTo>
                  <a:lnTo>
                    <a:pt x="216" y="367"/>
                  </a:lnTo>
                  <a:cubicBezTo>
                    <a:pt x="217" y="406"/>
                    <a:pt x="221" y="444"/>
                    <a:pt x="228" y="481"/>
                  </a:cubicBezTo>
                  <a:lnTo>
                    <a:pt x="348" y="481"/>
                  </a:lnTo>
                  <a:lnTo>
                    <a:pt x="348" y="367"/>
                  </a:lnTo>
                  <a:close/>
                  <a:moveTo>
                    <a:pt x="296" y="709"/>
                  </a:moveTo>
                  <a:cubicBezTo>
                    <a:pt x="281" y="685"/>
                    <a:pt x="268" y="660"/>
                    <a:pt x="256" y="633"/>
                  </a:cubicBezTo>
                  <a:lnTo>
                    <a:pt x="193" y="633"/>
                  </a:lnTo>
                  <a:cubicBezTo>
                    <a:pt x="223" y="665"/>
                    <a:pt x="258" y="691"/>
                    <a:pt x="296" y="709"/>
                  </a:cubicBezTo>
                  <a:close/>
                  <a:moveTo>
                    <a:pt x="180" y="81"/>
                  </a:moveTo>
                  <a:lnTo>
                    <a:pt x="258" y="81"/>
                  </a:lnTo>
                  <a:cubicBezTo>
                    <a:pt x="271" y="54"/>
                    <a:pt x="285" y="29"/>
                    <a:pt x="301" y="4"/>
                  </a:cubicBezTo>
                  <a:cubicBezTo>
                    <a:pt x="287" y="6"/>
                    <a:pt x="273" y="9"/>
                    <a:pt x="259" y="13"/>
                  </a:cubicBezTo>
                  <a:cubicBezTo>
                    <a:pt x="231" y="30"/>
                    <a:pt x="204" y="53"/>
                    <a:pt x="180" y="81"/>
                  </a:cubicBezTo>
                  <a:close/>
                  <a:moveTo>
                    <a:pt x="169" y="633"/>
                  </a:moveTo>
                  <a:lnTo>
                    <a:pt x="130" y="633"/>
                  </a:lnTo>
                  <a:cubicBezTo>
                    <a:pt x="161" y="659"/>
                    <a:pt x="196" y="680"/>
                    <a:pt x="235" y="694"/>
                  </a:cubicBezTo>
                  <a:cubicBezTo>
                    <a:pt x="211" y="676"/>
                    <a:pt x="189" y="656"/>
                    <a:pt x="169" y="633"/>
                  </a:cubicBezTo>
                  <a:close/>
                  <a:moveTo>
                    <a:pt x="159" y="81"/>
                  </a:moveTo>
                  <a:cubicBezTo>
                    <a:pt x="174" y="64"/>
                    <a:pt x="190" y="48"/>
                    <a:pt x="207" y="33"/>
                  </a:cubicBezTo>
                  <a:cubicBezTo>
                    <a:pt x="179" y="46"/>
                    <a:pt x="153" y="62"/>
                    <a:pt x="130" y="81"/>
                  </a:cubicBezTo>
                  <a:lnTo>
                    <a:pt x="159" y="81"/>
                  </a:lnTo>
                  <a:close/>
                  <a:moveTo>
                    <a:pt x="247" y="615"/>
                  </a:moveTo>
                  <a:cubicBezTo>
                    <a:pt x="232" y="578"/>
                    <a:pt x="220" y="540"/>
                    <a:pt x="212" y="500"/>
                  </a:cubicBezTo>
                  <a:lnTo>
                    <a:pt x="109" y="500"/>
                  </a:lnTo>
                  <a:cubicBezTo>
                    <a:pt x="125" y="542"/>
                    <a:pt x="148" y="581"/>
                    <a:pt x="176" y="615"/>
                  </a:cubicBezTo>
                  <a:lnTo>
                    <a:pt x="247" y="615"/>
                  </a:lnTo>
                  <a:close/>
                  <a:moveTo>
                    <a:pt x="250" y="100"/>
                  </a:moveTo>
                  <a:lnTo>
                    <a:pt x="165" y="100"/>
                  </a:lnTo>
                  <a:cubicBezTo>
                    <a:pt x="140" y="133"/>
                    <a:pt x="119" y="172"/>
                    <a:pt x="105" y="215"/>
                  </a:cubicBezTo>
                  <a:lnTo>
                    <a:pt x="213" y="215"/>
                  </a:lnTo>
                  <a:cubicBezTo>
                    <a:pt x="222" y="175"/>
                    <a:pt x="234" y="137"/>
                    <a:pt x="250" y="100"/>
                  </a:cubicBezTo>
                  <a:close/>
                  <a:moveTo>
                    <a:pt x="208" y="481"/>
                  </a:moveTo>
                  <a:cubicBezTo>
                    <a:pt x="201" y="444"/>
                    <a:pt x="197" y="406"/>
                    <a:pt x="197" y="367"/>
                  </a:cubicBezTo>
                  <a:lnTo>
                    <a:pt x="81" y="367"/>
                  </a:lnTo>
                  <a:cubicBezTo>
                    <a:pt x="83" y="406"/>
                    <a:pt x="90" y="445"/>
                    <a:pt x="102" y="481"/>
                  </a:cubicBezTo>
                  <a:lnTo>
                    <a:pt x="208" y="481"/>
                  </a:lnTo>
                  <a:close/>
                  <a:moveTo>
                    <a:pt x="81" y="348"/>
                  </a:moveTo>
                  <a:lnTo>
                    <a:pt x="197" y="348"/>
                  </a:lnTo>
                  <a:cubicBezTo>
                    <a:pt x="198" y="309"/>
                    <a:pt x="202" y="270"/>
                    <a:pt x="209" y="233"/>
                  </a:cubicBezTo>
                  <a:lnTo>
                    <a:pt x="99" y="233"/>
                  </a:lnTo>
                  <a:cubicBezTo>
                    <a:pt x="88" y="270"/>
                    <a:pt x="82" y="308"/>
                    <a:pt x="81" y="348"/>
                  </a:cubicBezTo>
                  <a:close/>
                  <a:moveTo>
                    <a:pt x="89" y="500"/>
                  </a:moveTo>
                  <a:lnTo>
                    <a:pt x="29" y="500"/>
                  </a:lnTo>
                  <a:cubicBezTo>
                    <a:pt x="48" y="543"/>
                    <a:pt x="75" y="582"/>
                    <a:pt x="109" y="615"/>
                  </a:cubicBezTo>
                  <a:lnTo>
                    <a:pt x="153" y="615"/>
                  </a:lnTo>
                  <a:cubicBezTo>
                    <a:pt x="126" y="580"/>
                    <a:pt x="104" y="542"/>
                    <a:pt x="89" y="500"/>
                  </a:cubicBezTo>
                  <a:close/>
                  <a:moveTo>
                    <a:pt x="85" y="215"/>
                  </a:moveTo>
                  <a:cubicBezTo>
                    <a:pt x="99" y="173"/>
                    <a:pt x="119" y="135"/>
                    <a:pt x="145" y="100"/>
                  </a:cubicBezTo>
                  <a:lnTo>
                    <a:pt x="109" y="100"/>
                  </a:lnTo>
                  <a:cubicBezTo>
                    <a:pt x="75" y="132"/>
                    <a:pt x="48" y="171"/>
                    <a:pt x="29" y="215"/>
                  </a:cubicBezTo>
                  <a:lnTo>
                    <a:pt x="85" y="215"/>
                  </a:lnTo>
                  <a:close/>
                  <a:moveTo>
                    <a:pt x="82" y="481"/>
                  </a:moveTo>
                  <a:cubicBezTo>
                    <a:pt x="70" y="445"/>
                    <a:pt x="64" y="406"/>
                    <a:pt x="62" y="367"/>
                  </a:cubicBezTo>
                  <a:lnTo>
                    <a:pt x="0" y="367"/>
                  </a:lnTo>
                  <a:cubicBezTo>
                    <a:pt x="1" y="407"/>
                    <a:pt x="8" y="445"/>
                    <a:pt x="22" y="481"/>
                  </a:cubicBezTo>
                  <a:lnTo>
                    <a:pt x="82" y="481"/>
                  </a:lnTo>
                  <a:close/>
                  <a:moveTo>
                    <a:pt x="62" y="348"/>
                  </a:moveTo>
                  <a:cubicBezTo>
                    <a:pt x="62" y="308"/>
                    <a:pt x="68" y="270"/>
                    <a:pt x="79" y="233"/>
                  </a:cubicBezTo>
                  <a:lnTo>
                    <a:pt x="22" y="233"/>
                  </a:lnTo>
                  <a:cubicBezTo>
                    <a:pt x="8" y="269"/>
                    <a:pt x="1" y="308"/>
                    <a:pt x="0" y="348"/>
                  </a:cubicBezTo>
                  <a:lnTo>
                    <a:pt x="62" y="348"/>
                  </a:lnTo>
                  <a:close/>
                  <a:moveTo>
                    <a:pt x="919" y="940"/>
                  </a:moveTo>
                  <a:lnTo>
                    <a:pt x="1066" y="940"/>
                  </a:lnTo>
                  <a:lnTo>
                    <a:pt x="1066" y="928"/>
                  </a:lnTo>
                  <a:lnTo>
                    <a:pt x="919" y="928"/>
                  </a:lnTo>
                  <a:lnTo>
                    <a:pt x="919" y="940"/>
                  </a:lnTo>
                  <a:close/>
                  <a:moveTo>
                    <a:pt x="919" y="904"/>
                  </a:moveTo>
                  <a:lnTo>
                    <a:pt x="1066" y="904"/>
                  </a:lnTo>
                  <a:lnTo>
                    <a:pt x="1066" y="892"/>
                  </a:lnTo>
                  <a:lnTo>
                    <a:pt x="919" y="892"/>
                  </a:lnTo>
                  <a:lnTo>
                    <a:pt x="919" y="904"/>
                  </a:lnTo>
                  <a:close/>
                  <a:moveTo>
                    <a:pt x="919" y="869"/>
                  </a:moveTo>
                  <a:lnTo>
                    <a:pt x="1066" y="869"/>
                  </a:lnTo>
                  <a:lnTo>
                    <a:pt x="1066" y="857"/>
                  </a:lnTo>
                  <a:lnTo>
                    <a:pt x="919" y="857"/>
                  </a:lnTo>
                  <a:lnTo>
                    <a:pt x="919" y="869"/>
                  </a:lnTo>
                  <a:close/>
                  <a:moveTo>
                    <a:pt x="1062" y="798"/>
                  </a:moveTo>
                  <a:cubicBezTo>
                    <a:pt x="1062" y="788"/>
                    <a:pt x="1054" y="780"/>
                    <a:pt x="1044" y="780"/>
                  </a:cubicBezTo>
                  <a:cubicBezTo>
                    <a:pt x="1034" y="780"/>
                    <a:pt x="1026" y="788"/>
                    <a:pt x="1026" y="798"/>
                  </a:cubicBezTo>
                  <a:cubicBezTo>
                    <a:pt x="1026" y="808"/>
                    <a:pt x="1034" y="816"/>
                    <a:pt x="1044" y="816"/>
                  </a:cubicBezTo>
                  <a:cubicBezTo>
                    <a:pt x="1054" y="816"/>
                    <a:pt x="1062" y="808"/>
                    <a:pt x="1062" y="798"/>
                  </a:cubicBez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D98ED5D8-EEAA-4787-9F2B-BFFC308A3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7" y="913"/>
              <a:ext cx="340" cy="299"/>
            </a:xfrm>
            <a:custGeom>
              <a:avLst/>
              <a:gdLst>
                <a:gd name="T0" fmla="*/ 693 w 1066"/>
                <a:gd name="T1" fmla="*/ 233 h 940"/>
                <a:gd name="T2" fmla="*/ 693 w 1066"/>
                <a:gd name="T3" fmla="*/ 481 h 940"/>
                <a:gd name="T4" fmla="*/ 686 w 1066"/>
                <a:gd name="T5" fmla="*/ 215 h 940"/>
                <a:gd name="T6" fmla="*/ 624 w 1066"/>
                <a:gd name="T7" fmla="*/ 500 h 940"/>
                <a:gd name="T8" fmla="*/ 624 w 1066"/>
                <a:gd name="T9" fmla="*/ 500 h 940"/>
                <a:gd name="T10" fmla="*/ 553 w 1066"/>
                <a:gd name="T11" fmla="*/ 81 h 940"/>
                <a:gd name="T12" fmla="*/ 611 w 1066"/>
                <a:gd name="T13" fmla="*/ 481 h 940"/>
                <a:gd name="T14" fmla="*/ 512 w 1066"/>
                <a:gd name="T15" fmla="*/ 348 h 940"/>
                <a:gd name="T16" fmla="*/ 475 w 1066"/>
                <a:gd name="T17" fmla="*/ 695 h 940"/>
                <a:gd name="T18" fmla="*/ 497 w 1066"/>
                <a:gd name="T19" fmla="*/ 500 h 940"/>
                <a:gd name="T20" fmla="*/ 459 w 1066"/>
                <a:gd name="T21" fmla="*/ 100 h 940"/>
                <a:gd name="T22" fmla="*/ 459 w 1066"/>
                <a:gd name="T23" fmla="*/ 100 h 940"/>
                <a:gd name="T24" fmla="*/ 413 w 1066"/>
                <a:gd name="T25" fmla="*/ 711 h 940"/>
                <a:gd name="T26" fmla="*/ 450 w 1066"/>
                <a:gd name="T27" fmla="*/ 81 h 940"/>
                <a:gd name="T28" fmla="*/ 430 w 1066"/>
                <a:gd name="T29" fmla="*/ 81 h 940"/>
                <a:gd name="T30" fmla="*/ 367 w 1066"/>
                <a:gd name="T31" fmla="*/ 100 h 940"/>
                <a:gd name="T32" fmla="*/ 367 w 1066"/>
                <a:gd name="T33" fmla="*/ 100 h 940"/>
                <a:gd name="T34" fmla="*/ 367 w 1066"/>
                <a:gd name="T35" fmla="*/ 233 h 940"/>
                <a:gd name="T36" fmla="*/ 367 w 1066"/>
                <a:gd name="T37" fmla="*/ 715 h 940"/>
                <a:gd name="T38" fmla="*/ 481 w 1066"/>
                <a:gd name="T39" fmla="*/ 481 h 940"/>
                <a:gd name="T40" fmla="*/ 367 w 1066"/>
                <a:gd name="T41" fmla="*/ 615 h 940"/>
                <a:gd name="T42" fmla="*/ 367 w 1066"/>
                <a:gd name="T43" fmla="*/ 615 h 940"/>
                <a:gd name="T44" fmla="*/ 348 w 1066"/>
                <a:gd name="T45" fmla="*/ 81 h 940"/>
                <a:gd name="T46" fmla="*/ 319 w 1066"/>
                <a:gd name="T47" fmla="*/ 713 h 940"/>
                <a:gd name="T48" fmla="*/ 270 w 1066"/>
                <a:gd name="T49" fmla="*/ 100 h 940"/>
                <a:gd name="T50" fmla="*/ 348 w 1066"/>
                <a:gd name="T51" fmla="*/ 500 h 940"/>
                <a:gd name="T52" fmla="*/ 348 w 1066"/>
                <a:gd name="T53" fmla="*/ 500 h 940"/>
                <a:gd name="T54" fmla="*/ 348 w 1066"/>
                <a:gd name="T55" fmla="*/ 348 h 940"/>
                <a:gd name="T56" fmla="*/ 228 w 1066"/>
                <a:gd name="T57" fmla="*/ 481 h 940"/>
                <a:gd name="T58" fmla="*/ 256 w 1066"/>
                <a:gd name="T59" fmla="*/ 633 h 940"/>
                <a:gd name="T60" fmla="*/ 258 w 1066"/>
                <a:gd name="T61" fmla="*/ 81 h 940"/>
                <a:gd name="T62" fmla="*/ 169 w 1066"/>
                <a:gd name="T63" fmla="*/ 633 h 940"/>
                <a:gd name="T64" fmla="*/ 159 w 1066"/>
                <a:gd name="T65" fmla="*/ 81 h 940"/>
                <a:gd name="T66" fmla="*/ 247 w 1066"/>
                <a:gd name="T67" fmla="*/ 615 h 940"/>
                <a:gd name="T68" fmla="*/ 247 w 1066"/>
                <a:gd name="T69" fmla="*/ 615 h 940"/>
                <a:gd name="T70" fmla="*/ 213 w 1066"/>
                <a:gd name="T71" fmla="*/ 215 h 940"/>
                <a:gd name="T72" fmla="*/ 81 w 1066"/>
                <a:gd name="T73" fmla="*/ 367 h 940"/>
                <a:gd name="T74" fmla="*/ 197 w 1066"/>
                <a:gd name="T75" fmla="*/ 348 h 940"/>
                <a:gd name="T76" fmla="*/ 89 w 1066"/>
                <a:gd name="T77" fmla="*/ 500 h 940"/>
                <a:gd name="T78" fmla="*/ 89 w 1066"/>
                <a:gd name="T79" fmla="*/ 500 h 940"/>
                <a:gd name="T80" fmla="*/ 29 w 1066"/>
                <a:gd name="T81" fmla="*/ 215 h 940"/>
                <a:gd name="T82" fmla="*/ 0 w 1066"/>
                <a:gd name="T83" fmla="*/ 367 h 940"/>
                <a:gd name="T84" fmla="*/ 79 w 1066"/>
                <a:gd name="T85" fmla="*/ 233 h 940"/>
                <a:gd name="T86" fmla="*/ 919 w 1066"/>
                <a:gd name="T87" fmla="*/ 940 h 940"/>
                <a:gd name="T88" fmla="*/ 919 w 1066"/>
                <a:gd name="T89" fmla="*/ 940 h 940"/>
                <a:gd name="T90" fmla="*/ 919 w 1066"/>
                <a:gd name="T91" fmla="*/ 892 h 940"/>
                <a:gd name="T92" fmla="*/ 1066 w 1066"/>
                <a:gd name="T93" fmla="*/ 857 h 940"/>
                <a:gd name="T94" fmla="*/ 1044 w 1066"/>
                <a:gd name="T95" fmla="*/ 78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6" h="940">
                  <a:moveTo>
                    <a:pt x="634" y="233"/>
                  </a:moveTo>
                  <a:cubicBezTo>
                    <a:pt x="645" y="270"/>
                    <a:pt x="650" y="308"/>
                    <a:pt x="651" y="348"/>
                  </a:cubicBezTo>
                  <a:lnTo>
                    <a:pt x="715" y="348"/>
                  </a:lnTo>
                  <a:cubicBezTo>
                    <a:pt x="714" y="308"/>
                    <a:pt x="707" y="269"/>
                    <a:pt x="693" y="233"/>
                  </a:cubicBezTo>
                  <a:lnTo>
                    <a:pt x="634" y="233"/>
                  </a:lnTo>
                  <a:close/>
                  <a:moveTo>
                    <a:pt x="651" y="367"/>
                  </a:moveTo>
                  <a:cubicBezTo>
                    <a:pt x="649" y="406"/>
                    <a:pt x="642" y="445"/>
                    <a:pt x="631" y="481"/>
                  </a:cubicBezTo>
                  <a:lnTo>
                    <a:pt x="693" y="481"/>
                  </a:lnTo>
                  <a:cubicBezTo>
                    <a:pt x="707" y="445"/>
                    <a:pt x="714" y="407"/>
                    <a:pt x="715" y="367"/>
                  </a:cubicBezTo>
                  <a:lnTo>
                    <a:pt x="651" y="367"/>
                  </a:lnTo>
                  <a:close/>
                  <a:moveTo>
                    <a:pt x="628" y="215"/>
                  </a:moveTo>
                  <a:lnTo>
                    <a:pt x="686" y="215"/>
                  </a:lnTo>
                  <a:cubicBezTo>
                    <a:pt x="667" y="171"/>
                    <a:pt x="640" y="132"/>
                    <a:pt x="606" y="100"/>
                  </a:cubicBezTo>
                  <a:lnTo>
                    <a:pt x="568" y="100"/>
                  </a:lnTo>
                  <a:cubicBezTo>
                    <a:pt x="593" y="135"/>
                    <a:pt x="614" y="173"/>
                    <a:pt x="628" y="215"/>
                  </a:cubicBezTo>
                  <a:close/>
                  <a:moveTo>
                    <a:pt x="624" y="500"/>
                  </a:moveTo>
                  <a:cubicBezTo>
                    <a:pt x="609" y="542"/>
                    <a:pt x="587" y="580"/>
                    <a:pt x="560" y="615"/>
                  </a:cubicBezTo>
                  <a:lnTo>
                    <a:pt x="606" y="615"/>
                  </a:lnTo>
                  <a:cubicBezTo>
                    <a:pt x="640" y="582"/>
                    <a:pt x="667" y="543"/>
                    <a:pt x="686" y="500"/>
                  </a:cubicBezTo>
                  <a:lnTo>
                    <a:pt x="624" y="500"/>
                  </a:lnTo>
                  <a:close/>
                  <a:moveTo>
                    <a:pt x="553" y="81"/>
                  </a:moveTo>
                  <a:lnTo>
                    <a:pt x="585" y="81"/>
                  </a:lnTo>
                  <a:cubicBezTo>
                    <a:pt x="561" y="61"/>
                    <a:pt x="533" y="44"/>
                    <a:pt x="503" y="30"/>
                  </a:cubicBezTo>
                  <a:cubicBezTo>
                    <a:pt x="521" y="46"/>
                    <a:pt x="538" y="63"/>
                    <a:pt x="553" y="81"/>
                  </a:cubicBezTo>
                  <a:close/>
                  <a:moveTo>
                    <a:pt x="631" y="367"/>
                  </a:moveTo>
                  <a:lnTo>
                    <a:pt x="512" y="367"/>
                  </a:lnTo>
                  <a:cubicBezTo>
                    <a:pt x="511" y="406"/>
                    <a:pt x="508" y="444"/>
                    <a:pt x="501" y="481"/>
                  </a:cubicBezTo>
                  <a:lnTo>
                    <a:pt x="611" y="481"/>
                  </a:lnTo>
                  <a:cubicBezTo>
                    <a:pt x="623" y="445"/>
                    <a:pt x="630" y="406"/>
                    <a:pt x="631" y="367"/>
                  </a:cubicBezTo>
                  <a:close/>
                  <a:moveTo>
                    <a:pt x="614" y="233"/>
                  </a:moveTo>
                  <a:lnTo>
                    <a:pt x="500" y="233"/>
                  </a:lnTo>
                  <a:cubicBezTo>
                    <a:pt x="507" y="270"/>
                    <a:pt x="511" y="309"/>
                    <a:pt x="512" y="348"/>
                  </a:cubicBezTo>
                  <a:lnTo>
                    <a:pt x="631" y="348"/>
                  </a:lnTo>
                  <a:cubicBezTo>
                    <a:pt x="631" y="308"/>
                    <a:pt x="625" y="270"/>
                    <a:pt x="614" y="233"/>
                  </a:cubicBezTo>
                  <a:close/>
                  <a:moveTo>
                    <a:pt x="544" y="633"/>
                  </a:moveTo>
                  <a:cubicBezTo>
                    <a:pt x="523" y="656"/>
                    <a:pt x="500" y="677"/>
                    <a:pt x="475" y="695"/>
                  </a:cubicBezTo>
                  <a:cubicBezTo>
                    <a:pt x="516" y="681"/>
                    <a:pt x="553" y="660"/>
                    <a:pt x="585" y="633"/>
                  </a:cubicBezTo>
                  <a:lnTo>
                    <a:pt x="544" y="633"/>
                  </a:lnTo>
                  <a:close/>
                  <a:moveTo>
                    <a:pt x="604" y="500"/>
                  </a:moveTo>
                  <a:lnTo>
                    <a:pt x="497" y="500"/>
                  </a:lnTo>
                  <a:cubicBezTo>
                    <a:pt x="489" y="540"/>
                    <a:pt x="476" y="578"/>
                    <a:pt x="461" y="615"/>
                  </a:cubicBezTo>
                  <a:lnTo>
                    <a:pt x="537" y="615"/>
                  </a:lnTo>
                  <a:cubicBezTo>
                    <a:pt x="565" y="581"/>
                    <a:pt x="588" y="542"/>
                    <a:pt x="604" y="500"/>
                  </a:cubicBezTo>
                  <a:close/>
                  <a:moveTo>
                    <a:pt x="459" y="100"/>
                  </a:moveTo>
                  <a:cubicBezTo>
                    <a:pt x="474" y="137"/>
                    <a:pt x="487" y="175"/>
                    <a:pt x="496" y="215"/>
                  </a:cubicBezTo>
                  <a:lnTo>
                    <a:pt x="608" y="215"/>
                  </a:lnTo>
                  <a:cubicBezTo>
                    <a:pt x="593" y="172"/>
                    <a:pt x="573" y="133"/>
                    <a:pt x="548" y="100"/>
                  </a:cubicBezTo>
                  <a:lnTo>
                    <a:pt x="459" y="100"/>
                  </a:lnTo>
                  <a:close/>
                  <a:moveTo>
                    <a:pt x="520" y="633"/>
                  </a:moveTo>
                  <a:lnTo>
                    <a:pt x="453" y="633"/>
                  </a:lnTo>
                  <a:cubicBezTo>
                    <a:pt x="441" y="660"/>
                    <a:pt x="427" y="686"/>
                    <a:pt x="411" y="711"/>
                  </a:cubicBezTo>
                  <a:cubicBezTo>
                    <a:pt x="412" y="711"/>
                    <a:pt x="413" y="711"/>
                    <a:pt x="413" y="711"/>
                  </a:cubicBezTo>
                  <a:cubicBezTo>
                    <a:pt x="453" y="692"/>
                    <a:pt x="489" y="665"/>
                    <a:pt x="520" y="633"/>
                  </a:cubicBezTo>
                  <a:close/>
                  <a:moveTo>
                    <a:pt x="451" y="12"/>
                  </a:moveTo>
                  <a:cubicBezTo>
                    <a:pt x="437" y="8"/>
                    <a:pt x="422" y="5"/>
                    <a:pt x="407" y="3"/>
                  </a:cubicBezTo>
                  <a:cubicBezTo>
                    <a:pt x="423" y="28"/>
                    <a:pt x="438" y="54"/>
                    <a:pt x="450" y="81"/>
                  </a:cubicBezTo>
                  <a:lnTo>
                    <a:pt x="533" y="81"/>
                  </a:lnTo>
                  <a:cubicBezTo>
                    <a:pt x="508" y="52"/>
                    <a:pt x="481" y="29"/>
                    <a:pt x="451" y="12"/>
                  </a:cubicBezTo>
                  <a:close/>
                  <a:moveTo>
                    <a:pt x="367" y="81"/>
                  </a:moveTo>
                  <a:lnTo>
                    <a:pt x="430" y="81"/>
                  </a:lnTo>
                  <a:cubicBezTo>
                    <a:pt x="417" y="53"/>
                    <a:pt x="403" y="26"/>
                    <a:pt x="386" y="1"/>
                  </a:cubicBezTo>
                  <a:cubicBezTo>
                    <a:pt x="380" y="0"/>
                    <a:pt x="373" y="0"/>
                    <a:pt x="367" y="0"/>
                  </a:cubicBezTo>
                  <a:lnTo>
                    <a:pt x="367" y="81"/>
                  </a:lnTo>
                  <a:close/>
                  <a:moveTo>
                    <a:pt x="367" y="100"/>
                  </a:moveTo>
                  <a:lnTo>
                    <a:pt x="367" y="215"/>
                  </a:lnTo>
                  <a:lnTo>
                    <a:pt x="476" y="215"/>
                  </a:lnTo>
                  <a:cubicBezTo>
                    <a:pt x="467" y="175"/>
                    <a:pt x="454" y="137"/>
                    <a:pt x="439" y="100"/>
                  </a:cubicBezTo>
                  <a:lnTo>
                    <a:pt x="367" y="100"/>
                  </a:lnTo>
                  <a:close/>
                  <a:moveTo>
                    <a:pt x="367" y="348"/>
                  </a:moveTo>
                  <a:lnTo>
                    <a:pt x="492" y="348"/>
                  </a:lnTo>
                  <a:cubicBezTo>
                    <a:pt x="491" y="309"/>
                    <a:pt x="487" y="270"/>
                    <a:pt x="480" y="233"/>
                  </a:cubicBezTo>
                  <a:lnTo>
                    <a:pt x="367" y="233"/>
                  </a:lnTo>
                  <a:lnTo>
                    <a:pt x="367" y="348"/>
                  </a:lnTo>
                  <a:close/>
                  <a:moveTo>
                    <a:pt x="432" y="633"/>
                  </a:moveTo>
                  <a:lnTo>
                    <a:pt x="367" y="633"/>
                  </a:lnTo>
                  <a:lnTo>
                    <a:pt x="367" y="715"/>
                  </a:lnTo>
                  <a:cubicBezTo>
                    <a:pt x="374" y="715"/>
                    <a:pt x="382" y="714"/>
                    <a:pt x="389" y="714"/>
                  </a:cubicBezTo>
                  <a:cubicBezTo>
                    <a:pt x="405" y="688"/>
                    <a:pt x="420" y="661"/>
                    <a:pt x="432" y="633"/>
                  </a:cubicBezTo>
                  <a:close/>
                  <a:moveTo>
                    <a:pt x="367" y="481"/>
                  </a:moveTo>
                  <a:lnTo>
                    <a:pt x="481" y="481"/>
                  </a:lnTo>
                  <a:cubicBezTo>
                    <a:pt x="488" y="444"/>
                    <a:pt x="492" y="406"/>
                    <a:pt x="492" y="367"/>
                  </a:cubicBezTo>
                  <a:lnTo>
                    <a:pt x="367" y="367"/>
                  </a:lnTo>
                  <a:lnTo>
                    <a:pt x="367" y="481"/>
                  </a:lnTo>
                  <a:close/>
                  <a:moveTo>
                    <a:pt x="367" y="615"/>
                  </a:moveTo>
                  <a:lnTo>
                    <a:pt x="441" y="615"/>
                  </a:lnTo>
                  <a:cubicBezTo>
                    <a:pt x="456" y="578"/>
                    <a:pt x="468" y="540"/>
                    <a:pt x="477" y="500"/>
                  </a:cubicBezTo>
                  <a:lnTo>
                    <a:pt x="367" y="500"/>
                  </a:lnTo>
                  <a:lnTo>
                    <a:pt x="367" y="615"/>
                  </a:lnTo>
                  <a:close/>
                  <a:moveTo>
                    <a:pt x="348" y="0"/>
                  </a:moveTo>
                  <a:cubicBezTo>
                    <a:pt x="339" y="0"/>
                    <a:pt x="331" y="0"/>
                    <a:pt x="322" y="1"/>
                  </a:cubicBezTo>
                  <a:cubicBezTo>
                    <a:pt x="306" y="27"/>
                    <a:pt x="291" y="53"/>
                    <a:pt x="278" y="81"/>
                  </a:cubicBezTo>
                  <a:lnTo>
                    <a:pt x="348" y="81"/>
                  </a:lnTo>
                  <a:lnTo>
                    <a:pt x="348" y="0"/>
                  </a:lnTo>
                  <a:close/>
                  <a:moveTo>
                    <a:pt x="348" y="633"/>
                  </a:moveTo>
                  <a:lnTo>
                    <a:pt x="276" y="633"/>
                  </a:lnTo>
                  <a:cubicBezTo>
                    <a:pt x="289" y="661"/>
                    <a:pt x="303" y="688"/>
                    <a:pt x="319" y="713"/>
                  </a:cubicBezTo>
                  <a:cubicBezTo>
                    <a:pt x="329" y="714"/>
                    <a:pt x="338" y="715"/>
                    <a:pt x="348" y="715"/>
                  </a:cubicBezTo>
                  <a:lnTo>
                    <a:pt x="348" y="633"/>
                  </a:lnTo>
                  <a:close/>
                  <a:moveTo>
                    <a:pt x="348" y="100"/>
                  </a:moveTo>
                  <a:lnTo>
                    <a:pt x="270" y="100"/>
                  </a:lnTo>
                  <a:cubicBezTo>
                    <a:pt x="254" y="137"/>
                    <a:pt x="242" y="175"/>
                    <a:pt x="233" y="215"/>
                  </a:cubicBezTo>
                  <a:lnTo>
                    <a:pt x="348" y="215"/>
                  </a:lnTo>
                  <a:lnTo>
                    <a:pt x="348" y="100"/>
                  </a:lnTo>
                  <a:close/>
                  <a:moveTo>
                    <a:pt x="348" y="500"/>
                  </a:moveTo>
                  <a:lnTo>
                    <a:pt x="232" y="500"/>
                  </a:lnTo>
                  <a:cubicBezTo>
                    <a:pt x="240" y="540"/>
                    <a:pt x="253" y="578"/>
                    <a:pt x="268" y="615"/>
                  </a:cubicBezTo>
                  <a:lnTo>
                    <a:pt x="348" y="615"/>
                  </a:lnTo>
                  <a:lnTo>
                    <a:pt x="348" y="500"/>
                  </a:lnTo>
                  <a:close/>
                  <a:moveTo>
                    <a:pt x="348" y="233"/>
                  </a:moveTo>
                  <a:lnTo>
                    <a:pt x="229" y="233"/>
                  </a:lnTo>
                  <a:cubicBezTo>
                    <a:pt x="221" y="270"/>
                    <a:pt x="217" y="309"/>
                    <a:pt x="216" y="348"/>
                  </a:cubicBezTo>
                  <a:lnTo>
                    <a:pt x="348" y="348"/>
                  </a:lnTo>
                  <a:lnTo>
                    <a:pt x="348" y="233"/>
                  </a:lnTo>
                  <a:close/>
                  <a:moveTo>
                    <a:pt x="348" y="367"/>
                  </a:moveTo>
                  <a:lnTo>
                    <a:pt x="216" y="367"/>
                  </a:lnTo>
                  <a:cubicBezTo>
                    <a:pt x="217" y="406"/>
                    <a:pt x="221" y="444"/>
                    <a:pt x="228" y="481"/>
                  </a:cubicBezTo>
                  <a:lnTo>
                    <a:pt x="348" y="481"/>
                  </a:lnTo>
                  <a:lnTo>
                    <a:pt x="348" y="367"/>
                  </a:lnTo>
                  <a:close/>
                  <a:moveTo>
                    <a:pt x="296" y="709"/>
                  </a:moveTo>
                  <a:cubicBezTo>
                    <a:pt x="281" y="685"/>
                    <a:pt x="268" y="660"/>
                    <a:pt x="256" y="633"/>
                  </a:cubicBezTo>
                  <a:lnTo>
                    <a:pt x="193" y="633"/>
                  </a:lnTo>
                  <a:cubicBezTo>
                    <a:pt x="223" y="665"/>
                    <a:pt x="258" y="691"/>
                    <a:pt x="296" y="709"/>
                  </a:cubicBezTo>
                  <a:close/>
                  <a:moveTo>
                    <a:pt x="180" y="81"/>
                  </a:moveTo>
                  <a:lnTo>
                    <a:pt x="258" y="81"/>
                  </a:lnTo>
                  <a:cubicBezTo>
                    <a:pt x="271" y="54"/>
                    <a:pt x="285" y="29"/>
                    <a:pt x="301" y="4"/>
                  </a:cubicBezTo>
                  <a:cubicBezTo>
                    <a:pt x="287" y="6"/>
                    <a:pt x="273" y="9"/>
                    <a:pt x="259" y="13"/>
                  </a:cubicBezTo>
                  <a:cubicBezTo>
                    <a:pt x="231" y="30"/>
                    <a:pt x="204" y="53"/>
                    <a:pt x="180" y="81"/>
                  </a:cubicBezTo>
                  <a:close/>
                  <a:moveTo>
                    <a:pt x="169" y="633"/>
                  </a:moveTo>
                  <a:lnTo>
                    <a:pt x="130" y="633"/>
                  </a:lnTo>
                  <a:cubicBezTo>
                    <a:pt x="161" y="659"/>
                    <a:pt x="196" y="680"/>
                    <a:pt x="235" y="694"/>
                  </a:cubicBezTo>
                  <a:cubicBezTo>
                    <a:pt x="211" y="676"/>
                    <a:pt x="189" y="656"/>
                    <a:pt x="169" y="633"/>
                  </a:cubicBezTo>
                  <a:close/>
                  <a:moveTo>
                    <a:pt x="159" y="81"/>
                  </a:moveTo>
                  <a:cubicBezTo>
                    <a:pt x="174" y="64"/>
                    <a:pt x="190" y="48"/>
                    <a:pt x="207" y="33"/>
                  </a:cubicBezTo>
                  <a:cubicBezTo>
                    <a:pt x="179" y="46"/>
                    <a:pt x="153" y="62"/>
                    <a:pt x="130" y="81"/>
                  </a:cubicBezTo>
                  <a:lnTo>
                    <a:pt x="159" y="81"/>
                  </a:lnTo>
                  <a:close/>
                  <a:moveTo>
                    <a:pt x="247" y="615"/>
                  </a:moveTo>
                  <a:cubicBezTo>
                    <a:pt x="232" y="578"/>
                    <a:pt x="220" y="540"/>
                    <a:pt x="212" y="500"/>
                  </a:cubicBezTo>
                  <a:lnTo>
                    <a:pt x="109" y="500"/>
                  </a:lnTo>
                  <a:cubicBezTo>
                    <a:pt x="125" y="542"/>
                    <a:pt x="148" y="581"/>
                    <a:pt x="176" y="615"/>
                  </a:cubicBezTo>
                  <a:lnTo>
                    <a:pt x="247" y="615"/>
                  </a:lnTo>
                  <a:close/>
                  <a:moveTo>
                    <a:pt x="250" y="100"/>
                  </a:moveTo>
                  <a:lnTo>
                    <a:pt x="165" y="100"/>
                  </a:lnTo>
                  <a:cubicBezTo>
                    <a:pt x="140" y="133"/>
                    <a:pt x="119" y="172"/>
                    <a:pt x="105" y="215"/>
                  </a:cubicBezTo>
                  <a:lnTo>
                    <a:pt x="213" y="215"/>
                  </a:lnTo>
                  <a:cubicBezTo>
                    <a:pt x="222" y="175"/>
                    <a:pt x="234" y="137"/>
                    <a:pt x="250" y="100"/>
                  </a:cubicBezTo>
                  <a:close/>
                  <a:moveTo>
                    <a:pt x="208" y="481"/>
                  </a:moveTo>
                  <a:cubicBezTo>
                    <a:pt x="201" y="444"/>
                    <a:pt x="197" y="406"/>
                    <a:pt x="197" y="367"/>
                  </a:cubicBezTo>
                  <a:lnTo>
                    <a:pt x="81" y="367"/>
                  </a:lnTo>
                  <a:cubicBezTo>
                    <a:pt x="83" y="406"/>
                    <a:pt x="90" y="445"/>
                    <a:pt x="102" y="481"/>
                  </a:cubicBezTo>
                  <a:lnTo>
                    <a:pt x="208" y="481"/>
                  </a:lnTo>
                  <a:close/>
                  <a:moveTo>
                    <a:pt x="81" y="348"/>
                  </a:moveTo>
                  <a:lnTo>
                    <a:pt x="197" y="348"/>
                  </a:lnTo>
                  <a:cubicBezTo>
                    <a:pt x="198" y="309"/>
                    <a:pt x="202" y="270"/>
                    <a:pt x="209" y="233"/>
                  </a:cubicBezTo>
                  <a:lnTo>
                    <a:pt x="99" y="233"/>
                  </a:lnTo>
                  <a:cubicBezTo>
                    <a:pt x="88" y="270"/>
                    <a:pt x="82" y="308"/>
                    <a:pt x="81" y="348"/>
                  </a:cubicBezTo>
                  <a:close/>
                  <a:moveTo>
                    <a:pt x="89" y="500"/>
                  </a:moveTo>
                  <a:lnTo>
                    <a:pt x="29" y="500"/>
                  </a:lnTo>
                  <a:cubicBezTo>
                    <a:pt x="48" y="543"/>
                    <a:pt x="75" y="582"/>
                    <a:pt x="109" y="615"/>
                  </a:cubicBezTo>
                  <a:lnTo>
                    <a:pt x="153" y="615"/>
                  </a:lnTo>
                  <a:cubicBezTo>
                    <a:pt x="126" y="580"/>
                    <a:pt x="104" y="542"/>
                    <a:pt x="89" y="500"/>
                  </a:cubicBezTo>
                  <a:close/>
                  <a:moveTo>
                    <a:pt x="85" y="215"/>
                  </a:moveTo>
                  <a:cubicBezTo>
                    <a:pt x="99" y="173"/>
                    <a:pt x="119" y="135"/>
                    <a:pt x="145" y="100"/>
                  </a:cubicBezTo>
                  <a:lnTo>
                    <a:pt x="109" y="100"/>
                  </a:lnTo>
                  <a:cubicBezTo>
                    <a:pt x="75" y="132"/>
                    <a:pt x="48" y="171"/>
                    <a:pt x="29" y="215"/>
                  </a:cubicBezTo>
                  <a:lnTo>
                    <a:pt x="85" y="215"/>
                  </a:lnTo>
                  <a:close/>
                  <a:moveTo>
                    <a:pt x="82" y="481"/>
                  </a:moveTo>
                  <a:cubicBezTo>
                    <a:pt x="70" y="445"/>
                    <a:pt x="64" y="406"/>
                    <a:pt x="62" y="367"/>
                  </a:cubicBezTo>
                  <a:lnTo>
                    <a:pt x="0" y="367"/>
                  </a:lnTo>
                  <a:cubicBezTo>
                    <a:pt x="1" y="407"/>
                    <a:pt x="8" y="445"/>
                    <a:pt x="22" y="481"/>
                  </a:cubicBezTo>
                  <a:lnTo>
                    <a:pt x="82" y="481"/>
                  </a:lnTo>
                  <a:close/>
                  <a:moveTo>
                    <a:pt x="62" y="348"/>
                  </a:moveTo>
                  <a:cubicBezTo>
                    <a:pt x="62" y="308"/>
                    <a:pt x="68" y="270"/>
                    <a:pt x="79" y="233"/>
                  </a:cubicBezTo>
                  <a:lnTo>
                    <a:pt x="22" y="233"/>
                  </a:lnTo>
                  <a:cubicBezTo>
                    <a:pt x="8" y="269"/>
                    <a:pt x="1" y="308"/>
                    <a:pt x="0" y="348"/>
                  </a:cubicBezTo>
                  <a:lnTo>
                    <a:pt x="62" y="348"/>
                  </a:lnTo>
                  <a:close/>
                  <a:moveTo>
                    <a:pt x="919" y="940"/>
                  </a:moveTo>
                  <a:lnTo>
                    <a:pt x="1066" y="940"/>
                  </a:lnTo>
                  <a:lnTo>
                    <a:pt x="1066" y="928"/>
                  </a:lnTo>
                  <a:lnTo>
                    <a:pt x="919" y="928"/>
                  </a:lnTo>
                  <a:lnTo>
                    <a:pt x="919" y="940"/>
                  </a:lnTo>
                  <a:close/>
                  <a:moveTo>
                    <a:pt x="919" y="904"/>
                  </a:moveTo>
                  <a:lnTo>
                    <a:pt x="1066" y="904"/>
                  </a:lnTo>
                  <a:lnTo>
                    <a:pt x="1066" y="892"/>
                  </a:lnTo>
                  <a:lnTo>
                    <a:pt x="919" y="892"/>
                  </a:lnTo>
                  <a:lnTo>
                    <a:pt x="919" y="904"/>
                  </a:lnTo>
                  <a:close/>
                  <a:moveTo>
                    <a:pt x="919" y="869"/>
                  </a:moveTo>
                  <a:lnTo>
                    <a:pt x="1066" y="869"/>
                  </a:lnTo>
                  <a:lnTo>
                    <a:pt x="1066" y="857"/>
                  </a:lnTo>
                  <a:lnTo>
                    <a:pt x="919" y="857"/>
                  </a:lnTo>
                  <a:lnTo>
                    <a:pt x="919" y="869"/>
                  </a:lnTo>
                  <a:close/>
                  <a:moveTo>
                    <a:pt x="1062" y="798"/>
                  </a:moveTo>
                  <a:cubicBezTo>
                    <a:pt x="1062" y="788"/>
                    <a:pt x="1054" y="780"/>
                    <a:pt x="1044" y="780"/>
                  </a:cubicBezTo>
                  <a:cubicBezTo>
                    <a:pt x="1034" y="780"/>
                    <a:pt x="1026" y="788"/>
                    <a:pt x="1026" y="798"/>
                  </a:cubicBezTo>
                  <a:cubicBezTo>
                    <a:pt x="1026" y="808"/>
                    <a:pt x="1034" y="816"/>
                    <a:pt x="1044" y="816"/>
                  </a:cubicBezTo>
                  <a:cubicBezTo>
                    <a:pt x="1054" y="816"/>
                    <a:pt x="1062" y="808"/>
                    <a:pt x="1062" y="798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65">
              <a:extLst>
                <a:ext uri="{FF2B5EF4-FFF2-40B4-BE49-F238E27FC236}">
                  <a16:creationId xmlns:a16="http://schemas.microsoft.com/office/drawing/2014/main" id="{63D63714-FD91-4EAF-B9D1-AC9A6D7C7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280"/>
              <a:ext cx="25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E4A73"/>
                  </a:solidFill>
                  <a:effectLst/>
                  <a:latin typeface="Calibri" panose="020F0502020204030204" pitchFamily="34" charset="0"/>
                </a:rPr>
                <a:t>СЕРВЕР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C7556463-C945-4D0A-85AC-99B5F27DD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5" y="2144"/>
              <a:ext cx="325" cy="359"/>
            </a:xfrm>
            <a:custGeom>
              <a:avLst/>
              <a:gdLst>
                <a:gd name="T0" fmla="*/ 0 w 1017"/>
                <a:gd name="T1" fmla="*/ 171 h 1126"/>
                <a:gd name="T2" fmla="*/ 0 w 1017"/>
                <a:gd name="T3" fmla="*/ 956 h 1126"/>
                <a:gd name="T4" fmla="*/ 509 w 1017"/>
                <a:gd name="T5" fmla="*/ 1126 h 1126"/>
                <a:gd name="T6" fmla="*/ 1017 w 1017"/>
                <a:gd name="T7" fmla="*/ 956 h 1126"/>
                <a:gd name="T8" fmla="*/ 1017 w 1017"/>
                <a:gd name="T9" fmla="*/ 170 h 1126"/>
                <a:gd name="T10" fmla="*/ 509 w 1017"/>
                <a:gd name="T11" fmla="*/ 339 h 1126"/>
                <a:gd name="T12" fmla="*/ 0 w 1017"/>
                <a:gd name="T13" fmla="*/ 171 h 1126"/>
                <a:gd name="T14" fmla="*/ 1017 w 1017"/>
                <a:gd name="T15" fmla="*/ 170 h 1126"/>
                <a:gd name="T16" fmla="*/ 509 w 1017"/>
                <a:gd name="T17" fmla="*/ 0 h 1126"/>
                <a:gd name="T18" fmla="*/ 0 w 1017"/>
                <a:gd name="T19" fmla="*/ 170 h 1126"/>
                <a:gd name="T20" fmla="*/ 509 w 1017"/>
                <a:gd name="T21" fmla="*/ 339 h 1126"/>
                <a:gd name="T22" fmla="*/ 1017 w 1017"/>
                <a:gd name="T23" fmla="*/ 17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7" h="1126">
                  <a:moveTo>
                    <a:pt x="0" y="171"/>
                  </a:moveTo>
                  <a:lnTo>
                    <a:pt x="0" y="956"/>
                  </a:lnTo>
                  <a:cubicBezTo>
                    <a:pt x="0" y="1050"/>
                    <a:pt x="227" y="1126"/>
                    <a:pt x="509" y="1126"/>
                  </a:cubicBezTo>
                  <a:cubicBezTo>
                    <a:pt x="790" y="1126"/>
                    <a:pt x="1017" y="1050"/>
                    <a:pt x="1017" y="956"/>
                  </a:cubicBezTo>
                  <a:lnTo>
                    <a:pt x="1017" y="170"/>
                  </a:lnTo>
                  <a:cubicBezTo>
                    <a:pt x="1017" y="263"/>
                    <a:pt x="790" y="339"/>
                    <a:pt x="509" y="339"/>
                  </a:cubicBezTo>
                  <a:cubicBezTo>
                    <a:pt x="230" y="339"/>
                    <a:pt x="3" y="265"/>
                    <a:pt x="0" y="171"/>
                  </a:cubicBezTo>
                  <a:close/>
                  <a:moveTo>
                    <a:pt x="1017" y="170"/>
                  </a:moveTo>
                  <a:cubicBezTo>
                    <a:pt x="1017" y="76"/>
                    <a:pt x="790" y="0"/>
                    <a:pt x="509" y="0"/>
                  </a:cubicBezTo>
                  <a:cubicBezTo>
                    <a:pt x="227" y="0"/>
                    <a:pt x="0" y="76"/>
                    <a:pt x="0" y="170"/>
                  </a:cubicBezTo>
                  <a:cubicBezTo>
                    <a:pt x="0" y="263"/>
                    <a:pt x="227" y="339"/>
                    <a:pt x="509" y="339"/>
                  </a:cubicBezTo>
                  <a:cubicBezTo>
                    <a:pt x="790" y="339"/>
                    <a:pt x="1017" y="263"/>
                    <a:pt x="1017" y="170"/>
                  </a:cubicBez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2C04017E-371B-4EA5-920E-22EE6A381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5" y="2144"/>
              <a:ext cx="325" cy="359"/>
            </a:xfrm>
            <a:custGeom>
              <a:avLst/>
              <a:gdLst>
                <a:gd name="T0" fmla="*/ 0 w 1017"/>
                <a:gd name="T1" fmla="*/ 171 h 1126"/>
                <a:gd name="T2" fmla="*/ 0 w 1017"/>
                <a:gd name="T3" fmla="*/ 956 h 1126"/>
                <a:gd name="T4" fmla="*/ 509 w 1017"/>
                <a:gd name="T5" fmla="*/ 1126 h 1126"/>
                <a:gd name="T6" fmla="*/ 1017 w 1017"/>
                <a:gd name="T7" fmla="*/ 956 h 1126"/>
                <a:gd name="T8" fmla="*/ 1017 w 1017"/>
                <a:gd name="T9" fmla="*/ 170 h 1126"/>
                <a:gd name="T10" fmla="*/ 509 w 1017"/>
                <a:gd name="T11" fmla="*/ 339 h 1126"/>
                <a:gd name="T12" fmla="*/ 0 w 1017"/>
                <a:gd name="T13" fmla="*/ 171 h 1126"/>
                <a:gd name="T14" fmla="*/ 1017 w 1017"/>
                <a:gd name="T15" fmla="*/ 170 h 1126"/>
                <a:gd name="T16" fmla="*/ 509 w 1017"/>
                <a:gd name="T17" fmla="*/ 0 h 1126"/>
                <a:gd name="T18" fmla="*/ 0 w 1017"/>
                <a:gd name="T19" fmla="*/ 170 h 1126"/>
                <a:gd name="T20" fmla="*/ 509 w 1017"/>
                <a:gd name="T21" fmla="*/ 339 h 1126"/>
                <a:gd name="T22" fmla="*/ 1017 w 1017"/>
                <a:gd name="T23" fmla="*/ 17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7" h="1126">
                  <a:moveTo>
                    <a:pt x="0" y="171"/>
                  </a:moveTo>
                  <a:lnTo>
                    <a:pt x="0" y="956"/>
                  </a:lnTo>
                  <a:cubicBezTo>
                    <a:pt x="0" y="1050"/>
                    <a:pt x="227" y="1126"/>
                    <a:pt x="509" y="1126"/>
                  </a:cubicBezTo>
                  <a:cubicBezTo>
                    <a:pt x="790" y="1126"/>
                    <a:pt x="1017" y="1050"/>
                    <a:pt x="1017" y="956"/>
                  </a:cubicBezTo>
                  <a:lnTo>
                    <a:pt x="1017" y="170"/>
                  </a:lnTo>
                  <a:cubicBezTo>
                    <a:pt x="1017" y="263"/>
                    <a:pt x="790" y="339"/>
                    <a:pt x="509" y="339"/>
                  </a:cubicBezTo>
                  <a:cubicBezTo>
                    <a:pt x="230" y="339"/>
                    <a:pt x="3" y="265"/>
                    <a:pt x="0" y="171"/>
                  </a:cubicBezTo>
                  <a:close/>
                  <a:moveTo>
                    <a:pt x="1017" y="170"/>
                  </a:moveTo>
                  <a:cubicBezTo>
                    <a:pt x="1017" y="76"/>
                    <a:pt x="790" y="0"/>
                    <a:pt x="509" y="0"/>
                  </a:cubicBezTo>
                  <a:cubicBezTo>
                    <a:pt x="227" y="0"/>
                    <a:pt x="0" y="76"/>
                    <a:pt x="0" y="170"/>
                  </a:cubicBezTo>
                  <a:cubicBezTo>
                    <a:pt x="0" y="263"/>
                    <a:pt x="227" y="339"/>
                    <a:pt x="509" y="339"/>
                  </a:cubicBezTo>
                  <a:cubicBezTo>
                    <a:pt x="790" y="339"/>
                    <a:pt x="1017" y="263"/>
                    <a:pt x="1017" y="170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68">
              <a:extLst>
                <a:ext uri="{FF2B5EF4-FFF2-40B4-BE49-F238E27FC236}">
                  <a16:creationId xmlns:a16="http://schemas.microsoft.com/office/drawing/2014/main" id="{A4D483B6-032C-4CDA-B933-76C4DD4D2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2" y="2533"/>
              <a:ext cx="1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1E4A73"/>
                  </a:solidFill>
                  <a:effectLst/>
                  <a:latin typeface="Calibri" panose="020F0502020204030204" pitchFamily="34" charset="0"/>
                </a:rPr>
                <a:t>БД БП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F664E407-B300-4A60-A3C0-A0E710C88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245"/>
              <a:ext cx="1979" cy="999"/>
            </a:xfrm>
            <a:custGeom>
              <a:avLst/>
              <a:gdLst>
                <a:gd name="T0" fmla="*/ 0 w 6198"/>
                <a:gd name="T1" fmla="*/ 3135 h 3135"/>
                <a:gd name="T2" fmla="*/ 1708 w 6198"/>
                <a:gd name="T3" fmla="*/ 3135 h 3135"/>
                <a:gd name="T4" fmla="*/ 1708 w 6198"/>
                <a:gd name="T5" fmla="*/ 50 h 3135"/>
                <a:gd name="T6" fmla="*/ 3774 w 6198"/>
                <a:gd name="T7" fmla="*/ 50 h 3135"/>
                <a:gd name="T8" fmla="*/ 3824 w 6198"/>
                <a:gd name="T9" fmla="*/ 0 h 3135"/>
                <a:gd name="T10" fmla="*/ 3875 w 6198"/>
                <a:gd name="T11" fmla="*/ 50 h 3135"/>
                <a:gd name="T12" fmla="*/ 6198 w 6198"/>
                <a:gd name="T13" fmla="*/ 5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8" h="3135">
                  <a:moveTo>
                    <a:pt x="0" y="3135"/>
                  </a:moveTo>
                  <a:lnTo>
                    <a:pt x="1708" y="3135"/>
                  </a:lnTo>
                  <a:lnTo>
                    <a:pt x="1708" y="50"/>
                  </a:lnTo>
                  <a:lnTo>
                    <a:pt x="3774" y="50"/>
                  </a:lnTo>
                  <a:cubicBezTo>
                    <a:pt x="3774" y="23"/>
                    <a:pt x="3797" y="0"/>
                    <a:pt x="3824" y="0"/>
                  </a:cubicBezTo>
                  <a:cubicBezTo>
                    <a:pt x="3852" y="0"/>
                    <a:pt x="3875" y="23"/>
                    <a:pt x="3875" y="50"/>
                  </a:cubicBezTo>
                  <a:lnTo>
                    <a:pt x="6198" y="50"/>
                  </a:lnTo>
                </a:path>
              </a:pathLst>
            </a:custGeom>
            <a:noFill/>
            <a:ln w="6350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9E953A61-CE86-4201-8769-75EE4D7C8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224"/>
              <a:ext cx="20" cy="41"/>
            </a:xfrm>
            <a:custGeom>
              <a:avLst/>
              <a:gdLst>
                <a:gd name="T0" fmla="*/ 20 w 20"/>
                <a:gd name="T1" fmla="*/ 0 h 41"/>
                <a:gd name="T2" fmla="*/ 0 w 20"/>
                <a:gd name="T3" fmla="*/ 20 h 41"/>
                <a:gd name="T4" fmla="*/ 20 w 20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1">
                  <a:moveTo>
                    <a:pt x="20" y="0"/>
                  </a:moveTo>
                  <a:lnTo>
                    <a:pt x="0" y="20"/>
                  </a:lnTo>
                  <a:lnTo>
                    <a:pt x="20" y="41"/>
                  </a:lnTo>
                </a:path>
              </a:pathLst>
            </a:custGeom>
            <a:noFill/>
            <a:ln w="6350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E849A2BA-9F10-4623-BA8C-949340B47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241"/>
              <a:ext cx="21" cy="41"/>
            </a:xfrm>
            <a:custGeom>
              <a:avLst/>
              <a:gdLst>
                <a:gd name="T0" fmla="*/ 0 w 21"/>
                <a:gd name="T1" fmla="*/ 41 h 41"/>
                <a:gd name="T2" fmla="*/ 21 w 21"/>
                <a:gd name="T3" fmla="*/ 20 h 41"/>
                <a:gd name="T4" fmla="*/ 0 w 21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1">
                  <a:moveTo>
                    <a:pt x="0" y="41"/>
                  </a:moveTo>
                  <a:lnTo>
                    <a:pt x="21" y="2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CD16D0C2-92DE-4058-B39B-46DB9BA28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1277"/>
              <a:ext cx="94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73">
              <a:extLst>
                <a:ext uri="{FF2B5EF4-FFF2-40B4-BE49-F238E27FC236}">
                  <a16:creationId xmlns:a16="http://schemas.microsoft.com/office/drawing/2014/main" id="{9306DA23-CF1B-45F4-8359-BD7689A73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" y="1277"/>
              <a:ext cx="12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41729D"/>
                  </a:solidFill>
                  <a:effectLst/>
                  <a:latin typeface="Calibri" panose="020F0502020204030204" pitchFamily="34" charset="0"/>
                </a:rPr>
                <a:t>VPN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D592BC63-F515-440B-9F40-2D75BAD74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059"/>
              <a:ext cx="2614" cy="13"/>
            </a:xfrm>
            <a:custGeom>
              <a:avLst/>
              <a:gdLst>
                <a:gd name="T0" fmla="*/ 0 w 2614"/>
                <a:gd name="T1" fmla="*/ 13 h 13"/>
                <a:gd name="T2" fmla="*/ 72 w 2614"/>
                <a:gd name="T3" fmla="*/ 0 h 13"/>
                <a:gd name="T4" fmla="*/ 2614 w 2614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4" h="13">
                  <a:moveTo>
                    <a:pt x="0" y="13"/>
                  </a:moveTo>
                  <a:lnTo>
                    <a:pt x="72" y="0"/>
                  </a:lnTo>
                  <a:lnTo>
                    <a:pt x="2614" y="0"/>
                  </a:lnTo>
                </a:path>
              </a:pathLst>
            </a:custGeom>
            <a:noFill/>
            <a:ln w="6350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BC6E4725-A46E-423D-ACC1-482637E02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048"/>
              <a:ext cx="24" cy="41"/>
            </a:xfrm>
            <a:custGeom>
              <a:avLst/>
              <a:gdLst>
                <a:gd name="T0" fmla="*/ 17 w 24"/>
                <a:gd name="T1" fmla="*/ 0 h 41"/>
                <a:gd name="T2" fmla="*/ 0 w 24"/>
                <a:gd name="T3" fmla="*/ 24 h 41"/>
                <a:gd name="T4" fmla="*/ 24 w 24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1">
                  <a:moveTo>
                    <a:pt x="17" y="0"/>
                  </a:moveTo>
                  <a:lnTo>
                    <a:pt x="0" y="24"/>
                  </a:lnTo>
                  <a:lnTo>
                    <a:pt x="24" y="41"/>
                  </a:lnTo>
                </a:path>
              </a:pathLst>
            </a:custGeom>
            <a:noFill/>
            <a:ln w="6350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28311C6B-C739-4B75-808B-4AB0B394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038"/>
              <a:ext cx="21" cy="41"/>
            </a:xfrm>
            <a:custGeom>
              <a:avLst/>
              <a:gdLst>
                <a:gd name="T0" fmla="*/ 0 w 21"/>
                <a:gd name="T1" fmla="*/ 41 h 41"/>
                <a:gd name="T2" fmla="*/ 21 w 21"/>
                <a:gd name="T3" fmla="*/ 21 h 41"/>
                <a:gd name="T4" fmla="*/ 0 w 21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1">
                  <a:moveTo>
                    <a:pt x="0" y="41"/>
                  </a:moveTo>
                  <a:lnTo>
                    <a:pt x="21" y="2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77">
              <a:extLst>
                <a:ext uri="{FF2B5EF4-FFF2-40B4-BE49-F238E27FC236}">
                  <a16:creationId xmlns:a16="http://schemas.microsoft.com/office/drawing/2014/main" id="{332950EE-5DB7-42C1-9E2C-9FFF57BD9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1026"/>
              <a:ext cx="94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5E35CB0C-4D65-4669-97B0-9079A4758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1026"/>
              <a:ext cx="15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41729D"/>
                  </a:solidFill>
                  <a:effectLst/>
                  <a:latin typeface="Calibri" panose="020F0502020204030204" pitchFamily="34" charset="0"/>
                </a:rPr>
                <a:t>VPN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26094D9E-9D7E-466D-AFA3-424CDB9FB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220"/>
              <a:ext cx="2570" cy="1344"/>
            </a:xfrm>
            <a:custGeom>
              <a:avLst/>
              <a:gdLst>
                <a:gd name="T0" fmla="*/ 0 w 2570"/>
                <a:gd name="T1" fmla="*/ 0 h 1344"/>
                <a:gd name="T2" fmla="*/ 1856 w 2570"/>
                <a:gd name="T3" fmla="*/ 0 h 1344"/>
                <a:gd name="T4" fmla="*/ 1856 w 2570"/>
                <a:gd name="T5" fmla="*/ 1344 h 1344"/>
                <a:gd name="T6" fmla="*/ 2570 w 2570"/>
                <a:gd name="T7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0" h="1344">
                  <a:moveTo>
                    <a:pt x="0" y="0"/>
                  </a:moveTo>
                  <a:lnTo>
                    <a:pt x="1856" y="0"/>
                  </a:lnTo>
                  <a:lnTo>
                    <a:pt x="1856" y="1344"/>
                  </a:lnTo>
                  <a:lnTo>
                    <a:pt x="2570" y="1344"/>
                  </a:lnTo>
                </a:path>
              </a:pathLst>
            </a:custGeom>
            <a:noFill/>
            <a:ln w="6350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5BDA196E-0322-4A6C-9399-EDF8B92A1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199"/>
              <a:ext cx="21" cy="41"/>
            </a:xfrm>
            <a:custGeom>
              <a:avLst/>
              <a:gdLst>
                <a:gd name="T0" fmla="*/ 21 w 21"/>
                <a:gd name="T1" fmla="*/ 0 h 41"/>
                <a:gd name="T2" fmla="*/ 0 w 21"/>
                <a:gd name="T3" fmla="*/ 21 h 41"/>
                <a:gd name="T4" fmla="*/ 21 w 21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1">
                  <a:moveTo>
                    <a:pt x="21" y="0"/>
                  </a:moveTo>
                  <a:lnTo>
                    <a:pt x="0" y="21"/>
                  </a:lnTo>
                  <a:lnTo>
                    <a:pt x="21" y="41"/>
                  </a:lnTo>
                </a:path>
              </a:pathLst>
            </a:custGeom>
            <a:noFill/>
            <a:ln w="6350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4E3CDC7F-631D-4DA4-997C-BB035D98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2543"/>
              <a:ext cx="20" cy="42"/>
            </a:xfrm>
            <a:custGeom>
              <a:avLst/>
              <a:gdLst>
                <a:gd name="T0" fmla="*/ 0 w 20"/>
                <a:gd name="T1" fmla="*/ 42 h 42"/>
                <a:gd name="T2" fmla="*/ 20 w 20"/>
                <a:gd name="T3" fmla="*/ 21 h 42"/>
                <a:gd name="T4" fmla="*/ 0 w 20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2">
                  <a:moveTo>
                    <a:pt x="0" y="42"/>
                  </a:moveTo>
                  <a:lnTo>
                    <a:pt x="20" y="2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5692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82">
              <a:extLst>
                <a:ext uri="{FF2B5EF4-FFF2-40B4-BE49-F238E27FC236}">
                  <a16:creationId xmlns:a16="http://schemas.microsoft.com/office/drawing/2014/main" id="{42F7FCFE-F3CD-4959-A07D-9271B9830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1289"/>
              <a:ext cx="94" cy="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83">
              <a:extLst>
                <a:ext uri="{FF2B5EF4-FFF2-40B4-BE49-F238E27FC236}">
                  <a16:creationId xmlns:a16="http://schemas.microsoft.com/office/drawing/2014/main" id="{63F9B80B-50DA-456E-8929-196226986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290"/>
              <a:ext cx="12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>
                  <a:ln>
                    <a:noFill/>
                  </a:ln>
                  <a:solidFill>
                    <a:srgbClr val="41729D"/>
                  </a:solidFill>
                  <a:effectLst/>
                  <a:latin typeface="Calibri" panose="020F0502020204030204" pitchFamily="34" charset="0"/>
                </a:rPr>
                <a:t>VPN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4">
              <a:extLst>
                <a:ext uri="{FF2B5EF4-FFF2-40B4-BE49-F238E27FC236}">
                  <a16:creationId xmlns:a16="http://schemas.microsoft.com/office/drawing/2014/main" id="{C84BA671-4B9F-4650-BC60-0967DC9E3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810"/>
              <a:ext cx="1255" cy="111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85">
              <a:extLst>
                <a:ext uri="{FF2B5EF4-FFF2-40B4-BE49-F238E27FC236}">
                  <a16:creationId xmlns:a16="http://schemas.microsoft.com/office/drawing/2014/main" id="{C5F66395-1EDC-4C64-9D03-85FD3FED3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810"/>
              <a:ext cx="1255" cy="1111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86">
              <a:extLst>
                <a:ext uri="{FF2B5EF4-FFF2-40B4-BE49-F238E27FC236}">
                  <a16:creationId xmlns:a16="http://schemas.microsoft.com/office/drawing/2014/main" id="{FED07627-F6CA-490E-AC05-D1E7BC11A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3527"/>
              <a:ext cx="7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Расход воды из гидропостов</a:t>
              </a:r>
              <a:endPara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</a:endParaRPr>
            </a:p>
          </p:txBody>
        </p:sp>
        <p:sp>
          <p:nvSpPr>
            <p:cNvPr id="89" name="Rectangle 87">
              <a:extLst>
                <a:ext uri="{FF2B5EF4-FFF2-40B4-BE49-F238E27FC236}">
                  <a16:creationId xmlns:a16="http://schemas.microsoft.com/office/drawing/2014/main" id="{B6A145EB-CCA4-42B4-BF3C-E69AEFFE9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810"/>
              <a:ext cx="1255" cy="21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88">
              <a:extLst>
                <a:ext uri="{FF2B5EF4-FFF2-40B4-BE49-F238E27FC236}">
                  <a16:creationId xmlns:a16="http://schemas.microsoft.com/office/drawing/2014/main" id="{E922D442-9231-43C5-9B03-1A5944161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810"/>
              <a:ext cx="1255" cy="214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89">
              <a:extLst>
                <a:ext uri="{FF2B5EF4-FFF2-40B4-BE49-F238E27FC236}">
                  <a16:creationId xmlns:a16="http://schemas.microsoft.com/office/drawing/2014/main" id="{8C6960B1-8B63-4708-9DD4-4D3A18CA2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2868"/>
              <a:ext cx="2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АМИ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0">
              <a:extLst>
                <a:ext uri="{FF2B5EF4-FFF2-40B4-BE49-F238E27FC236}">
                  <a16:creationId xmlns:a16="http://schemas.microsoft.com/office/drawing/2014/main" id="{5DF5374A-6151-49FF-A7C9-590B6F320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3024"/>
              <a:ext cx="1255" cy="19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91">
              <a:extLst>
                <a:ext uri="{FF2B5EF4-FFF2-40B4-BE49-F238E27FC236}">
                  <a16:creationId xmlns:a16="http://schemas.microsoft.com/office/drawing/2014/main" id="{2BC607AB-B2F0-4C63-949B-5C6772E61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079"/>
              <a:ext cx="15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Код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8269A2CF-48ED-41AA-99C7-473AC7CBA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3057"/>
              <a:ext cx="65" cy="120"/>
            </a:xfrm>
            <a:custGeom>
              <a:avLst/>
              <a:gdLst>
                <a:gd name="T0" fmla="*/ 47 w 203"/>
                <a:gd name="T1" fmla="*/ 321 h 375"/>
                <a:gd name="T2" fmla="*/ 101 w 203"/>
                <a:gd name="T3" fmla="*/ 375 h 375"/>
                <a:gd name="T4" fmla="*/ 142 w 203"/>
                <a:gd name="T5" fmla="*/ 335 h 375"/>
                <a:gd name="T6" fmla="*/ 142 w 203"/>
                <a:gd name="T7" fmla="*/ 200 h 375"/>
                <a:gd name="T8" fmla="*/ 169 w 203"/>
                <a:gd name="T9" fmla="*/ 200 h 375"/>
                <a:gd name="T10" fmla="*/ 156 w 203"/>
                <a:gd name="T11" fmla="*/ 173 h 375"/>
                <a:gd name="T12" fmla="*/ 173 w 203"/>
                <a:gd name="T13" fmla="*/ 47 h 375"/>
                <a:gd name="T14" fmla="*/ 47 w 203"/>
                <a:gd name="T15" fmla="*/ 30 h 375"/>
                <a:gd name="T16" fmla="*/ 30 w 203"/>
                <a:gd name="T17" fmla="*/ 156 h 375"/>
                <a:gd name="T18" fmla="*/ 47 w 203"/>
                <a:gd name="T19" fmla="*/ 173 h 375"/>
                <a:gd name="T20" fmla="*/ 33 w 203"/>
                <a:gd name="T21" fmla="*/ 200 h 375"/>
                <a:gd name="T22" fmla="*/ 60 w 203"/>
                <a:gd name="T23" fmla="*/ 200 h 375"/>
                <a:gd name="T24" fmla="*/ 60 w 203"/>
                <a:gd name="T25" fmla="*/ 214 h 375"/>
                <a:gd name="T26" fmla="*/ 40 w 203"/>
                <a:gd name="T27" fmla="*/ 240 h 375"/>
                <a:gd name="T28" fmla="*/ 74 w 203"/>
                <a:gd name="T29" fmla="*/ 267 h 375"/>
                <a:gd name="T30" fmla="*/ 74 w 203"/>
                <a:gd name="T31" fmla="*/ 281 h 375"/>
                <a:gd name="T32" fmla="*/ 47 w 203"/>
                <a:gd name="T33" fmla="*/ 308 h 375"/>
                <a:gd name="T34" fmla="*/ 47 w 203"/>
                <a:gd name="T35" fmla="*/ 32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375">
                  <a:moveTo>
                    <a:pt x="47" y="321"/>
                  </a:moveTo>
                  <a:lnTo>
                    <a:pt x="101" y="375"/>
                  </a:lnTo>
                  <a:lnTo>
                    <a:pt x="142" y="335"/>
                  </a:lnTo>
                  <a:lnTo>
                    <a:pt x="142" y="200"/>
                  </a:lnTo>
                  <a:lnTo>
                    <a:pt x="169" y="200"/>
                  </a:lnTo>
                  <a:lnTo>
                    <a:pt x="156" y="173"/>
                  </a:lnTo>
                  <a:cubicBezTo>
                    <a:pt x="195" y="143"/>
                    <a:pt x="203" y="87"/>
                    <a:pt x="173" y="47"/>
                  </a:cubicBezTo>
                  <a:cubicBezTo>
                    <a:pt x="143" y="8"/>
                    <a:pt x="86" y="0"/>
                    <a:pt x="47" y="30"/>
                  </a:cubicBezTo>
                  <a:cubicBezTo>
                    <a:pt x="7" y="60"/>
                    <a:pt x="0" y="117"/>
                    <a:pt x="30" y="156"/>
                  </a:cubicBezTo>
                  <a:cubicBezTo>
                    <a:pt x="35" y="163"/>
                    <a:pt x="40" y="168"/>
                    <a:pt x="47" y="173"/>
                  </a:cubicBezTo>
                  <a:lnTo>
                    <a:pt x="33" y="200"/>
                  </a:lnTo>
                  <a:lnTo>
                    <a:pt x="60" y="200"/>
                  </a:lnTo>
                  <a:lnTo>
                    <a:pt x="60" y="214"/>
                  </a:lnTo>
                  <a:lnTo>
                    <a:pt x="40" y="240"/>
                  </a:lnTo>
                  <a:lnTo>
                    <a:pt x="74" y="267"/>
                  </a:lnTo>
                  <a:lnTo>
                    <a:pt x="74" y="281"/>
                  </a:lnTo>
                  <a:lnTo>
                    <a:pt x="47" y="308"/>
                  </a:lnTo>
                  <a:lnTo>
                    <a:pt x="47" y="321"/>
                  </a:lnTo>
                  <a:close/>
                </a:path>
              </a:pathLst>
            </a:custGeom>
            <a:solidFill>
              <a:srgbClr val="1E4E7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93">
              <a:extLst>
                <a:ext uri="{FF2B5EF4-FFF2-40B4-BE49-F238E27FC236}">
                  <a16:creationId xmlns:a16="http://schemas.microsoft.com/office/drawing/2014/main" id="{72AF7ECF-0845-4A40-A851-9900766F8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3079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E4E79"/>
                  </a:solidFill>
                  <a:effectLst/>
                  <a:latin typeface="Calibri" panose="020F0502020204030204" pitchFamily="34" charset="0"/>
                </a:rPr>
                <a:t>PK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8C6DBA1C-4AE2-4342-9C37-9805ED7A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" y="3211"/>
              <a:ext cx="1252" cy="5"/>
            </a:xfrm>
            <a:custGeom>
              <a:avLst/>
              <a:gdLst>
                <a:gd name="T0" fmla="*/ 26 w 1252"/>
                <a:gd name="T1" fmla="*/ 0 h 5"/>
                <a:gd name="T2" fmla="*/ 31 w 1252"/>
                <a:gd name="T3" fmla="*/ 5 h 5"/>
                <a:gd name="T4" fmla="*/ 62 w 1252"/>
                <a:gd name="T5" fmla="*/ 0 h 5"/>
                <a:gd name="T6" fmla="*/ 87 w 1252"/>
                <a:gd name="T7" fmla="*/ 5 h 5"/>
                <a:gd name="T8" fmla="*/ 92 w 1252"/>
                <a:gd name="T9" fmla="*/ 0 h 5"/>
                <a:gd name="T10" fmla="*/ 133 w 1252"/>
                <a:gd name="T11" fmla="*/ 0 h 5"/>
                <a:gd name="T12" fmla="*/ 138 w 1252"/>
                <a:gd name="T13" fmla="*/ 5 h 5"/>
                <a:gd name="T14" fmla="*/ 169 w 1252"/>
                <a:gd name="T15" fmla="*/ 0 h 5"/>
                <a:gd name="T16" fmla="*/ 194 w 1252"/>
                <a:gd name="T17" fmla="*/ 5 h 5"/>
                <a:gd name="T18" fmla="*/ 199 w 1252"/>
                <a:gd name="T19" fmla="*/ 0 h 5"/>
                <a:gd name="T20" fmla="*/ 240 w 1252"/>
                <a:gd name="T21" fmla="*/ 0 h 5"/>
                <a:gd name="T22" fmla="*/ 245 w 1252"/>
                <a:gd name="T23" fmla="*/ 5 h 5"/>
                <a:gd name="T24" fmla="*/ 276 w 1252"/>
                <a:gd name="T25" fmla="*/ 0 h 5"/>
                <a:gd name="T26" fmla="*/ 302 w 1252"/>
                <a:gd name="T27" fmla="*/ 5 h 5"/>
                <a:gd name="T28" fmla="*/ 307 w 1252"/>
                <a:gd name="T29" fmla="*/ 0 h 5"/>
                <a:gd name="T30" fmla="*/ 348 w 1252"/>
                <a:gd name="T31" fmla="*/ 0 h 5"/>
                <a:gd name="T32" fmla="*/ 353 w 1252"/>
                <a:gd name="T33" fmla="*/ 5 h 5"/>
                <a:gd name="T34" fmla="*/ 383 w 1252"/>
                <a:gd name="T35" fmla="*/ 0 h 5"/>
                <a:gd name="T36" fmla="*/ 409 w 1252"/>
                <a:gd name="T37" fmla="*/ 5 h 5"/>
                <a:gd name="T38" fmla="*/ 414 w 1252"/>
                <a:gd name="T39" fmla="*/ 0 h 5"/>
                <a:gd name="T40" fmla="*/ 455 w 1252"/>
                <a:gd name="T41" fmla="*/ 0 h 5"/>
                <a:gd name="T42" fmla="*/ 460 w 1252"/>
                <a:gd name="T43" fmla="*/ 5 h 5"/>
                <a:gd name="T44" fmla="*/ 491 w 1252"/>
                <a:gd name="T45" fmla="*/ 0 h 5"/>
                <a:gd name="T46" fmla="*/ 516 w 1252"/>
                <a:gd name="T47" fmla="*/ 5 h 5"/>
                <a:gd name="T48" fmla="*/ 521 w 1252"/>
                <a:gd name="T49" fmla="*/ 0 h 5"/>
                <a:gd name="T50" fmla="*/ 562 w 1252"/>
                <a:gd name="T51" fmla="*/ 0 h 5"/>
                <a:gd name="T52" fmla="*/ 567 w 1252"/>
                <a:gd name="T53" fmla="*/ 5 h 5"/>
                <a:gd name="T54" fmla="*/ 598 w 1252"/>
                <a:gd name="T55" fmla="*/ 0 h 5"/>
                <a:gd name="T56" fmla="*/ 623 w 1252"/>
                <a:gd name="T57" fmla="*/ 5 h 5"/>
                <a:gd name="T58" fmla="*/ 629 w 1252"/>
                <a:gd name="T59" fmla="*/ 0 h 5"/>
                <a:gd name="T60" fmla="*/ 669 w 1252"/>
                <a:gd name="T61" fmla="*/ 0 h 5"/>
                <a:gd name="T62" fmla="*/ 675 w 1252"/>
                <a:gd name="T63" fmla="*/ 5 h 5"/>
                <a:gd name="T64" fmla="*/ 705 w 1252"/>
                <a:gd name="T65" fmla="*/ 0 h 5"/>
                <a:gd name="T66" fmla="*/ 731 w 1252"/>
                <a:gd name="T67" fmla="*/ 5 h 5"/>
                <a:gd name="T68" fmla="*/ 736 w 1252"/>
                <a:gd name="T69" fmla="*/ 0 h 5"/>
                <a:gd name="T70" fmla="*/ 777 w 1252"/>
                <a:gd name="T71" fmla="*/ 0 h 5"/>
                <a:gd name="T72" fmla="*/ 782 w 1252"/>
                <a:gd name="T73" fmla="*/ 5 h 5"/>
                <a:gd name="T74" fmla="*/ 812 w 1252"/>
                <a:gd name="T75" fmla="*/ 0 h 5"/>
                <a:gd name="T76" fmla="*/ 838 w 1252"/>
                <a:gd name="T77" fmla="*/ 5 h 5"/>
                <a:gd name="T78" fmla="*/ 843 w 1252"/>
                <a:gd name="T79" fmla="*/ 0 h 5"/>
                <a:gd name="T80" fmla="*/ 884 w 1252"/>
                <a:gd name="T81" fmla="*/ 0 h 5"/>
                <a:gd name="T82" fmla="*/ 889 w 1252"/>
                <a:gd name="T83" fmla="*/ 5 h 5"/>
                <a:gd name="T84" fmla="*/ 920 w 1252"/>
                <a:gd name="T85" fmla="*/ 0 h 5"/>
                <a:gd name="T86" fmla="*/ 945 w 1252"/>
                <a:gd name="T87" fmla="*/ 5 h 5"/>
                <a:gd name="T88" fmla="*/ 950 w 1252"/>
                <a:gd name="T89" fmla="*/ 0 h 5"/>
                <a:gd name="T90" fmla="*/ 991 w 1252"/>
                <a:gd name="T91" fmla="*/ 0 h 5"/>
                <a:gd name="T92" fmla="*/ 996 w 1252"/>
                <a:gd name="T93" fmla="*/ 5 h 5"/>
                <a:gd name="T94" fmla="*/ 1027 w 1252"/>
                <a:gd name="T95" fmla="*/ 0 h 5"/>
                <a:gd name="T96" fmla="*/ 1053 w 1252"/>
                <a:gd name="T97" fmla="*/ 5 h 5"/>
                <a:gd name="T98" fmla="*/ 1058 w 1252"/>
                <a:gd name="T99" fmla="*/ 0 h 5"/>
                <a:gd name="T100" fmla="*/ 1099 w 1252"/>
                <a:gd name="T101" fmla="*/ 0 h 5"/>
                <a:gd name="T102" fmla="*/ 1104 w 1252"/>
                <a:gd name="T103" fmla="*/ 5 h 5"/>
                <a:gd name="T104" fmla="*/ 1134 w 1252"/>
                <a:gd name="T105" fmla="*/ 0 h 5"/>
                <a:gd name="T106" fmla="*/ 1160 w 1252"/>
                <a:gd name="T107" fmla="*/ 5 h 5"/>
                <a:gd name="T108" fmla="*/ 1165 w 1252"/>
                <a:gd name="T109" fmla="*/ 0 h 5"/>
                <a:gd name="T110" fmla="*/ 1206 w 1252"/>
                <a:gd name="T111" fmla="*/ 0 h 5"/>
                <a:gd name="T112" fmla="*/ 1211 w 1252"/>
                <a:gd name="T113" fmla="*/ 5 h 5"/>
                <a:gd name="T114" fmla="*/ 1242 w 1252"/>
                <a:gd name="T1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52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16" y="0"/>
                  </a:move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0"/>
                  </a:lnTo>
                  <a:close/>
                  <a:moveTo>
                    <a:pt x="31" y="0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31" y="5"/>
                  </a:lnTo>
                  <a:lnTo>
                    <a:pt x="31" y="0"/>
                  </a:lnTo>
                  <a:close/>
                  <a:moveTo>
                    <a:pt x="46" y="0"/>
                  </a:moveTo>
                  <a:lnTo>
                    <a:pt x="56" y="0"/>
                  </a:lnTo>
                  <a:lnTo>
                    <a:pt x="56" y="5"/>
                  </a:lnTo>
                  <a:lnTo>
                    <a:pt x="46" y="5"/>
                  </a:lnTo>
                  <a:lnTo>
                    <a:pt x="46" y="0"/>
                  </a:lnTo>
                  <a:close/>
                  <a:moveTo>
                    <a:pt x="62" y="0"/>
                  </a:moveTo>
                  <a:lnTo>
                    <a:pt x="72" y="0"/>
                  </a:lnTo>
                  <a:lnTo>
                    <a:pt x="72" y="5"/>
                  </a:lnTo>
                  <a:lnTo>
                    <a:pt x="62" y="5"/>
                  </a:lnTo>
                  <a:lnTo>
                    <a:pt x="62" y="0"/>
                  </a:lnTo>
                  <a:close/>
                  <a:moveTo>
                    <a:pt x="7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77" y="5"/>
                  </a:lnTo>
                  <a:lnTo>
                    <a:pt x="77" y="0"/>
                  </a:lnTo>
                  <a:close/>
                  <a:moveTo>
                    <a:pt x="92" y="0"/>
                  </a:moveTo>
                  <a:lnTo>
                    <a:pt x="102" y="0"/>
                  </a:lnTo>
                  <a:lnTo>
                    <a:pt x="102" y="5"/>
                  </a:lnTo>
                  <a:lnTo>
                    <a:pt x="92" y="5"/>
                  </a:lnTo>
                  <a:lnTo>
                    <a:pt x="92" y="0"/>
                  </a:lnTo>
                  <a:close/>
                  <a:moveTo>
                    <a:pt x="108" y="0"/>
                  </a:moveTo>
                  <a:lnTo>
                    <a:pt x="118" y="0"/>
                  </a:lnTo>
                  <a:lnTo>
                    <a:pt x="118" y="5"/>
                  </a:lnTo>
                  <a:lnTo>
                    <a:pt x="108" y="5"/>
                  </a:lnTo>
                  <a:lnTo>
                    <a:pt x="108" y="0"/>
                  </a:lnTo>
                  <a:close/>
                  <a:moveTo>
                    <a:pt x="12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23" y="5"/>
                  </a:lnTo>
                  <a:lnTo>
                    <a:pt x="123" y="0"/>
                  </a:lnTo>
                  <a:close/>
                  <a:moveTo>
                    <a:pt x="138" y="0"/>
                  </a:moveTo>
                  <a:lnTo>
                    <a:pt x="148" y="0"/>
                  </a:lnTo>
                  <a:lnTo>
                    <a:pt x="148" y="5"/>
                  </a:lnTo>
                  <a:lnTo>
                    <a:pt x="138" y="5"/>
                  </a:lnTo>
                  <a:lnTo>
                    <a:pt x="138" y="0"/>
                  </a:lnTo>
                  <a:close/>
                  <a:moveTo>
                    <a:pt x="153" y="0"/>
                  </a:moveTo>
                  <a:lnTo>
                    <a:pt x="164" y="0"/>
                  </a:lnTo>
                  <a:lnTo>
                    <a:pt x="164" y="5"/>
                  </a:lnTo>
                  <a:lnTo>
                    <a:pt x="153" y="5"/>
                  </a:lnTo>
                  <a:lnTo>
                    <a:pt x="153" y="0"/>
                  </a:lnTo>
                  <a:close/>
                  <a:moveTo>
                    <a:pt x="169" y="0"/>
                  </a:moveTo>
                  <a:lnTo>
                    <a:pt x="179" y="0"/>
                  </a:lnTo>
                  <a:lnTo>
                    <a:pt x="179" y="5"/>
                  </a:lnTo>
                  <a:lnTo>
                    <a:pt x="169" y="5"/>
                  </a:lnTo>
                  <a:lnTo>
                    <a:pt x="169" y="0"/>
                  </a:lnTo>
                  <a:close/>
                  <a:moveTo>
                    <a:pt x="184" y="0"/>
                  </a:moveTo>
                  <a:lnTo>
                    <a:pt x="194" y="0"/>
                  </a:lnTo>
                  <a:lnTo>
                    <a:pt x="194" y="5"/>
                  </a:lnTo>
                  <a:lnTo>
                    <a:pt x="184" y="5"/>
                  </a:lnTo>
                  <a:lnTo>
                    <a:pt x="184" y="0"/>
                  </a:lnTo>
                  <a:close/>
                  <a:moveTo>
                    <a:pt x="199" y="0"/>
                  </a:moveTo>
                  <a:lnTo>
                    <a:pt x="210" y="0"/>
                  </a:lnTo>
                  <a:lnTo>
                    <a:pt x="210" y="5"/>
                  </a:lnTo>
                  <a:lnTo>
                    <a:pt x="199" y="5"/>
                  </a:lnTo>
                  <a:lnTo>
                    <a:pt x="199" y="0"/>
                  </a:lnTo>
                  <a:close/>
                  <a:moveTo>
                    <a:pt x="215" y="0"/>
                  </a:moveTo>
                  <a:lnTo>
                    <a:pt x="225" y="0"/>
                  </a:lnTo>
                  <a:lnTo>
                    <a:pt x="225" y="5"/>
                  </a:lnTo>
                  <a:lnTo>
                    <a:pt x="215" y="5"/>
                  </a:lnTo>
                  <a:lnTo>
                    <a:pt x="215" y="0"/>
                  </a:lnTo>
                  <a:close/>
                  <a:moveTo>
                    <a:pt x="230" y="0"/>
                  </a:moveTo>
                  <a:lnTo>
                    <a:pt x="240" y="0"/>
                  </a:lnTo>
                  <a:lnTo>
                    <a:pt x="240" y="5"/>
                  </a:lnTo>
                  <a:lnTo>
                    <a:pt x="230" y="5"/>
                  </a:lnTo>
                  <a:lnTo>
                    <a:pt x="230" y="0"/>
                  </a:lnTo>
                  <a:close/>
                  <a:moveTo>
                    <a:pt x="245" y="0"/>
                  </a:moveTo>
                  <a:lnTo>
                    <a:pt x="256" y="0"/>
                  </a:lnTo>
                  <a:lnTo>
                    <a:pt x="256" y="5"/>
                  </a:lnTo>
                  <a:lnTo>
                    <a:pt x="245" y="5"/>
                  </a:lnTo>
                  <a:lnTo>
                    <a:pt x="245" y="0"/>
                  </a:lnTo>
                  <a:close/>
                  <a:moveTo>
                    <a:pt x="261" y="0"/>
                  </a:moveTo>
                  <a:lnTo>
                    <a:pt x="271" y="0"/>
                  </a:lnTo>
                  <a:lnTo>
                    <a:pt x="271" y="5"/>
                  </a:lnTo>
                  <a:lnTo>
                    <a:pt x="261" y="5"/>
                  </a:lnTo>
                  <a:lnTo>
                    <a:pt x="261" y="0"/>
                  </a:lnTo>
                  <a:close/>
                  <a:moveTo>
                    <a:pt x="276" y="0"/>
                  </a:moveTo>
                  <a:lnTo>
                    <a:pt x="286" y="0"/>
                  </a:lnTo>
                  <a:lnTo>
                    <a:pt x="286" y="5"/>
                  </a:lnTo>
                  <a:lnTo>
                    <a:pt x="276" y="5"/>
                  </a:lnTo>
                  <a:lnTo>
                    <a:pt x="276" y="0"/>
                  </a:lnTo>
                  <a:close/>
                  <a:moveTo>
                    <a:pt x="291" y="0"/>
                  </a:moveTo>
                  <a:lnTo>
                    <a:pt x="302" y="0"/>
                  </a:lnTo>
                  <a:lnTo>
                    <a:pt x="302" y="5"/>
                  </a:lnTo>
                  <a:lnTo>
                    <a:pt x="291" y="5"/>
                  </a:lnTo>
                  <a:lnTo>
                    <a:pt x="291" y="0"/>
                  </a:lnTo>
                  <a:close/>
                  <a:moveTo>
                    <a:pt x="307" y="0"/>
                  </a:moveTo>
                  <a:lnTo>
                    <a:pt x="317" y="0"/>
                  </a:lnTo>
                  <a:lnTo>
                    <a:pt x="317" y="5"/>
                  </a:lnTo>
                  <a:lnTo>
                    <a:pt x="307" y="5"/>
                  </a:lnTo>
                  <a:lnTo>
                    <a:pt x="307" y="0"/>
                  </a:lnTo>
                  <a:close/>
                  <a:moveTo>
                    <a:pt x="322" y="0"/>
                  </a:moveTo>
                  <a:lnTo>
                    <a:pt x="332" y="0"/>
                  </a:lnTo>
                  <a:lnTo>
                    <a:pt x="332" y="5"/>
                  </a:lnTo>
                  <a:lnTo>
                    <a:pt x="322" y="5"/>
                  </a:lnTo>
                  <a:lnTo>
                    <a:pt x="322" y="0"/>
                  </a:lnTo>
                  <a:close/>
                  <a:moveTo>
                    <a:pt x="337" y="0"/>
                  </a:moveTo>
                  <a:lnTo>
                    <a:pt x="348" y="0"/>
                  </a:lnTo>
                  <a:lnTo>
                    <a:pt x="348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53" y="0"/>
                  </a:moveTo>
                  <a:lnTo>
                    <a:pt x="363" y="0"/>
                  </a:lnTo>
                  <a:lnTo>
                    <a:pt x="363" y="5"/>
                  </a:lnTo>
                  <a:lnTo>
                    <a:pt x="353" y="5"/>
                  </a:lnTo>
                  <a:lnTo>
                    <a:pt x="353" y="0"/>
                  </a:lnTo>
                  <a:close/>
                  <a:moveTo>
                    <a:pt x="368" y="0"/>
                  </a:moveTo>
                  <a:lnTo>
                    <a:pt x="378" y="0"/>
                  </a:lnTo>
                  <a:lnTo>
                    <a:pt x="378" y="5"/>
                  </a:lnTo>
                  <a:lnTo>
                    <a:pt x="368" y="5"/>
                  </a:lnTo>
                  <a:lnTo>
                    <a:pt x="368" y="0"/>
                  </a:lnTo>
                  <a:close/>
                  <a:moveTo>
                    <a:pt x="383" y="0"/>
                  </a:moveTo>
                  <a:lnTo>
                    <a:pt x="394" y="0"/>
                  </a:lnTo>
                  <a:lnTo>
                    <a:pt x="394" y="5"/>
                  </a:lnTo>
                  <a:lnTo>
                    <a:pt x="383" y="5"/>
                  </a:lnTo>
                  <a:lnTo>
                    <a:pt x="383" y="0"/>
                  </a:lnTo>
                  <a:close/>
                  <a:moveTo>
                    <a:pt x="399" y="0"/>
                  </a:moveTo>
                  <a:lnTo>
                    <a:pt x="409" y="0"/>
                  </a:lnTo>
                  <a:lnTo>
                    <a:pt x="409" y="5"/>
                  </a:lnTo>
                  <a:lnTo>
                    <a:pt x="399" y="5"/>
                  </a:lnTo>
                  <a:lnTo>
                    <a:pt x="399" y="0"/>
                  </a:lnTo>
                  <a:close/>
                  <a:moveTo>
                    <a:pt x="414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14" y="5"/>
                  </a:lnTo>
                  <a:lnTo>
                    <a:pt x="414" y="0"/>
                  </a:lnTo>
                  <a:close/>
                  <a:moveTo>
                    <a:pt x="429" y="0"/>
                  </a:moveTo>
                  <a:lnTo>
                    <a:pt x="440" y="0"/>
                  </a:lnTo>
                  <a:lnTo>
                    <a:pt x="440" y="5"/>
                  </a:lnTo>
                  <a:lnTo>
                    <a:pt x="429" y="5"/>
                  </a:lnTo>
                  <a:lnTo>
                    <a:pt x="429" y="0"/>
                  </a:lnTo>
                  <a:close/>
                  <a:moveTo>
                    <a:pt x="445" y="0"/>
                  </a:moveTo>
                  <a:lnTo>
                    <a:pt x="455" y="0"/>
                  </a:lnTo>
                  <a:lnTo>
                    <a:pt x="455" y="5"/>
                  </a:lnTo>
                  <a:lnTo>
                    <a:pt x="445" y="5"/>
                  </a:lnTo>
                  <a:lnTo>
                    <a:pt x="445" y="0"/>
                  </a:lnTo>
                  <a:close/>
                  <a:moveTo>
                    <a:pt x="460" y="0"/>
                  </a:moveTo>
                  <a:lnTo>
                    <a:pt x="470" y="0"/>
                  </a:lnTo>
                  <a:lnTo>
                    <a:pt x="470" y="5"/>
                  </a:lnTo>
                  <a:lnTo>
                    <a:pt x="460" y="5"/>
                  </a:lnTo>
                  <a:lnTo>
                    <a:pt x="460" y="0"/>
                  </a:lnTo>
                  <a:close/>
                  <a:moveTo>
                    <a:pt x="475" y="0"/>
                  </a:moveTo>
                  <a:lnTo>
                    <a:pt x="486" y="0"/>
                  </a:lnTo>
                  <a:lnTo>
                    <a:pt x="486" y="5"/>
                  </a:lnTo>
                  <a:lnTo>
                    <a:pt x="475" y="5"/>
                  </a:lnTo>
                  <a:lnTo>
                    <a:pt x="475" y="0"/>
                  </a:lnTo>
                  <a:close/>
                  <a:moveTo>
                    <a:pt x="491" y="0"/>
                  </a:moveTo>
                  <a:lnTo>
                    <a:pt x="501" y="0"/>
                  </a:lnTo>
                  <a:lnTo>
                    <a:pt x="501" y="5"/>
                  </a:lnTo>
                  <a:lnTo>
                    <a:pt x="491" y="5"/>
                  </a:lnTo>
                  <a:lnTo>
                    <a:pt x="491" y="0"/>
                  </a:lnTo>
                  <a:close/>
                  <a:moveTo>
                    <a:pt x="506" y="0"/>
                  </a:moveTo>
                  <a:lnTo>
                    <a:pt x="516" y="0"/>
                  </a:lnTo>
                  <a:lnTo>
                    <a:pt x="516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21" y="0"/>
                  </a:moveTo>
                  <a:lnTo>
                    <a:pt x="532" y="0"/>
                  </a:lnTo>
                  <a:lnTo>
                    <a:pt x="532" y="5"/>
                  </a:lnTo>
                  <a:lnTo>
                    <a:pt x="521" y="5"/>
                  </a:lnTo>
                  <a:lnTo>
                    <a:pt x="521" y="0"/>
                  </a:lnTo>
                  <a:close/>
                  <a:moveTo>
                    <a:pt x="537" y="0"/>
                  </a:moveTo>
                  <a:lnTo>
                    <a:pt x="547" y="0"/>
                  </a:lnTo>
                  <a:lnTo>
                    <a:pt x="547" y="5"/>
                  </a:lnTo>
                  <a:lnTo>
                    <a:pt x="537" y="5"/>
                  </a:lnTo>
                  <a:lnTo>
                    <a:pt x="537" y="0"/>
                  </a:lnTo>
                  <a:close/>
                  <a:moveTo>
                    <a:pt x="552" y="0"/>
                  </a:moveTo>
                  <a:lnTo>
                    <a:pt x="562" y="0"/>
                  </a:lnTo>
                  <a:lnTo>
                    <a:pt x="562" y="5"/>
                  </a:lnTo>
                  <a:lnTo>
                    <a:pt x="552" y="5"/>
                  </a:lnTo>
                  <a:lnTo>
                    <a:pt x="552" y="0"/>
                  </a:lnTo>
                  <a:close/>
                  <a:moveTo>
                    <a:pt x="567" y="0"/>
                  </a:moveTo>
                  <a:lnTo>
                    <a:pt x="577" y="0"/>
                  </a:lnTo>
                  <a:lnTo>
                    <a:pt x="577" y="5"/>
                  </a:lnTo>
                  <a:lnTo>
                    <a:pt x="567" y="5"/>
                  </a:lnTo>
                  <a:lnTo>
                    <a:pt x="567" y="0"/>
                  </a:lnTo>
                  <a:close/>
                  <a:moveTo>
                    <a:pt x="583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83" y="5"/>
                  </a:lnTo>
                  <a:lnTo>
                    <a:pt x="583" y="0"/>
                  </a:lnTo>
                  <a:close/>
                  <a:moveTo>
                    <a:pt x="598" y="0"/>
                  </a:moveTo>
                  <a:lnTo>
                    <a:pt x="608" y="0"/>
                  </a:lnTo>
                  <a:lnTo>
                    <a:pt x="608" y="5"/>
                  </a:lnTo>
                  <a:lnTo>
                    <a:pt x="598" y="5"/>
                  </a:lnTo>
                  <a:lnTo>
                    <a:pt x="598" y="0"/>
                  </a:lnTo>
                  <a:close/>
                  <a:moveTo>
                    <a:pt x="613" y="0"/>
                  </a:moveTo>
                  <a:lnTo>
                    <a:pt x="623" y="0"/>
                  </a:lnTo>
                  <a:lnTo>
                    <a:pt x="623" y="5"/>
                  </a:lnTo>
                  <a:lnTo>
                    <a:pt x="613" y="5"/>
                  </a:lnTo>
                  <a:lnTo>
                    <a:pt x="613" y="0"/>
                  </a:lnTo>
                  <a:close/>
                  <a:moveTo>
                    <a:pt x="629" y="0"/>
                  </a:moveTo>
                  <a:lnTo>
                    <a:pt x="639" y="0"/>
                  </a:lnTo>
                  <a:lnTo>
                    <a:pt x="639" y="5"/>
                  </a:lnTo>
                  <a:lnTo>
                    <a:pt x="629" y="5"/>
                  </a:lnTo>
                  <a:lnTo>
                    <a:pt x="629" y="0"/>
                  </a:lnTo>
                  <a:close/>
                  <a:moveTo>
                    <a:pt x="644" y="0"/>
                  </a:moveTo>
                  <a:lnTo>
                    <a:pt x="654" y="0"/>
                  </a:lnTo>
                  <a:lnTo>
                    <a:pt x="654" y="5"/>
                  </a:lnTo>
                  <a:lnTo>
                    <a:pt x="644" y="5"/>
                  </a:lnTo>
                  <a:lnTo>
                    <a:pt x="644" y="0"/>
                  </a:lnTo>
                  <a:close/>
                  <a:moveTo>
                    <a:pt x="659" y="0"/>
                  </a:moveTo>
                  <a:lnTo>
                    <a:pt x="669" y="0"/>
                  </a:lnTo>
                  <a:lnTo>
                    <a:pt x="669" y="5"/>
                  </a:lnTo>
                  <a:lnTo>
                    <a:pt x="659" y="5"/>
                  </a:lnTo>
                  <a:lnTo>
                    <a:pt x="659" y="0"/>
                  </a:lnTo>
                  <a:close/>
                  <a:moveTo>
                    <a:pt x="675" y="0"/>
                  </a:moveTo>
                  <a:lnTo>
                    <a:pt x="685" y="0"/>
                  </a:lnTo>
                  <a:lnTo>
                    <a:pt x="685" y="5"/>
                  </a:lnTo>
                  <a:lnTo>
                    <a:pt x="675" y="5"/>
                  </a:lnTo>
                  <a:lnTo>
                    <a:pt x="675" y="0"/>
                  </a:lnTo>
                  <a:close/>
                  <a:moveTo>
                    <a:pt x="690" y="0"/>
                  </a:moveTo>
                  <a:lnTo>
                    <a:pt x="700" y="0"/>
                  </a:lnTo>
                  <a:lnTo>
                    <a:pt x="700" y="5"/>
                  </a:lnTo>
                  <a:lnTo>
                    <a:pt x="690" y="5"/>
                  </a:lnTo>
                  <a:lnTo>
                    <a:pt x="690" y="0"/>
                  </a:lnTo>
                  <a:close/>
                  <a:moveTo>
                    <a:pt x="705" y="0"/>
                  </a:moveTo>
                  <a:lnTo>
                    <a:pt x="715" y="0"/>
                  </a:lnTo>
                  <a:lnTo>
                    <a:pt x="715" y="5"/>
                  </a:lnTo>
                  <a:lnTo>
                    <a:pt x="705" y="5"/>
                  </a:lnTo>
                  <a:lnTo>
                    <a:pt x="705" y="0"/>
                  </a:lnTo>
                  <a:close/>
                  <a:moveTo>
                    <a:pt x="721" y="0"/>
                  </a:moveTo>
                  <a:lnTo>
                    <a:pt x="731" y="0"/>
                  </a:lnTo>
                  <a:lnTo>
                    <a:pt x="731" y="5"/>
                  </a:lnTo>
                  <a:lnTo>
                    <a:pt x="721" y="5"/>
                  </a:lnTo>
                  <a:lnTo>
                    <a:pt x="721" y="0"/>
                  </a:lnTo>
                  <a:close/>
                  <a:moveTo>
                    <a:pt x="736" y="0"/>
                  </a:moveTo>
                  <a:lnTo>
                    <a:pt x="746" y="0"/>
                  </a:lnTo>
                  <a:lnTo>
                    <a:pt x="746" y="5"/>
                  </a:lnTo>
                  <a:lnTo>
                    <a:pt x="736" y="5"/>
                  </a:lnTo>
                  <a:lnTo>
                    <a:pt x="736" y="0"/>
                  </a:lnTo>
                  <a:close/>
                  <a:moveTo>
                    <a:pt x="751" y="0"/>
                  </a:moveTo>
                  <a:lnTo>
                    <a:pt x="761" y="0"/>
                  </a:lnTo>
                  <a:lnTo>
                    <a:pt x="761" y="5"/>
                  </a:lnTo>
                  <a:lnTo>
                    <a:pt x="751" y="5"/>
                  </a:lnTo>
                  <a:lnTo>
                    <a:pt x="751" y="0"/>
                  </a:lnTo>
                  <a:close/>
                  <a:moveTo>
                    <a:pt x="767" y="0"/>
                  </a:moveTo>
                  <a:lnTo>
                    <a:pt x="777" y="0"/>
                  </a:lnTo>
                  <a:lnTo>
                    <a:pt x="777" y="5"/>
                  </a:lnTo>
                  <a:lnTo>
                    <a:pt x="767" y="5"/>
                  </a:lnTo>
                  <a:lnTo>
                    <a:pt x="767" y="0"/>
                  </a:lnTo>
                  <a:close/>
                  <a:moveTo>
                    <a:pt x="782" y="0"/>
                  </a:moveTo>
                  <a:lnTo>
                    <a:pt x="792" y="0"/>
                  </a:lnTo>
                  <a:lnTo>
                    <a:pt x="792" y="5"/>
                  </a:lnTo>
                  <a:lnTo>
                    <a:pt x="782" y="5"/>
                  </a:lnTo>
                  <a:lnTo>
                    <a:pt x="782" y="0"/>
                  </a:lnTo>
                  <a:close/>
                  <a:moveTo>
                    <a:pt x="797" y="0"/>
                  </a:moveTo>
                  <a:lnTo>
                    <a:pt x="807" y="0"/>
                  </a:lnTo>
                  <a:lnTo>
                    <a:pt x="807" y="5"/>
                  </a:lnTo>
                  <a:lnTo>
                    <a:pt x="797" y="5"/>
                  </a:lnTo>
                  <a:lnTo>
                    <a:pt x="797" y="0"/>
                  </a:lnTo>
                  <a:close/>
                  <a:moveTo>
                    <a:pt x="812" y="0"/>
                  </a:moveTo>
                  <a:lnTo>
                    <a:pt x="823" y="0"/>
                  </a:lnTo>
                  <a:lnTo>
                    <a:pt x="823" y="5"/>
                  </a:lnTo>
                  <a:lnTo>
                    <a:pt x="812" y="5"/>
                  </a:lnTo>
                  <a:lnTo>
                    <a:pt x="812" y="0"/>
                  </a:lnTo>
                  <a:close/>
                  <a:moveTo>
                    <a:pt x="828" y="0"/>
                  </a:moveTo>
                  <a:lnTo>
                    <a:pt x="838" y="0"/>
                  </a:lnTo>
                  <a:lnTo>
                    <a:pt x="838" y="5"/>
                  </a:lnTo>
                  <a:lnTo>
                    <a:pt x="828" y="5"/>
                  </a:lnTo>
                  <a:lnTo>
                    <a:pt x="828" y="0"/>
                  </a:lnTo>
                  <a:close/>
                  <a:moveTo>
                    <a:pt x="843" y="0"/>
                  </a:moveTo>
                  <a:lnTo>
                    <a:pt x="853" y="0"/>
                  </a:lnTo>
                  <a:lnTo>
                    <a:pt x="853" y="5"/>
                  </a:lnTo>
                  <a:lnTo>
                    <a:pt x="843" y="5"/>
                  </a:lnTo>
                  <a:lnTo>
                    <a:pt x="843" y="0"/>
                  </a:lnTo>
                  <a:close/>
                  <a:moveTo>
                    <a:pt x="858" y="0"/>
                  </a:moveTo>
                  <a:lnTo>
                    <a:pt x="869" y="0"/>
                  </a:lnTo>
                  <a:lnTo>
                    <a:pt x="869" y="5"/>
                  </a:lnTo>
                  <a:lnTo>
                    <a:pt x="858" y="5"/>
                  </a:lnTo>
                  <a:lnTo>
                    <a:pt x="858" y="0"/>
                  </a:lnTo>
                  <a:close/>
                  <a:moveTo>
                    <a:pt x="874" y="0"/>
                  </a:moveTo>
                  <a:lnTo>
                    <a:pt x="884" y="0"/>
                  </a:lnTo>
                  <a:lnTo>
                    <a:pt x="884" y="5"/>
                  </a:lnTo>
                  <a:lnTo>
                    <a:pt x="874" y="5"/>
                  </a:lnTo>
                  <a:lnTo>
                    <a:pt x="874" y="0"/>
                  </a:lnTo>
                  <a:close/>
                  <a:moveTo>
                    <a:pt x="889" y="0"/>
                  </a:moveTo>
                  <a:lnTo>
                    <a:pt x="899" y="0"/>
                  </a:lnTo>
                  <a:lnTo>
                    <a:pt x="899" y="5"/>
                  </a:lnTo>
                  <a:lnTo>
                    <a:pt x="889" y="5"/>
                  </a:lnTo>
                  <a:lnTo>
                    <a:pt x="889" y="0"/>
                  </a:lnTo>
                  <a:close/>
                  <a:moveTo>
                    <a:pt x="904" y="0"/>
                  </a:moveTo>
                  <a:lnTo>
                    <a:pt x="915" y="0"/>
                  </a:lnTo>
                  <a:lnTo>
                    <a:pt x="915" y="5"/>
                  </a:lnTo>
                  <a:lnTo>
                    <a:pt x="904" y="5"/>
                  </a:lnTo>
                  <a:lnTo>
                    <a:pt x="904" y="0"/>
                  </a:lnTo>
                  <a:close/>
                  <a:moveTo>
                    <a:pt x="920" y="0"/>
                  </a:moveTo>
                  <a:lnTo>
                    <a:pt x="930" y="0"/>
                  </a:lnTo>
                  <a:lnTo>
                    <a:pt x="930" y="5"/>
                  </a:lnTo>
                  <a:lnTo>
                    <a:pt x="920" y="5"/>
                  </a:lnTo>
                  <a:lnTo>
                    <a:pt x="920" y="0"/>
                  </a:lnTo>
                  <a:close/>
                  <a:moveTo>
                    <a:pt x="935" y="0"/>
                  </a:moveTo>
                  <a:lnTo>
                    <a:pt x="945" y="0"/>
                  </a:lnTo>
                  <a:lnTo>
                    <a:pt x="945" y="5"/>
                  </a:lnTo>
                  <a:lnTo>
                    <a:pt x="935" y="5"/>
                  </a:lnTo>
                  <a:lnTo>
                    <a:pt x="935" y="0"/>
                  </a:lnTo>
                  <a:close/>
                  <a:moveTo>
                    <a:pt x="950" y="0"/>
                  </a:moveTo>
                  <a:lnTo>
                    <a:pt x="961" y="0"/>
                  </a:lnTo>
                  <a:lnTo>
                    <a:pt x="961" y="5"/>
                  </a:lnTo>
                  <a:lnTo>
                    <a:pt x="950" y="5"/>
                  </a:lnTo>
                  <a:lnTo>
                    <a:pt x="950" y="0"/>
                  </a:lnTo>
                  <a:close/>
                  <a:moveTo>
                    <a:pt x="966" y="0"/>
                  </a:moveTo>
                  <a:lnTo>
                    <a:pt x="976" y="0"/>
                  </a:lnTo>
                  <a:lnTo>
                    <a:pt x="976" y="5"/>
                  </a:lnTo>
                  <a:lnTo>
                    <a:pt x="966" y="5"/>
                  </a:lnTo>
                  <a:lnTo>
                    <a:pt x="966" y="0"/>
                  </a:lnTo>
                  <a:close/>
                  <a:moveTo>
                    <a:pt x="981" y="0"/>
                  </a:moveTo>
                  <a:lnTo>
                    <a:pt x="991" y="0"/>
                  </a:lnTo>
                  <a:lnTo>
                    <a:pt x="991" y="5"/>
                  </a:lnTo>
                  <a:lnTo>
                    <a:pt x="981" y="5"/>
                  </a:lnTo>
                  <a:lnTo>
                    <a:pt x="981" y="0"/>
                  </a:lnTo>
                  <a:close/>
                  <a:moveTo>
                    <a:pt x="996" y="0"/>
                  </a:moveTo>
                  <a:lnTo>
                    <a:pt x="1007" y="0"/>
                  </a:lnTo>
                  <a:lnTo>
                    <a:pt x="1007" y="5"/>
                  </a:lnTo>
                  <a:lnTo>
                    <a:pt x="996" y="5"/>
                  </a:lnTo>
                  <a:lnTo>
                    <a:pt x="996" y="0"/>
                  </a:lnTo>
                  <a:close/>
                  <a:moveTo>
                    <a:pt x="1012" y="0"/>
                  </a:moveTo>
                  <a:lnTo>
                    <a:pt x="1022" y="0"/>
                  </a:lnTo>
                  <a:lnTo>
                    <a:pt x="1022" y="5"/>
                  </a:lnTo>
                  <a:lnTo>
                    <a:pt x="1012" y="5"/>
                  </a:lnTo>
                  <a:lnTo>
                    <a:pt x="1012" y="0"/>
                  </a:lnTo>
                  <a:close/>
                  <a:moveTo>
                    <a:pt x="1027" y="0"/>
                  </a:moveTo>
                  <a:lnTo>
                    <a:pt x="1037" y="0"/>
                  </a:lnTo>
                  <a:lnTo>
                    <a:pt x="1037" y="5"/>
                  </a:lnTo>
                  <a:lnTo>
                    <a:pt x="1027" y="5"/>
                  </a:lnTo>
                  <a:lnTo>
                    <a:pt x="1027" y="0"/>
                  </a:lnTo>
                  <a:close/>
                  <a:moveTo>
                    <a:pt x="1042" y="0"/>
                  </a:moveTo>
                  <a:lnTo>
                    <a:pt x="1053" y="0"/>
                  </a:lnTo>
                  <a:lnTo>
                    <a:pt x="1053" y="5"/>
                  </a:lnTo>
                  <a:lnTo>
                    <a:pt x="1042" y="5"/>
                  </a:lnTo>
                  <a:lnTo>
                    <a:pt x="1042" y="0"/>
                  </a:lnTo>
                  <a:close/>
                  <a:moveTo>
                    <a:pt x="1058" y="0"/>
                  </a:moveTo>
                  <a:lnTo>
                    <a:pt x="1068" y="0"/>
                  </a:lnTo>
                  <a:lnTo>
                    <a:pt x="1068" y="5"/>
                  </a:lnTo>
                  <a:lnTo>
                    <a:pt x="1058" y="5"/>
                  </a:lnTo>
                  <a:lnTo>
                    <a:pt x="1058" y="0"/>
                  </a:lnTo>
                  <a:close/>
                  <a:moveTo>
                    <a:pt x="1073" y="0"/>
                  </a:moveTo>
                  <a:lnTo>
                    <a:pt x="1083" y="0"/>
                  </a:lnTo>
                  <a:lnTo>
                    <a:pt x="1083" y="5"/>
                  </a:lnTo>
                  <a:lnTo>
                    <a:pt x="1073" y="5"/>
                  </a:lnTo>
                  <a:lnTo>
                    <a:pt x="1073" y="0"/>
                  </a:lnTo>
                  <a:close/>
                  <a:moveTo>
                    <a:pt x="1088" y="0"/>
                  </a:moveTo>
                  <a:lnTo>
                    <a:pt x="1099" y="0"/>
                  </a:lnTo>
                  <a:lnTo>
                    <a:pt x="1099" y="5"/>
                  </a:lnTo>
                  <a:lnTo>
                    <a:pt x="1088" y="5"/>
                  </a:lnTo>
                  <a:lnTo>
                    <a:pt x="1088" y="0"/>
                  </a:lnTo>
                  <a:close/>
                  <a:moveTo>
                    <a:pt x="1104" y="0"/>
                  </a:moveTo>
                  <a:lnTo>
                    <a:pt x="1114" y="0"/>
                  </a:lnTo>
                  <a:lnTo>
                    <a:pt x="1114" y="5"/>
                  </a:lnTo>
                  <a:lnTo>
                    <a:pt x="1104" y="5"/>
                  </a:lnTo>
                  <a:lnTo>
                    <a:pt x="1104" y="0"/>
                  </a:lnTo>
                  <a:close/>
                  <a:moveTo>
                    <a:pt x="1119" y="0"/>
                  </a:moveTo>
                  <a:lnTo>
                    <a:pt x="1129" y="0"/>
                  </a:lnTo>
                  <a:lnTo>
                    <a:pt x="1129" y="5"/>
                  </a:lnTo>
                  <a:lnTo>
                    <a:pt x="1119" y="5"/>
                  </a:lnTo>
                  <a:lnTo>
                    <a:pt x="1119" y="0"/>
                  </a:lnTo>
                  <a:close/>
                  <a:moveTo>
                    <a:pt x="1134" y="0"/>
                  </a:moveTo>
                  <a:lnTo>
                    <a:pt x="1145" y="0"/>
                  </a:lnTo>
                  <a:lnTo>
                    <a:pt x="1145" y="5"/>
                  </a:lnTo>
                  <a:lnTo>
                    <a:pt x="1134" y="5"/>
                  </a:lnTo>
                  <a:lnTo>
                    <a:pt x="1134" y="0"/>
                  </a:lnTo>
                  <a:close/>
                  <a:moveTo>
                    <a:pt x="1150" y="0"/>
                  </a:moveTo>
                  <a:lnTo>
                    <a:pt x="1160" y="0"/>
                  </a:lnTo>
                  <a:lnTo>
                    <a:pt x="1160" y="5"/>
                  </a:lnTo>
                  <a:lnTo>
                    <a:pt x="1150" y="5"/>
                  </a:lnTo>
                  <a:lnTo>
                    <a:pt x="1150" y="0"/>
                  </a:lnTo>
                  <a:close/>
                  <a:moveTo>
                    <a:pt x="1165" y="0"/>
                  </a:moveTo>
                  <a:lnTo>
                    <a:pt x="1175" y="0"/>
                  </a:lnTo>
                  <a:lnTo>
                    <a:pt x="1175" y="5"/>
                  </a:lnTo>
                  <a:lnTo>
                    <a:pt x="1165" y="5"/>
                  </a:lnTo>
                  <a:lnTo>
                    <a:pt x="1165" y="0"/>
                  </a:lnTo>
                  <a:close/>
                  <a:moveTo>
                    <a:pt x="1180" y="0"/>
                  </a:moveTo>
                  <a:lnTo>
                    <a:pt x="1191" y="0"/>
                  </a:lnTo>
                  <a:lnTo>
                    <a:pt x="1191" y="5"/>
                  </a:lnTo>
                  <a:lnTo>
                    <a:pt x="1180" y="5"/>
                  </a:lnTo>
                  <a:lnTo>
                    <a:pt x="1180" y="0"/>
                  </a:lnTo>
                  <a:close/>
                  <a:moveTo>
                    <a:pt x="1196" y="0"/>
                  </a:moveTo>
                  <a:lnTo>
                    <a:pt x="1206" y="0"/>
                  </a:lnTo>
                  <a:lnTo>
                    <a:pt x="1206" y="5"/>
                  </a:lnTo>
                  <a:lnTo>
                    <a:pt x="1196" y="5"/>
                  </a:lnTo>
                  <a:lnTo>
                    <a:pt x="1196" y="0"/>
                  </a:lnTo>
                  <a:close/>
                  <a:moveTo>
                    <a:pt x="1211" y="0"/>
                  </a:moveTo>
                  <a:lnTo>
                    <a:pt x="1221" y="0"/>
                  </a:lnTo>
                  <a:lnTo>
                    <a:pt x="1221" y="5"/>
                  </a:lnTo>
                  <a:lnTo>
                    <a:pt x="1211" y="5"/>
                  </a:lnTo>
                  <a:lnTo>
                    <a:pt x="1211" y="0"/>
                  </a:lnTo>
                  <a:close/>
                  <a:moveTo>
                    <a:pt x="1226" y="0"/>
                  </a:moveTo>
                  <a:lnTo>
                    <a:pt x="1236" y="0"/>
                  </a:lnTo>
                  <a:lnTo>
                    <a:pt x="1236" y="5"/>
                  </a:lnTo>
                  <a:lnTo>
                    <a:pt x="1226" y="5"/>
                  </a:lnTo>
                  <a:lnTo>
                    <a:pt x="1226" y="0"/>
                  </a:lnTo>
                  <a:close/>
                  <a:moveTo>
                    <a:pt x="1242" y="0"/>
                  </a:moveTo>
                  <a:lnTo>
                    <a:pt x="1252" y="0"/>
                  </a:lnTo>
                  <a:lnTo>
                    <a:pt x="1252" y="5"/>
                  </a:lnTo>
                  <a:lnTo>
                    <a:pt x="1242" y="5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5692C9"/>
            </a:solidFill>
            <a:ln w="0" cap="flat">
              <a:solidFill>
                <a:srgbClr val="5692C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95">
              <a:extLst>
                <a:ext uri="{FF2B5EF4-FFF2-40B4-BE49-F238E27FC236}">
                  <a16:creationId xmlns:a16="http://schemas.microsoft.com/office/drawing/2014/main" id="{8D5A9050-F98E-436F-B22C-33C6A4583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271"/>
              <a:ext cx="93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Ежедневные распределения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6">
              <a:extLst>
                <a:ext uri="{FF2B5EF4-FFF2-40B4-BE49-F238E27FC236}">
                  <a16:creationId xmlns:a16="http://schemas.microsoft.com/office/drawing/2014/main" id="{265DE7BC-BE43-4756-A2F7-8CB6EC13C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51"/>
              <a:ext cx="102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воды от реки до магистральных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7">
              <a:extLst>
                <a:ext uri="{FF2B5EF4-FFF2-40B4-BE49-F238E27FC236}">
                  <a16:creationId xmlns:a16="http://schemas.microsoft.com/office/drawing/2014/main" id="{E1A44171-B1CA-4CFA-8324-1829A52EA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434"/>
              <a:ext cx="28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каналов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8">
              <a:extLst>
                <a:ext uri="{FF2B5EF4-FFF2-40B4-BE49-F238E27FC236}">
                  <a16:creationId xmlns:a16="http://schemas.microsoft.com/office/drawing/2014/main" id="{2C434582-B5BF-468D-8B39-16C0C32D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625"/>
              <a:ext cx="93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Ежедневные распределения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9">
              <a:extLst>
                <a:ext uri="{FF2B5EF4-FFF2-40B4-BE49-F238E27FC236}">
                  <a16:creationId xmlns:a16="http://schemas.microsoft.com/office/drawing/2014/main" id="{A68CEC71-AE34-4074-88F4-43BFEA3D6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706"/>
              <a:ext cx="103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воды из магистральных каналов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0">
              <a:extLst>
                <a:ext uri="{FF2B5EF4-FFF2-40B4-BE49-F238E27FC236}">
                  <a16:creationId xmlns:a16="http://schemas.microsoft.com/office/drawing/2014/main" id="{706AC331-481C-4FAE-B7A6-1F07D2526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788"/>
              <a:ext cx="86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в ирригационные системы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1">
              <a:extLst>
                <a:ext uri="{FF2B5EF4-FFF2-40B4-BE49-F238E27FC236}">
                  <a16:creationId xmlns:a16="http://schemas.microsoft.com/office/drawing/2014/main" id="{D2578195-B2EB-459D-A5D0-DE67A0ED3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88"/>
              <a:ext cx="1255" cy="102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102">
              <a:extLst>
                <a:ext uri="{FF2B5EF4-FFF2-40B4-BE49-F238E27FC236}">
                  <a16:creationId xmlns:a16="http://schemas.microsoft.com/office/drawing/2014/main" id="{18E500CA-EE68-478C-8D1E-798B087D0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88"/>
              <a:ext cx="1255" cy="1029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103">
              <a:extLst>
                <a:ext uri="{FF2B5EF4-FFF2-40B4-BE49-F238E27FC236}">
                  <a16:creationId xmlns:a16="http://schemas.microsoft.com/office/drawing/2014/main" id="{1229373E-8581-4355-A025-419B949DA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0" y="3454"/>
              <a:ext cx="110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Расход воды из гидропостов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4">
              <a:extLst>
                <a:ext uri="{FF2B5EF4-FFF2-40B4-BE49-F238E27FC236}">
                  <a16:creationId xmlns:a16="http://schemas.microsoft.com/office/drawing/2014/main" id="{7F987770-D170-409B-84A9-0671D0E18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88"/>
              <a:ext cx="1255" cy="21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105">
              <a:extLst>
                <a:ext uri="{FF2B5EF4-FFF2-40B4-BE49-F238E27FC236}">
                  <a16:creationId xmlns:a16="http://schemas.microsoft.com/office/drawing/2014/main" id="{DD5FBE4D-820D-46E1-91F2-0FDF36A49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88"/>
              <a:ext cx="1255" cy="213"/>
            </a:xfrm>
            <a:prstGeom prst="rect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106">
              <a:extLst>
                <a:ext uri="{FF2B5EF4-FFF2-40B4-BE49-F238E27FC236}">
                  <a16:creationId xmlns:a16="http://schemas.microsoft.com/office/drawing/2014/main" id="{7E770217-47A5-4BCA-8534-113653827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3046"/>
              <a:ext cx="26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МЭВР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7">
              <a:extLst>
                <a:ext uri="{FF2B5EF4-FFF2-40B4-BE49-F238E27FC236}">
                  <a16:creationId xmlns:a16="http://schemas.microsoft.com/office/drawing/2014/main" id="{ED7D8585-CE88-4ACF-97A3-0D5CB4680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3201"/>
              <a:ext cx="1255" cy="191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108">
              <a:extLst>
                <a:ext uri="{FF2B5EF4-FFF2-40B4-BE49-F238E27FC236}">
                  <a16:creationId xmlns:a16="http://schemas.microsoft.com/office/drawing/2014/main" id="{78386163-7A3F-4FC0-B5B0-1CF63B0C3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3257"/>
              <a:ext cx="15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Код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FE525648-E8CF-4985-9C50-154957591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235"/>
              <a:ext cx="65" cy="119"/>
            </a:xfrm>
            <a:custGeom>
              <a:avLst/>
              <a:gdLst>
                <a:gd name="T0" fmla="*/ 48 w 203"/>
                <a:gd name="T1" fmla="*/ 320 h 374"/>
                <a:gd name="T2" fmla="*/ 102 w 203"/>
                <a:gd name="T3" fmla="*/ 374 h 374"/>
                <a:gd name="T4" fmla="*/ 143 w 203"/>
                <a:gd name="T5" fmla="*/ 334 h 374"/>
                <a:gd name="T6" fmla="*/ 143 w 203"/>
                <a:gd name="T7" fmla="*/ 199 h 374"/>
                <a:gd name="T8" fmla="*/ 170 w 203"/>
                <a:gd name="T9" fmla="*/ 199 h 374"/>
                <a:gd name="T10" fmla="*/ 156 w 203"/>
                <a:gd name="T11" fmla="*/ 173 h 374"/>
                <a:gd name="T12" fmla="*/ 173 w 203"/>
                <a:gd name="T13" fmla="*/ 47 h 374"/>
                <a:gd name="T14" fmla="*/ 48 w 203"/>
                <a:gd name="T15" fmla="*/ 30 h 374"/>
                <a:gd name="T16" fmla="*/ 31 w 203"/>
                <a:gd name="T17" fmla="*/ 156 h 374"/>
                <a:gd name="T18" fmla="*/ 48 w 203"/>
                <a:gd name="T19" fmla="*/ 173 h 374"/>
                <a:gd name="T20" fmla="*/ 34 w 203"/>
                <a:gd name="T21" fmla="*/ 199 h 374"/>
                <a:gd name="T22" fmla="*/ 61 w 203"/>
                <a:gd name="T23" fmla="*/ 199 h 374"/>
                <a:gd name="T24" fmla="*/ 61 w 203"/>
                <a:gd name="T25" fmla="*/ 213 h 374"/>
                <a:gd name="T26" fmla="*/ 41 w 203"/>
                <a:gd name="T27" fmla="*/ 240 h 374"/>
                <a:gd name="T28" fmla="*/ 75 w 203"/>
                <a:gd name="T29" fmla="*/ 267 h 374"/>
                <a:gd name="T30" fmla="*/ 75 w 203"/>
                <a:gd name="T31" fmla="*/ 280 h 374"/>
                <a:gd name="T32" fmla="*/ 48 w 203"/>
                <a:gd name="T33" fmla="*/ 307 h 374"/>
                <a:gd name="T34" fmla="*/ 48 w 203"/>
                <a:gd name="T35" fmla="*/ 32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374">
                  <a:moveTo>
                    <a:pt x="48" y="320"/>
                  </a:moveTo>
                  <a:lnTo>
                    <a:pt x="102" y="374"/>
                  </a:lnTo>
                  <a:lnTo>
                    <a:pt x="143" y="334"/>
                  </a:lnTo>
                  <a:lnTo>
                    <a:pt x="143" y="199"/>
                  </a:lnTo>
                  <a:lnTo>
                    <a:pt x="170" y="199"/>
                  </a:lnTo>
                  <a:lnTo>
                    <a:pt x="156" y="173"/>
                  </a:lnTo>
                  <a:cubicBezTo>
                    <a:pt x="196" y="143"/>
                    <a:pt x="203" y="86"/>
                    <a:pt x="173" y="47"/>
                  </a:cubicBezTo>
                  <a:cubicBezTo>
                    <a:pt x="143" y="7"/>
                    <a:pt x="87" y="0"/>
                    <a:pt x="48" y="30"/>
                  </a:cubicBezTo>
                  <a:cubicBezTo>
                    <a:pt x="8" y="60"/>
                    <a:pt x="0" y="116"/>
                    <a:pt x="31" y="156"/>
                  </a:cubicBezTo>
                  <a:cubicBezTo>
                    <a:pt x="35" y="162"/>
                    <a:pt x="41" y="168"/>
                    <a:pt x="48" y="173"/>
                  </a:cubicBezTo>
                  <a:lnTo>
                    <a:pt x="34" y="199"/>
                  </a:lnTo>
                  <a:lnTo>
                    <a:pt x="61" y="199"/>
                  </a:lnTo>
                  <a:lnTo>
                    <a:pt x="61" y="213"/>
                  </a:lnTo>
                  <a:lnTo>
                    <a:pt x="41" y="240"/>
                  </a:lnTo>
                  <a:lnTo>
                    <a:pt x="75" y="267"/>
                  </a:lnTo>
                  <a:lnTo>
                    <a:pt x="75" y="280"/>
                  </a:lnTo>
                  <a:lnTo>
                    <a:pt x="48" y="307"/>
                  </a:lnTo>
                  <a:lnTo>
                    <a:pt x="48" y="320"/>
                  </a:lnTo>
                  <a:close/>
                </a:path>
              </a:pathLst>
            </a:custGeom>
            <a:solidFill>
              <a:srgbClr val="1E4E7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110">
              <a:extLst>
                <a:ext uri="{FF2B5EF4-FFF2-40B4-BE49-F238E27FC236}">
                  <a16:creationId xmlns:a16="http://schemas.microsoft.com/office/drawing/2014/main" id="{D956CD29-EDB3-4E57-88C6-5F73B1CA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" y="3257"/>
              <a:ext cx="10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1E4E79"/>
                  </a:solidFill>
                  <a:effectLst/>
                  <a:latin typeface="Calibri" panose="020F0502020204030204" pitchFamily="34" charset="0"/>
                </a:rPr>
                <a:t>PK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338094B5-418E-4162-B1B3-E8BE0D9AB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" y="3389"/>
              <a:ext cx="1251" cy="5"/>
            </a:xfrm>
            <a:custGeom>
              <a:avLst/>
              <a:gdLst>
                <a:gd name="T0" fmla="*/ 25 w 1251"/>
                <a:gd name="T1" fmla="*/ 0 h 5"/>
                <a:gd name="T2" fmla="*/ 31 w 1251"/>
                <a:gd name="T3" fmla="*/ 5 h 5"/>
                <a:gd name="T4" fmla="*/ 61 w 1251"/>
                <a:gd name="T5" fmla="*/ 0 h 5"/>
                <a:gd name="T6" fmla="*/ 87 w 1251"/>
                <a:gd name="T7" fmla="*/ 5 h 5"/>
                <a:gd name="T8" fmla="*/ 92 w 1251"/>
                <a:gd name="T9" fmla="*/ 0 h 5"/>
                <a:gd name="T10" fmla="*/ 133 w 1251"/>
                <a:gd name="T11" fmla="*/ 0 h 5"/>
                <a:gd name="T12" fmla="*/ 138 w 1251"/>
                <a:gd name="T13" fmla="*/ 5 h 5"/>
                <a:gd name="T14" fmla="*/ 168 w 1251"/>
                <a:gd name="T15" fmla="*/ 0 h 5"/>
                <a:gd name="T16" fmla="*/ 194 w 1251"/>
                <a:gd name="T17" fmla="*/ 5 h 5"/>
                <a:gd name="T18" fmla="*/ 199 w 1251"/>
                <a:gd name="T19" fmla="*/ 0 h 5"/>
                <a:gd name="T20" fmla="*/ 240 w 1251"/>
                <a:gd name="T21" fmla="*/ 0 h 5"/>
                <a:gd name="T22" fmla="*/ 245 w 1251"/>
                <a:gd name="T23" fmla="*/ 5 h 5"/>
                <a:gd name="T24" fmla="*/ 276 w 1251"/>
                <a:gd name="T25" fmla="*/ 0 h 5"/>
                <a:gd name="T26" fmla="*/ 301 w 1251"/>
                <a:gd name="T27" fmla="*/ 5 h 5"/>
                <a:gd name="T28" fmla="*/ 306 w 1251"/>
                <a:gd name="T29" fmla="*/ 0 h 5"/>
                <a:gd name="T30" fmla="*/ 347 w 1251"/>
                <a:gd name="T31" fmla="*/ 0 h 5"/>
                <a:gd name="T32" fmla="*/ 352 w 1251"/>
                <a:gd name="T33" fmla="*/ 5 h 5"/>
                <a:gd name="T34" fmla="*/ 383 w 1251"/>
                <a:gd name="T35" fmla="*/ 0 h 5"/>
                <a:gd name="T36" fmla="*/ 409 w 1251"/>
                <a:gd name="T37" fmla="*/ 5 h 5"/>
                <a:gd name="T38" fmla="*/ 414 w 1251"/>
                <a:gd name="T39" fmla="*/ 0 h 5"/>
                <a:gd name="T40" fmla="*/ 455 w 1251"/>
                <a:gd name="T41" fmla="*/ 0 h 5"/>
                <a:gd name="T42" fmla="*/ 460 w 1251"/>
                <a:gd name="T43" fmla="*/ 5 h 5"/>
                <a:gd name="T44" fmla="*/ 490 w 1251"/>
                <a:gd name="T45" fmla="*/ 0 h 5"/>
                <a:gd name="T46" fmla="*/ 516 w 1251"/>
                <a:gd name="T47" fmla="*/ 5 h 5"/>
                <a:gd name="T48" fmla="*/ 521 w 1251"/>
                <a:gd name="T49" fmla="*/ 0 h 5"/>
                <a:gd name="T50" fmla="*/ 562 w 1251"/>
                <a:gd name="T51" fmla="*/ 0 h 5"/>
                <a:gd name="T52" fmla="*/ 567 w 1251"/>
                <a:gd name="T53" fmla="*/ 5 h 5"/>
                <a:gd name="T54" fmla="*/ 598 w 1251"/>
                <a:gd name="T55" fmla="*/ 0 h 5"/>
                <a:gd name="T56" fmla="*/ 623 w 1251"/>
                <a:gd name="T57" fmla="*/ 5 h 5"/>
                <a:gd name="T58" fmla="*/ 628 w 1251"/>
                <a:gd name="T59" fmla="*/ 0 h 5"/>
                <a:gd name="T60" fmla="*/ 669 w 1251"/>
                <a:gd name="T61" fmla="*/ 0 h 5"/>
                <a:gd name="T62" fmla="*/ 674 w 1251"/>
                <a:gd name="T63" fmla="*/ 5 h 5"/>
                <a:gd name="T64" fmla="*/ 705 w 1251"/>
                <a:gd name="T65" fmla="*/ 0 h 5"/>
                <a:gd name="T66" fmla="*/ 730 w 1251"/>
                <a:gd name="T67" fmla="*/ 5 h 5"/>
                <a:gd name="T68" fmla="*/ 736 w 1251"/>
                <a:gd name="T69" fmla="*/ 0 h 5"/>
                <a:gd name="T70" fmla="*/ 776 w 1251"/>
                <a:gd name="T71" fmla="*/ 0 h 5"/>
                <a:gd name="T72" fmla="*/ 782 w 1251"/>
                <a:gd name="T73" fmla="*/ 5 h 5"/>
                <a:gd name="T74" fmla="*/ 812 w 1251"/>
                <a:gd name="T75" fmla="*/ 0 h 5"/>
                <a:gd name="T76" fmla="*/ 838 w 1251"/>
                <a:gd name="T77" fmla="*/ 5 h 5"/>
                <a:gd name="T78" fmla="*/ 843 w 1251"/>
                <a:gd name="T79" fmla="*/ 0 h 5"/>
                <a:gd name="T80" fmla="*/ 884 w 1251"/>
                <a:gd name="T81" fmla="*/ 0 h 5"/>
                <a:gd name="T82" fmla="*/ 889 w 1251"/>
                <a:gd name="T83" fmla="*/ 5 h 5"/>
                <a:gd name="T84" fmla="*/ 919 w 1251"/>
                <a:gd name="T85" fmla="*/ 0 h 5"/>
                <a:gd name="T86" fmla="*/ 945 w 1251"/>
                <a:gd name="T87" fmla="*/ 5 h 5"/>
                <a:gd name="T88" fmla="*/ 950 w 1251"/>
                <a:gd name="T89" fmla="*/ 0 h 5"/>
                <a:gd name="T90" fmla="*/ 991 w 1251"/>
                <a:gd name="T91" fmla="*/ 0 h 5"/>
                <a:gd name="T92" fmla="*/ 996 w 1251"/>
                <a:gd name="T93" fmla="*/ 5 h 5"/>
                <a:gd name="T94" fmla="*/ 1027 w 1251"/>
                <a:gd name="T95" fmla="*/ 0 h 5"/>
                <a:gd name="T96" fmla="*/ 1052 w 1251"/>
                <a:gd name="T97" fmla="*/ 5 h 5"/>
                <a:gd name="T98" fmla="*/ 1057 w 1251"/>
                <a:gd name="T99" fmla="*/ 0 h 5"/>
                <a:gd name="T100" fmla="*/ 1098 w 1251"/>
                <a:gd name="T101" fmla="*/ 0 h 5"/>
                <a:gd name="T102" fmla="*/ 1103 w 1251"/>
                <a:gd name="T103" fmla="*/ 5 h 5"/>
                <a:gd name="T104" fmla="*/ 1134 w 1251"/>
                <a:gd name="T105" fmla="*/ 0 h 5"/>
                <a:gd name="T106" fmla="*/ 1160 w 1251"/>
                <a:gd name="T107" fmla="*/ 5 h 5"/>
                <a:gd name="T108" fmla="*/ 1165 w 1251"/>
                <a:gd name="T109" fmla="*/ 0 h 5"/>
                <a:gd name="T110" fmla="*/ 1206 w 1251"/>
                <a:gd name="T111" fmla="*/ 0 h 5"/>
                <a:gd name="T112" fmla="*/ 1211 w 1251"/>
                <a:gd name="T113" fmla="*/ 5 h 5"/>
                <a:gd name="T114" fmla="*/ 1241 w 1251"/>
                <a:gd name="T1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51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15" y="0"/>
                  </a:moveTo>
                  <a:lnTo>
                    <a:pt x="25" y="0"/>
                  </a:lnTo>
                  <a:lnTo>
                    <a:pt x="25" y="5"/>
                  </a:lnTo>
                  <a:lnTo>
                    <a:pt x="15" y="5"/>
                  </a:lnTo>
                  <a:lnTo>
                    <a:pt x="15" y="0"/>
                  </a:lnTo>
                  <a:close/>
                  <a:moveTo>
                    <a:pt x="31" y="0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31" y="5"/>
                  </a:lnTo>
                  <a:lnTo>
                    <a:pt x="31" y="0"/>
                  </a:lnTo>
                  <a:close/>
                  <a:moveTo>
                    <a:pt x="46" y="0"/>
                  </a:moveTo>
                  <a:lnTo>
                    <a:pt x="56" y="0"/>
                  </a:lnTo>
                  <a:lnTo>
                    <a:pt x="56" y="5"/>
                  </a:lnTo>
                  <a:lnTo>
                    <a:pt x="46" y="5"/>
                  </a:lnTo>
                  <a:lnTo>
                    <a:pt x="46" y="0"/>
                  </a:lnTo>
                  <a:close/>
                  <a:moveTo>
                    <a:pt x="61" y="0"/>
                  </a:moveTo>
                  <a:lnTo>
                    <a:pt x="71" y="0"/>
                  </a:lnTo>
                  <a:lnTo>
                    <a:pt x="71" y="5"/>
                  </a:lnTo>
                  <a:lnTo>
                    <a:pt x="61" y="5"/>
                  </a:lnTo>
                  <a:lnTo>
                    <a:pt x="61" y="0"/>
                  </a:lnTo>
                  <a:close/>
                  <a:moveTo>
                    <a:pt x="7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77" y="5"/>
                  </a:lnTo>
                  <a:lnTo>
                    <a:pt x="77" y="0"/>
                  </a:lnTo>
                  <a:close/>
                  <a:moveTo>
                    <a:pt x="92" y="0"/>
                  </a:moveTo>
                  <a:lnTo>
                    <a:pt x="102" y="0"/>
                  </a:lnTo>
                  <a:lnTo>
                    <a:pt x="102" y="5"/>
                  </a:lnTo>
                  <a:lnTo>
                    <a:pt x="92" y="5"/>
                  </a:lnTo>
                  <a:lnTo>
                    <a:pt x="92" y="0"/>
                  </a:lnTo>
                  <a:close/>
                  <a:moveTo>
                    <a:pt x="107" y="0"/>
                  </a:moveTo>
                  <a:lnTo>
                    <a:pt x="117" y="0"/>
                  </a:lnTo>
                  <a:lnTo>
                    <a:pt x="117" y="5"/>
                  </a:lnTo>
                  <a:lnTo>
                    <a:pt x="107" y="5"/>
                  </a:lnTo>
                  <a:lnTo>
                    <a:pt x="107" y="0"/>
                  </a:lnTo>
                  <a:close/>
                  <a:moveTo>
                    <a:pt x="123" y="0"/>
                  </a:moveTo>
                  <a:lnTo>
                    <a:pt x="133" y="0"/>
                  </a:lnTo>
                  <a:lnTo>
                    <a:pt x="133" y="5"/>
                  </a:lnTo>
                  <a:lnTo>
                    <a:pt x="123" y="5"/>
                  </a:lnTo>
                  <a:lnTo>
                    <a:pt x="123" y="0"/>
                  </a:lnTo>
                  <a:close/>
                  <a:moveTo>
                    <a:pt x="138" y="0"/>
                  </a:moveTo>
                  <a:lnTo>
                    <a:pt x="148" y="0"/>
                  </a:lnTo>
                  <a:lnTo>
                    <a:pt x="148" y="5"/>
                  </a:lnTo>
                  <a:lnTo>
                    <a:pt x="138" y="5"/>
                  </a:lnTo>
                  <a:lnTo>
                    <a:pt x="138" y="0"/>
                  </a:lnTo>
                  <a:close/>
                  <a:moveTo>
                    <a:pt x="153" y="0"/>
                  </a:moveTo>
                  <a:lnTo>
                    <a:pt x="163" y="0"/>
                  </a:lnTo>
                  <a:lnTo>
                    <a:pt x="163" y="5"/>
                  </a:lnTo>
                  <a:lnTo>
                    <a:pt x="153" y="5"/>
                  </a:lnTo>
                  <a:lnTo>
                    <a:pt x="153" y="0"/>
                  </a:lnTo>
                  <a:close/>
                  <a:moveTo>
                    <a:pt x="168" y="0"/>
                  </a:moveTo>
                  <a:lnTo>
                    <a:pt x="179" y="0"/>
                  </a:lnTo>
                  <a:lnTo>
                    <a:pt x="179" y="5"/>
                  </a:lnTo>
                  <a:lnTo>
                    <a:pt x="168" y="5"/>
                  </a:lnTo>
                  <a:lnTo>
                    <a:pt x="168" y="0"/>
                  </a:lnTo>
                  <a:close/>
                  <a:moveTo>
                    <a:pt x="184" y="0"/>
                  </a:moveTo>
                  <a:lnTo>
                    <a:pt x="194" y="0"/>
                  </a:lnTo>
                  <a:lnTo>
                    <a:pt x="194" y="5"/>
                  </a:lnTo>
                  <a:lnTo>
                    <a:pt x="184" y="5"/>
                  </a:lnTo>
                  <a:lnTo>
                    <a:pt x="184" y="0"/>
                  </a:lnTo>
                  <a:close/>
                  <a:moveTo>
                    <a:pt x="199" y="0"/>
                  </a:moveTo>
                  <a:lnTo>
                    <a:pt x="209" y="0"/>
                  </a:lnTo>
                  <a:lnTo>
                    <a:pt x="209" y="5"/>
                  </a:lnTo>
                  <a:lnTo>
                    <a:pt x="199" y="5"/>
                  </a:lnTo>
                  <a:lnTo>
                    <a:pt x="199" y="0"/>
                  </a:lnTo>
                  <a:close/>
                  <a:moveTo>
                    <a:pt x="214" y="0"/>
                  </a:moveTo>
                  <a:lnTo>
                    <a:pt x="225" y="0"/>
                  </a:lnTo>
                  <a:lnTo>
                    <a:pt x="225" y="5"/>
                  </a:lnTo>
                  <a:lnTo>
                    <a:pt x="214" y="5"/>
                  </a:lnTo>
                  <a:lnTo>
                    <a:pt x="214" y="0"/>
                  </a:lnTo>
                  <a:close/>
                  <a:moveTo>
                    <a:pt x="230" y="0"/>
                  </a:moveTo>
                  <a:lnTo>
                    <a:pt x="240" y="0"/>
                  </a:lnTo>
                  <a:lnTo>
                    <a:pt x="240" y="5"/>
                  </a:lnTo>
                  <a:lnTo>
                    <a:pt x="230" y="5"/>
                  </a:lnTo>
                  <a:lnTo>
                    <a:pt x="230" y="0"/>
                  </a:lnTo>
                  <a:close/>
                  <a:moveTo>
                    <a:pt x="245" y="0"/>
                  </a:moveTo>
                  <a:lnTo>
                    <a:pt x="255" y="0"/>
                  </a:lnTo>
                  <a:lnTo>
                    <a:pt x="255" y="5"/>
                  </a:lnTo>
                  <a:lnTo>
                    <a:pt x="245" y="5"/>
                  </a:lnTo>
                  <a:lnTo>
                    <a:pt x="245" y="0"/>
                  </a:lnTo>
                  <a:close/>
                  <a:moveTo>
                    <a:pt x="260" y="0"/>
                  </a:moveTo>
                  <a:lnTo>
                    <a:pt x="271" y="0"/>
                  </a:lnTo>
                  <a:lnTo>
                    <a:pt x="271" y="5"/>
                  </a:lnTo>
                  <a:lnTo>
                    <a:pt x="260" y="5"/>
                  </a:lnTo>
                  <a:lnTo>
                    <a:pt x="260" y="0"/>
                  </a:lnTo>
                  <a:close/>
                  <a:moveTo>
                    <a:pt x="276" y="0"/>
                  </a:moveTo>
                  <a:lnTo>
                    <a:pt x="286" y="0"/>
                  </a:lnTo>
                  <a:lnTo>
                    <a:pt x="286" y="5"/>
                  </a:lnTo>
                  <a:lnTo>
                    <a:pt x="276" y="5"/>
                  </a:lnTo>
                  <a:lnTo>
                    <a:pt x="276" y="0"/>
                  </a:lnTo>
                  <a:close/>
                  <a:moveTo>
                    <a:pt x="291" y="0"/>
                  </a:moveTo>
                  <a:lnTo>
                    <a:pt x="301" y="0"/>
                  </a:lnTo>
                  <a:lnTo>
                    <a:pt x="301" y="5"/>
                  </a:lnTo>
                  <a:lnTo>
                    <a:pt x="291" y="5"/>
                  </a:lnTo>
                  <a:lnTo>
                    <a:pt x="291" y="0"/>
                  </a:lnTo>
                  <a:close/>
                  <a:moveTo>
                    <a:pt x="306" y="0"/>
                  </a:moveTo>
                  <a:lnTo>
                    <a:pt x="317" y="0"/>
                  </a:lnTo>
                  <a:lnTo>
                    <a:pt x="317" y="5"/>
                  </a:lnTo>
                  <a:lnTo>
                    <a:pt x="306" y="5"/>
                  </a:lnTo>
                  <a:lnTo>
                    <a:pt x="306" y="0"/>
                  </a:lnTo>
                  <a:close/>
                  <a:moveTo>
                    <a:pt x="322" y="0"/>
                  </a:moveTo>
                  <a:lnTo>
                    <a:pt x="332" y="0"/>
                  </a:lnTo>
                  <a:lnTo>
                    <a:pt x="332" y="5"/>
                  </a:lnTo>
                  <a:lnTo>
                    <a:pt x="322" y="5"/>
                  </a:lnTo>
                  <a:lnTo>
                    <a:pt x="322" y="0"/>
                  </a:lnTo>
                  <a:close/>
                  <a:moveTo>
                    <a:pt x="337" y="0"/>
                  </a:moveTo>
                  <a:lnTo>
                    <a:pt x="347" y="0"/>
                  </a:lnTo>
                  <a:lnTo>
                    <a:pt x="347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52" y="0"/>
                  </a:moveTo>
                  <a:lnTo>
                    <a:pt x="363" y="0"/>
                  </a:lnTo>
                  <a:lnTo>
                    <a:pt x="363" y="5"/>
                  </a:lnTo>
                  <a:lnTo>
                    <a:pt x="352" y="5"/>
                  </a:lnTo>
                  <a:lnTo>
                    <a:pt x="352" y="0"/>
                  </a:lnTo>
                  <a:close/>
                  <a:moveTo>
                    <a:pt x="368" y="0"/>
                  </a:moveTo>
                  <a:lnTo>
                    <a:pt x="378" y="0"/>
                  </a:lnTo>
                  <a:lnTo>
                    <a:pt x="378" y="5"/>
                  </a:lnTo>
                  <a:lnTo>
                    <a:pt x="368" y="5"/>
                  </a:lnTo>
                  <a:lnTo>
                    <a:pt x="368" y="0"/>
                  </a:lnTo>
                  <a:close/>
                  <a:moveTo>
                    <a:pt x="383" y="0"/>
                  </a:moveTo>
                  <a:lnTo>
                    <a:pt x="393" y="0"/>
                  </a:lnTo>
                  <a:lnTo>
                    <a:pt x="393" y="5"/>
                  </a:lnTo>
                  <a:lnTo>
                    <a:pt x="383" y="5"/>
                  </a:lnTo>
                  <a:lnTo>
                    <a:pt x="383" y="0"/>
                  </a:lnTo>
                  <a:close/>
                  <a:moveTo>
                    <a:pt x="398" y="0"/>
                  </a:moveTo>
                  <a:lnTo>
                    <a:pt x="409" y="0"/>
                  </a:lnTo>
                  <a:lnTo>
                    <a:pt x="409" y="5"/>
                  </a:lnTo>
                  <a:lnTo>
                    <a:pt x="398" y="5"/>
                  </a:lnTo>
                  <a:lnTo>
                    <a:pt x="398" y="0"/>
                  </a:lnTo>
                  <a:close/>
                  <a:moveTo>
                    <a:pt x="414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14" y="5"/>
                  </a:lnTo>
                  <a:lnTo>
                    <a:pt x="414" y="0"/>
                  </a:lnTo>
                  <a:close/>
                  <a:moveTo>
                    <a:pt x="429" y="0"/>
                  </a:moveTo>
                  <a:lnTo>
                    <a:pt x="439" y="0"/>
                  </a:lnTo>
                  <a:lnTo>
                    <a:pt x="439" y="5"/>
                  </a:lnTo>
                  <a:lnTo>
                    <a:pt x="429" y="5"/>
                  </a:lnTo>
                  <a:lnTo>
                    <a:pt x="429" y="0"/>
                  </a:lnTo>
                  <a:close/>
                  <a:moveTo>
                    <a:pt x="444" y="0"/>
                  </a:moveTo>
                  <a:lnTo>
                    <a:pt x="455" y="0"/>
                  </a:lnTo>
                  <a:lnTo>
                    <a:pt x="455" y="5"/>
                  </a:lnTo>
                  <a:lnTo>
                    <a:pt x="444" y="5"/>
                  </a:lnTo>
                  <a:lnTo>
                    <a:pt x="444" y="0"/>
                  </a:lnTo>
                  <a:close/>
                  <a:moveTo>
                    <a:pt x="460" y="0"/>
                  </a:moveTo>
                  <a:lnTo>
                    <a:pt x="470" y="0"/>
                  </a:lnTo>
                  <a:lnTo>
                    <a:pt x="470" y="5"/>
                  </a:lnTo>
                  <a:lnTo>
                    <a:pt x="460" y="5"/>
                  </a:lnTo>
                  <a:lnTo>
                    <a:pt x="460" y="0"/>
                  </a:lnTo>
                  <a:close/>
                  <a:moveTo>
                    <a:pt x="475" y="0"/>
                  </a:moveTo>
                  <a:lnTo>
                    <a:pt x="485" y="0"/>
                  </a:lnTo>
                  <a:lnTo>
                    <a:pt x="485" y="5"/>
                  </a:lnTo>
                  <a:lnTo>
                    <a:pt x="475" y="5"/>
                  </a:lnTo>
                  <a:lnTo>
                    <a:pt x="475" y="0"/>
                  </a:lnTo>
                  <a:close/>
                  <a:moveTo>
                    <a:pt x="490" y="0"/>
                  </a:moveTo>
                  <a:lnTo>
                    <a:pt x="501" y="0"/>
                  </a:lnTo>
                  <a:lnTo>
                    <a:pt x="501" y="5"/>
                  </a:lnTo>
                  <a:lnTo>
                    <a:pt x="490" y="5"/>
                  </a:lnTo>
                  <a:lnTo>
                    <a:pt x="490" y="0"/>
                  </a:lnTo>
                  <a:close/>
                  <a:moveTo>
                    <a:pt x="506" y="0"/>
                  </a:moveTo>
                  <a:lnTo>
                    <a:pt x="516" y="0"/>
                  </a:lnTo>
                  <a:lnTo>
                    <a:pt x="516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21" y="0"/>
                  </a:moveTo>
                  <a:lnTo>
                    <a:pt x="531" y="0"/>
                  </a:lnTo>
                  <a:lnTo>
                    <a:pt x="531" y="5"/>
                  </a:lnTo>
                  <a:lnTo>
                    <a:pt x="521" y="5"/>
                  </a:lnTo>
                  <a:lnTo>
                    <a:pt x="521" y="0"/>
                  </a:lnTo>
                  <a:close/>
                  <a:moveTo>
                    <a:pt x="536" y="0"/>
                  </a:moveTo>
                  <a:lnTo>
                    <a:pt x="547" y="0"/>
                  </a:lnTo>
                  <a:lnTo>
                    <a:pt x="547" y="5"/>
                  </a:lnTo>
                  <a:lnTo>
                    <a:pt x="536" y="5"/>
                  </a:lnTo>
                  <a:lnTo>
                    <a:pt x="536" y="0"/>
                  </a:lnTo>
                  <a:close/>
                  <a:moveTo>
                    <a:pt x="552" y="0"/>
                  </a:moveTo>
                  <a:lnTo>
                    <a:pt x="562" y="0"/>
                  </a:lnTo>
                  <a:lnTo>
                    <a:pt x="562" y="5"/>
                  </a:lnTo>
                  <a:lnTo>
                    <a:pt x="552" y="5"/>
                  </a:lnTo>
                  <a:lnTo>
                    <a:pt x="552" y="0"/>
                  </a:lnTo>
                  <a:close/>
                  <a:moveTo>
                    <a:pt x="567" y="0"/>
                  </a:moveTo>
                  <a:lnTo>
                    <a:pt x="577" y="0"/>
                  </a:lnTo>
                  <a:lnTo>
                    <a:pt x="577" y="5"/>
                  </a:lnTo>
                  <a:lnTo>
                    <a:pt x="567" y="5"/>
                  </a:lnTo>
                  <a:lnTo>
                    <a:pt x="567" y="0"/>
                  </a:lnTo>
                  <a:close/>
                  <a:moveTo>
                    <a:pt x="582" y="0"/>
                  </a:moveTo>
                  <a:lnTo>
                    <a:pt x="592" y="0"/>
                  </a:lnTo>
                  <a:lnTo>
                    <a:pt x="592" y="5"/>
                  </a:lnTo>
                  <a:lnTo>
                    <a:pt x="582" y="5"/>
                  </a:lnTo>
                  <a:lnTo>
                    <a:pt x="582" y="0"/>
                  </a:lnTo>
                  <a:close/>
                  <a:moveTo>
                    <a:pt x="598" y="0"/>
                  </a:moveTo>
                  <a:lnTo>
                    <a:pt x="608" y="0"/>
                  </a:lnTo>
                  <a:lnTo>
                    <a:pt x="608" y="5"/>
                  </a:lnTo>
                  <a:lnTo>
                    <a:pt x="598" y="5"/>
                  </a:lnTo>
                  <a:lnTo>
                    <a:pt x="598" y="0"/>
                  </a:lnTo>
                  <a:close/>
                  <a:moveTo>
                    <a:pt x="613" y="0"/>
                  </a:moveTo>
                  <a:lnTo>
                    <a:pt x="623" y="0"/>
                  </a:lnTo>
                  <a:lnTo>
                    <a:pt x="623" y="5"/>
                  </a:lnTo>
                  <a:lnTo>
                    <a:pt x="613" y="5"/>
                  </a:lnTo>
                  <a:lnTo>
                    <a:pt x="613" y="0"/>
                  </a:lnTo>
                  <a:close/>
                  <a:moveTo>
                    <a:pt x="628" y="0"/>
                  </a:moveTo>
                  <a:lnTo>
                    <a:pt x="638" y="0"/>
                  </a:lnTo>
                  <a:lnTo>
                    <a:pt x="638" y="5"/>
                  </a:lnTo>
                  <a:lnTo>
                    <a:pt x="628" y="5"/>
                  </a:lnTo>
                  <a:lnTo>
                    <a:pt x="628" y="0"/>
                  </a:lnTo>
                  <a:close/>
                  <a:moveTo>
                    <a:pt x="644" y="0"/>
                  </a:moveTo>
                  <a:lnTo>
                    <a:pt x="654" y="0"/>
                  </a:lnTo>
                  <a:lnTo>
                    <a:pt x="654" y="5"/>
                  </a:lnTo>
                  <a:lnTo>
                    <a:pt x="644" y="5"/>
                  </a:lnTo>
                  <a:lnTo>
                    <a:pt x="644" y="0"/>
                  </a:lnTo>
                  <a:close/>
                  <a:moveTo>
                    <a:pt x="659" y="0"/>
                  </a:moveTo>
                  <a:lnTo>
                    <a:pt x="669" y="0"/>
                  </a:lnTo>
                  <a:lnTo>
                    <a:pt x="669" y="5"/>
                  </a:lnTo>
                  <a:lnTo>
                    <a:pt x="659" y="5"/>
                  </a:lnTo>
                  <a:lnTo>
                    <a:pt x="659" y="0"/>
                  </a:lnTo>
                  <a:close/>
                  <a:moveTo>
                    <a:pt x="674" y="0"/>
                  </a:moveTo>
                  <a:lnTo>
                    <a:pt x="684" y="0"/>
                  </a:lnTo>
                  <a:lnTo>
                    <a:pt x="684" y="5"/>
                  </a:lnTo>
                  <a:lnTo>
                    <a:pt x="674" y="5"/>
                  </a:lnTo>
                  <a:lnTo>
                    <a:pt x="674" y="0"/>
                  </a:lnTo>
                  <a:close/>
                  <a:moveTo>
                    <a:pt x="690" y="0"/>
                  </a:moveTo>
                  <a:lnTo>
                    <a:pt x="700" y="0"/>
                  </a:lnTo>
                  <a:lnTo>
                    <a:pt x="700" y="5"/>
                  </a:lnTo>
                  <a:lnTo>
                    <a:pt x="690" y="5"/>
                  </a:lnTo>
                  <a:lnTo>
                    <a:pt x="690" y="0"/>
                  </a:lnTo>
                  <a:close/>
                  <a:moveTo>
                    <a:pt x="705" y="0"/>
                  </a:moveTo>
                  <a:lnTo>
                    <a:pt x="715" y="0"/>
                  </a:lnTo>
                  <a:lnTo>
                    <a:pt x="715" y="5"/>
                  </a:lnTo>
                  <a:lnTo>
                    <a:pt x="705" y="5"/>
                  </a:lnTo>
                  <a:lnTo>
                    <a:pt x="705" y="0"/>
                  </a:lnTo>
                  <a:close/>
                  <a:moveTo>
                    <a:pt x="720" y="0"/>
                  </a:moveTo>
                  <a:lnTo>
                    <a:pt x="730" y="0"/>
                  </a:lnTo>
                  <a:lnTo>
                    <a:pt x="730" y="5"/>
                  </a:lnTo>
                  <a:lnTo>
                    <a:pt x="720" y="5"/>
                  </a:lnTo>
                  <a:lnTo>
                    <a:pt x="720" y="0"/>
                  </a:lnTo>
                  <a:close/>
                  <a:moveTo>
                    <a:pt x="736" y="0"/>
                  </a:moveTo>
                  <a:lnTo>
                    <a:pt x="746" y="0"/>
                  </a:lnTo>
                  <a:lnTo>
                    <a:pt x="746" y="5"/>
                  </a:lnTo>
                  <a:lnTo>
                    <a:pt x="736" y="5"/>
                  </a:lnTo>
                  <a:lnTo>
                    <a:pt x="736" y="0"/>
                  </a:lnTo>
                  <a:close/>
                  <a:moveTo>
                    <a:pt x="751" y="0"/>
                  </a:moveTo>
                  <a:lnTo>
                    <a:pt x="761" y="0"/>
                  </a:lnTo>
                  <a:lnTo>
                    <a:pt x="761" y="5"/>
                  </a:lnTo>
                  <a:lnTo>
                    <a:pt x="751" y="5"/>
                  </a:lnTo>
                  <a:lnTo>
                    <a:pt x="751" y="0"/>
                  </a:lnTo>
                  <a:close/>
                  <a:moveTo>
                    <a:pt x="766" y="0"/>
                  </a:moveTo>
                  <a:lnTo>
                    <a:pt x="776" y="0"/>
                  </a:lnTo>
                  <a:lnTo>
                    <a:pt x="776" y="5"/>
                  </a:lnTo>
                  <a:lnTo>
                    <a:pt x="766" y="5"/>
                  </a:lnTo>
                  <a:lnTo>
                    <a:pt x="766" y="0"/>
                  </a:lnTo>
                  <a:close/>
                  <a:moveTo>
                    <a:pt x="782" y="0"/>
                  </a:moveTo>
                  <a:lnTo>
                    <a:pt x="792" y="0"/>
                  </a:lnTo>
                  <a:lnTo>
                    <a:pt x="792" y="5"/>
                  </a:lnTo>
                  <a:lnTo>
                    <a:pt x="782" y="5"/>
                  </a:lnTo>
                  <a:lnTo>
                    <a:pt x="782" y="0"/>
                  </a:lnTo>
                  <a:close/>
                  <a:moveTo>
                    <a:pt x="797" y="0"/>
                  </a:moveTo>
                  <a:lnTo>
                    <a:pt x="807" y="0"/>
                  </a:lnTo>
                  <a:lnTo>
                    <a:pt x="807" y="5"/>
                  </a:lnTo>
                  <a:lnTo>
                    <a:pt x="797" y="5"/>
                  </a:lnTo>
                  <a:lnTo>
                    <a:pt x="797" y="0"/>
                  </a:lnTo>
                  <a:close/>
                  <a:moveTo>
                    <a:pt x="812" y="0"/>
                  </a:moveTo>
                  <a:lnTo>
                    <a:pt x="822" y="0"/>
                  </a:lnTo>
                  <a:lnTo>
                    <a:pt x="822" y="5"/>
                  </a:lnTo>
                  <a:lnTo>
                    <a:pt x="812" y="5"/>
                  </a:lnTo>
                  <a:lnTo>
                    <a:pt x="812" y="0"/>
                  </a:lnTo>
                  <a:close/>
                  <a:moveTo>
                    <a:pt x="827" y="0"/>
                  </a:moveTo>
                  <a:lnTo>
                    <a:pt x="838" y="0"/>
                  </a:lnTo>
                  <a:lnTo>
                    <a:pt x="838" y="5"/>
                  </a:lnTo>
                  <a:lnTo>
                    <a:pt x="827" y="5"/>
                  </a:lnTo>
                  <a:lnTo>
                    <a:pt x="827" y="0"/>
                  </a:lnTo>
                  <a:close/>
                  <a:moveTo>
                    <a:pt x="843" y="0"/>
                  </a:moveTo>
                  <a:lnTo>
                    <a:pt x="853" y="0"/>
                  </a:lnTo>
                  <a:lnTo>
                    <a:pt x="853" y="5"/>
                  </a:lnTo>
                  <a:lnTo>
                    <a:pt x="843" y="5"/>
                  </a:lnTo>
                  <a:lnTo>
                    <a:pt x="843" y="0"/>
                  </a:lnTo>
                  <a:close/>
                  <a:moveTo>
                    <a:pt x="858" y="0"/>
                  </a:moveTo>
                  <a:lnTo>
                    <a:pt x="868" y="0"/>
                  </a:lnTo>
                  <a:lnTo>
                    <a:pt x="868" y="5"/>
                  </a:lnTo>
                  <a:lnTo>
                    <a:pt x="858" y="5"/>
                  </a:lnTo>
                  <a:lnTo>
                    <a:pt x="858" y="0"/>
                  </a:lnTo>
                  <a:close/>
                  <a:moveTo>
                    <a:pt x="873" y="0"/>
                  </a:moveTo>
                  <a:lnTo>
                    <a:pt x="884" y="0"/>
                  </a:lnTo>
                  <a:lnTo>
                    <a:pt x="884" y="5"/>
                  </a:lnTo>
                  <a:lnTo>
                    <a:pt x="873" y="5"/>
                  </a:lnTo>
                  <a:lnTo>
                    <a:pt x="873" y="0"/>
                  </a:lnTo>
                  <a:close/>
                  <a:moveTo>
                    <a:pt x="889" y="0"/>
                  </a:moveTo>
                  <a:lnTo>
                    <a:pt x="899" y="0"/>
                  </a:lnTo>
                  <a:lnTo>
                    <a:pt x="899" y="5"/>
                  </a:lnTo>
                  <a:lnTo>
                    <a:pt x="889" y="5"/>
                  </a:lnTo>
                  <a:lnTo>
                    <a:pt x="889" y="0"/>
                  </a:lnTo>
                  <a:close/>
                  <a:moveTo>
                    <a:pt x="904" y="0"/>
                  </a:moveTo>
                  <a:lnTo>
                    <a:pt x="914" y="0"/>
                  </a:lnTo>
                  <a:lnTo>
                    <a:pt x="914" y="5"/>
                  </a:lnTo>
                  <a:lnTo>
                    <a:pt x="904" y="5"/>
                  </a:lnTo>
                  <a:lnTo>
                    <a:pt x="904" y="0"/>
                  </a:lnTo>
                  <a:close/>
                  <a:moveTo>
                    <a:pt x="919" y="0"/>
                  </a:moveTo>
                  <a:lnTo>
                    <a:pt x="930" y="0"/>
                  </a:lnTo>
                  <a:lnTo>
                    <a:pt x="930" y="5"/>
                  </a:lnTo>
                  <a:lnTo>
                    <a:pt x="919" y="5"/>
                  </a:lnTo>
                  <a:lnTo>
                    <a:pt x="919" y="0"/>
                  </a:lnTo>
                  <a:close/>
                  <a:moveTo>
                    <a:pt x="935" y="0"/>
                  </a:moveTo>
                  <a:lnTo>
                    <a:pt x="945" y="0"/>
                  </a:lnTo>
                  <a:lnTo>
                    <a:pt x="945" y="5"/>
                  </a:lnTo>
                  <a:lnTo>
                    <a:pt x="935" y="5"/>
                  </a:lnTo>
                  <a:lnTo>
                    <a:pt x="935" y="0"/>
                  </a:lnTo>
                  <a:close/>
                  <a:moveTo>
                    <a:pt x="950" y="0"/>
                  </a:moveTo>
                  <a:lnTo>
                    <a:pt x="960" y="0"/>
                  </a:lnTo>
                  <a:lnTo>
                    <a:pt x="960" y="5"/>
                  </a:lnTo>
                  <a:lnTo>
                    <a:pt x="950" y="5"/>
                  </a:lnTo>
                  <a:lnTo>
                    <a:pt x="950" y="0"/>
                  </a:lnTo>
                  <a:close/>
                  <a:moveTo>
                    <a:pt x="965" y="0"/>
                  </a:moveTo>
                  <a:lnTo>
                    <a:pt x="976" y="0"/>
                  </a:lnTo>
                  <a:lnTo>
                    <a:pt x="976" y="5"/>
                  </a:lnTo>
                  <a:lnTo>
                    <a:pt x="965" y="5"/>
                  </a:lnTo>
                  <a:lnTo>
                    <a:pt x="965" y="0"/>
                  </a:lnTo>
                  <a:close/>
                  <a:moveTo>
                    <a:pt x="981" y="0"/>
                  </a:moveTo>
                  <a:lnTo>
                    <a:pt x="991" y="0"/>
                  </a:lnTo>
                  <a:lnTo>
                    <a:pt x="991" y="5"/>
                  </a:lnTo>
                  <a:lnTo>
                    <a:pt x="981" y="5"/>
                  </a:lnTo>
                  <a:lnTo>
                    <a:pt x="981" y="0"/>
                  </a:lnTo>
                  <a:close/>
                  <a:moveTo>
                    <a:pt x="996" y="0"/>
                  </a:moveTo>
                  <a:lnTo>
                    <a:pt x="1006" y="0"/>
                  </a:lnTo>
                  <a:lnTo>
                    <a:pt x="1006" y="5"/>
                  </a:lnTo>
                  <a:lnTo>
                    <a:pt x="996" y="5"/>
                  </a:lnTo>
                  <a:lnTo>
                    <a:pt x="996" y="0"/>
                  </a:lnTo>
                  <a:close/>
                  <a:moveTo>
                    <a:pt x="1011" y="0"/>
                  </a:moveTo>
                  <a:lnTo>
                    <a:pt x="1022" y="0"/>
                  </a:lnTo>
                  <a:lnTo>
                    <a:pt x="1022" y="5"/>
                  </a:lnTo>
                  <a:lnTo>
                    <a:pt x="1011" y="5"/>
                  </a:lnTo>
                  <a:lnTo>
                    <a:pt x="1011" y="0"/>
                  </a:lnTo>
                  <a:close/>
                  <a:moveTo>
                    <a:pt x="1027" y="0"/>
                  </a:moveTo>
                  <a:lnTo>
                    <a:pt x="1037" y="0"/>
                  </a:lnTo>
                  <a:lnTo>
                    <a:pt x="1037" y="5"/>
                  </a:lnTo>
                  <a:lnTo>
                    <a:pt x="1027" y="5"/>
                  </a:lnTo>
                  <a:lnTo>
                    <a:pt x="1027" y="0"/>
                  </a:lnTo>
                  <a:close/>
                  <a:moveTo>
                    <a:pt x="1042" y="0"/>
                  </a:moveTo>
                  <a:lnTo>
                    <a:pt x="1052" y="0"/>
                  </a:lnTo>
                  <a:lnTo>
                    <a:pt x="1052" y="5"/>
                  </a:lnTo>
                  <a:lnTo>
                    <a:pt x="1042" y="5"/>
                  </a:lnTo>
                  <a:lnTo>
                    <a:pt x="1042" y="0"/>
                  </a:lnTo>
                  <a:close/>
                  <a:moveTo>
                    <a:pt x="1057" y="0"/>
                  </a:moveTo>
                  <a:lnTo>
                    <a:pt x="1068" y="0"/>
                  </a:lnTo>
                  <a:lnTo>
                    <a:pt x="1068" y="5"/>
                  </a:lnTo>
                  <a:lnTo>
                    <a:pt x="1057" y="5"/>
                  </a:lnTo>
                  <a:lnTo>
                    <a:pt x="1057" y="0"/>
                  </a:lnTo>
                  <a:close/>
                  <a:moveTo>
                    <a:pt x="1073" y="0"/>
                  </a:moveTo>
                  <a:lnTo>
                    <a:pt x="1083" y="0"/>
                  </a:lnTo>
                  <a:lnTo>
                    <a:pt x="1083" y="5"/>
                  </a:lnTo>
                  <a:lnTo>
                    <a:pt x="1073" y="5"/>
                  </a:lnTo>
                  <a:lnTo>
                    <a:pt x="1073" y="0"/>
                  </a:lnTo>
                  <a:close/>
                  <a:moveTo>
                    <a:pt x="1088" y="0"/>
                  </a:moveTo>
                  <a:lnTo>
                    <a:pt x="1098" y="0"/>
                  </a:lnTo>
                  <a:lnTo>
                    <a:pt x="1098" y="5"/>
                  </a:lnTo>
                  <a:lnTo>
                    <a:pt x="1088" y="5"/>
                  </a:lnTo>
                  <a:lnTo>
                    <a:pt x="1088" y="0"/>
                  </a:lnTo>
                  <a:close/>
                  <a:moveTo>
                    <a:pt x="1103" y="0"/>
                  </a:moveTo>
                  <a:lnTo>
                    <a:pt x="1114" y="0"/>
                  </a:lnTo>
                  <a:lnTo>
                    <a:pt x="1114" y="5"/>
                  </a:lnTo>
                  <a:lnTo>
                    <a:pt x="1103" y="5"/>
                  </a:lnTo>
                  <a:lnTo>
                    <a:pt x="1103" y="0"/>
                  </a:lnTo>
                  <a:close/>
                  <a:moveTo>
                    <a:pt x="1119" y="0"/>
                  </a:moveTo>
                  <a:lnTo>
                    <a:pt x="1129" y="0"/>
                  </a:lnTo>
                  <a:lnTo>
                    <a:pt x="1129" y="5"/>
                  </a:lnTo>
                  <a:lnTo>
                    <a:pt x="1119" y="5"/>
                  </a:lnTo>
                  <a:lnTo>
                    <a:pt x="1119" y="0"/>
                  </a:lnTo>
                  <a:close/>
                  <a:moveTo>
                    <a:pt x="1134" y="0"/>
                  </a:moveTo>
                  <a:lnTo>
                    <a:pt x="1144" y="0"/>
                  </a:lnTo>
                  <a:lnTo>
                    <a:pt x="1144" y="5"/>
                  </a:lnTo>
                  <a:lnTo>
                    <a:pt x="1134" y="5"/>
                  </a:lnTo>
                  <a:lnTo>
                    <a:pt x="1134" y="0"/>
                  </a:lnTo>
                  <a:close/>
                  <a:moveTo>
                    <a:pt x="1149" y="0"/>
                  </a:moveTo>
                  <a:lnTo>
                    <a:pt x="1160" y="0"/>
                  </a:lnTo>
                  <a:lnTo>
                    <a:pt x="1160" y="5"/>
                  </a:lnTo>
                  <a:lnTo>
                    <a:pt x="1149" y="5"/>
                  </a:lnTo>
                  <a:lnTo>
                    <a:pt x="1149" y="0"/>
                  </a:lnTo>
                  <a:close/>
                  <a:moveTo>
                    <a:pt x="1165" y="0"/>
                  </a:moveTo>
                  <a:lnTo>
                    <a:pt x="1175" y="0"/>
                  </a:lnTo>
                  <a:lnTo>
                    <a:pt x="1175" y="5"/>
                  </a:lnTo>
                  <a:lnTo>
                    <a:pt x="1165" y="5"/>
                  </a:lnTo>
                  <a:lnTo>
                    <a:pt x="1165" y="0"/>
                  </a:lnTo>
                  <a:close/>
                  <a:moveTo>
                    <a:pt x="1180" y="0"/>
                  </a:moveTo>
                  <a:lnTo>
                    <a:pt x="1190" y="0"/>
                  </a:lnTo>
                  <a:lnTo>
                    <a:pt x="1190" y="5"/>
                  </a:lnTo>
                  <a:lnTo>
                    <a:pt x="1180" y="5"/>
                  </a:lnTo>
                  <a:lnTo>
                    <a:pt x="1180" y="0"/>
                  </a:lnTo>
                  <a:close/>
                  <a:moveTo>
                    <a:pt x="1195" y="0"/>
                  </a:moveTo>
                  <a:lnTo>
                    <a:pt x="1206" y="0"/>
                  </a:lnTo>
                  <a:lnTo>
                    <a:pt x="1206" y="5"/>
                  </a:lnTo>
                  <a:lnTo>
                    <a:pt x="1195" y="5"/>
                  </a:lnTo>
                  <a:lnTo>
                    <a:pt x="1195" y="0"/>
                  </a:lnTo>
                  <a:close/>
                  <a:moveTo>
                    <a:pt x="1211" y="0"/>
                  </a:moveTo>
                  <a:lnTo>
                    <a:pt x="1221" y="0"/>
                  </a:lnTo>
                  <a:lnTo>
                    <a:pt x="1221" y="5"/>
                  </a:lnTo>
                  <a:lnTo>
                    <a:pt x="1211" y="5"/>
                  </a:lnTo>
                  <a:lnTo>
                    <a:pt x="1211" y="0"/>
                  </a:lnTo>
                  <a:close/>
                  <a:moveTo>
                    <a:pt x="1226" y="0"/>
                  </a:moveTo>
                  <a:lnTo>
                    <a:pt x="1236" y="0"/>
                  </a:lnTo>
                  <a:lnTo>
                    <a:pt x="1236" y="5"/>
                  </a:lnTo>
                  <a:lnTo>
                    <a:pt x="1226" y="5"/>
                  </a:lnTo>
                  <a:lnTo>
                    <a:pt x="1226" y="0"/>
                  </a:lnTo>
                  <a:close/>
                  <a:moveTo>
                    <a:pt x="1241" y="0"/>
                  </a:moveTo>
                  <a:lnTo>
                    <a:pt x="1251" y="0"/>
                  </a:lnTo>
                  <a:lnTo>
                    <a:pt x="1251" y="5"/>
                  </a:lnTo>
                  <a:lnTo>
                    <a:pt x="1241" y="5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5692C9"/>
            </a:solidFill>
            <a:ln w="0" cap="flat">
              <a:solidFill>
                <a:srgbClr val="5692C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112">
              <a:extLst>
                <a:ext uri="{FF2B5EF4-FFF2-40B4-BE49-F238E27FC236}">
                  <a16:creationId xmlns:a16="http://schemas.microsoft.com/office/drawing/2014/main" id="{1864C99F-5796-4B2F-A0CC-1C9A4A5AB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3449"/>
              <a:ext cx="105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Гидротехнические сооружения в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3">
              <a:extLst>
                <a:ext uri="{FF2B5EF4-FFF2-40B4-BE49-F238E27FC236}">
                  <a16:creationId xmlns:a16="http://schemas.microsoft.com/office/drawing/2014/main" id="{052C60F6-5A62-460F-9311-009C7891F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3529"/>
              <a:ext cx="94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бассейновых рек (состояние,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4">
              <a:extLst>
                <a:ext uri="{FF2B5EF4-FFF2-40B4-BE49-F238E27FC236}">
                  <a16:creationId xmlns:a16="http://schemas.microsoft.com/office/drawing/2014/main" id="{A0155317-401B-48F9-9AD7-59B22006A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3612"/>
              <a:ext cx="7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годовая эксплуатация и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5">
              <a:extLst>
                <a:ext uri="{FF2B5EF4-FFF2-40B4-BE49-F238E27FC236}">
                  <a16:creationId xmlns:a16="http://schemas.microsoft.com/office/drawing/2014/main" id="{DB9F85E8-A376-4935-8D20-3AE877823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3694"/>
              <a:ext cx="4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безопасность)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6">
              <a:extLst>
                <a:ext uri="{FF2B5EF4-FFF2-40B4-BE49-F238E27FC236}">
                  <a16:creationId xmlns:a16="http://schemas.microsoft.com/office/drawing/2014/main" id="{8F82E2F9-8A11-4219-90D1-D97595E13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3884"/>
              <a:ext cx="9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Расход воды из гидропостов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7">
              <a:extLst>
                <a:ext uri="{FF2B5EF4-FFF2-40B4-BE49-F238E27FC236}">
                  <a16:creationId xmlns:a16="http://schemas.microsoft.com/office/drawing/2014/main" id="{1B84CB9F-10F9-4264-B08B-060528697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373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8">
              <a:extLst>
                <a:ext uri="{FF2B5EF4-FFF2-40B4-BE49-F238E27FC236}">
                  <a16:creationId xmlns:a16="http://schemas.microsoft.com/office/drawing/2014/main" id="{C5CA1AC5-30A1-453B-9470-1206FB7BB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" y="38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6E649-253A-47EF-AF92-C35E0214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56" y="906550"/>
            <a:ext cx="9293462" cy="1337546"/>
          </a:xfrm>
        </p:spPr>
        <p:txBody>
          <a:bodyPr/>
          <a:lstStyle/>
          <a:p>
            <a:pPr algn="ctr"/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Группа 5">
            <a:extLst>
              <a:ext uri="{FF2B5EF4-FFF2-40B4-BE49-F238E27FC236}">
                <a16:creationId xmlns:a16="http://schemas.microsoft.com/office/drawing/2014/main" id="{10816D25-518C-4718-8B28-E9A38287B1AB}"/>
              </a:ext>
            </a:extLst>
          </p:cNvPr>
          <p:cNvGrpSpPr>
            <a:grpSpLocks/>
          </p:cNvGrpSpPr>
          <p:nvPr/>
        </p:nvGrpSpPr>
        <p:grpSpPr bwMode="auto">
          <a:xfrm>
            <a:off x="774813" y="971773"/>
            <a:ext cx="11008231" cy="5434599"/>
            <a:chOff x="190235" y="702314"/>
            <a:chExt cx="11533093" cy="6225945"/>
          </a:xfrm>
        </p:grpSpPr>
        <p:sp>
          <p:nvSpPr>
            <p:cNvPr id="5" name="Flowchart: Magnetic Disk 11">
              <a:extLst>
                <a:ext uri="{FF2B5EF4-FFF2-40B4-BE49-F238E27FC236}">
                  <a16:creationId xmlns:a16="http://schemas.microsoft.com/office/drawing/2014/main" id="{ADC71B54-A0F5-43FB-A95B-B23B11909858}"/>
                </a:ext>
              </a:extLst>
            </p:cNvPr>
            <p:cNvSpPr/>
            <p:nvPr/>
          </p:nvSpPr>
          <p:spPr bwMode="auto">
            <a:xfrm>
              <a:off x="7411174" y="3269864"/>
              <a:ext cx="1393661" cy="1347001"/>
            </a:xfrm>
            <a:prstGeom prst="flowChartMagneticDisk">
              <a:avLst/>
            </a:prstGeom>
            <a:solidFill>
              <a:srgbClr val="00B0F0"/>
            </a:solidFill>
            <a:ln w="25400" cap="flat" cmpd="sng" algn="ctr">
              <a:solidFill>
                <a:srgbClr val="009999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defTabSz="685800">
                <a:spcBef>
                  <a:spcPct val="50000"/>
                </a:spcBef>
                <a:defRPr/>
              </a:pPr>
              <a:endParaRPr lang="ru-RU" sz="2400" b="1" kern="0" dirty="0">
                <a:solidFill>
                  <a:schemeClr val="bg1"/>
                </a:solidFill>
              </a:endParaRPr>
            </a:p>
            <a:p>
              <a:pPr algn="ctr" defTabSz="685800">
                <a:spcBef>
                  <a:spcPct val="50000"/>
                </a:spcBef>
                <a:defRPr/>
              </a:pPr>
              <a:endParaRPr lang="ru-RU" sz="1400" b="1" kern="0" dirty="0">
                <a:solidFill>
                  <a:schemeClr val="bg1"/>
                </a:solidFill>
              </a:endParaRPr>
            </a:p>
            <a:p>
              <a:pPr algn="ctr" defTabSz="685800">
                <a:spcBef>
                  <a:spcPct val="50000"/>
                </a:spcBef>
                <a:defRPr/>
              </a:pPr>
              <a:r>
                <a:rPr lang="ru-RU" sz="1400" b="1" kern="0" dirty="0">
                  <a:solidFill>
                    <a:schemeClr val="bg1"/>
                  </a:solidFill>
                </a:rPr>
                <a:t>Центральная база данных НВИС</a:t>
              </a:r>
              <a:endParaRPr lang="nb-NO" sz="1400" b="1" kern="0" dirty="0">
                <a:solidFill>
                  <a:schemeClr val="bg1"/>
                </a:solidFill>
              </a:endParaRPr>
            </a:p>
            <a:p>
              <a:pPr algn="ctr" defTabSz="685800">
                <a:spcBef>
                  <a:spcPct val="50000"/>
                </a:spcBef>
                <a:defRPr/>
              </a:pPr>
              <a:endParaRPr lang="nb-NO" sz="2400" b="1" kern="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Arrow Connector 16">
              <a:extLst>
                <a:ext uri="{FF2B5EF4-FFF2-40B4-BE49-F238E27FC236}">
                  <a16:creationId xmlns:a16="http://schemas.microsoft.com/office/drawing/2014/main" id="{55343100-576B-4AE5-86EB-CC2EE548D9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6353" y="2476935"/>
              <a:ext cx="976448" cy="849047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17">
              <a:extLst>
                <a:ext uri="{FF2B5EF4-FFF2-40B4-BE49-F238E27FC236}">
                  <a16:creationId xmlns:a16="http://schemas.microsoft.com/office/drawing/2014/main" id="{4B3F9C37-B33A-4312-BF71-8A0F0B3600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94491" y="3592761"/>
              <a:ext cx="1068489" cy="64234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CC97168-B791-4151-A121-2B1BD4E4A4FF}"/>
                </a:ext>
              </a:extLst>
            </p:cNvPr>
            <p:cNvSpPr/>
            <p:nvPr/>
          </p:nvSpPr>
          <p:spPr>
            <a:xfrm>
              <a:off x="6886500" y="1916832"/>
              <a:ext cx="288032" cy="4019701"/>
            </a:xfrm>
            <a:prstGeom prst="rect">
              <a:avLst/>
            </a:prstGeom>
            <a:pattFill prst="horzBrick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68580" tIns="34290" rIns="68580" bIns="34290" anchor="ctr"/>
            <a:lstStyle/>
            <a:p>
              <a:pPr algn="ctr" eaLnBrk="1" hangingPunct="1">
                <a:defRPr/>
              </a:pP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</a:rPr>
                <a:t>Firewall</a:t>
              </a:r>
              <a:r>
                <a:rPr lang="ru-RU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</a:rPr>
                <a:t>               </a:t>
              </a:r>
              <a:r>
                <a:rPr 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</a:rPr>
                <a:t>Firewall</a:t>
              </a:r>
              <a:endPara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17">
              <a:extLst>
                <a:ext uri="{FF2B5EF4-FFF2-40B4-BE49-F238E27FC236}">
                  <a16:creationId xmlns:a16="http://schemas.microsoft.com/office/drawing/2014/main" id="{E2A5ADB5-9902-4FB8-B463-E906C8D300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78188" y="4365104"/>
              <a:ext cx="1080120" cy="360040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Группа 54">
              <a:extLst>
                <a:ext uri="{FF2B5EF4-FFF2-40B4-BE49-F238E27FC236}">
                  <a16:creationId xmlns:a16="http://schemas.microsoft.com/office/drawing/2014/main" id="{C4F7C9FE-882E-4C9B-A653-191B7B268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4869" y="2060848"/>
              <a:ext cx="695325" cy="1044030"/>
              <a:chOff x="7822604" y="1268760"/>
              <a:chExt cx="695325" cy="1044030"/>
            </a:xfrm>
          </p:grpSpPr>
          <p:pic>
            <p:nvPicPr>
              <p:cNvPr id="73" name="Picture 3">
                <a:extLst>
                  <a:ext uri="{FF2B5EF4-FFF2-40B4-BE49-F238E27FC236}">
                    <a16:creationId xmlns:a16="http://schemas.microsoft.com/office/drawing/2014/main" id="{D1003786-6A99-4002-8E0A-F606ECE4D3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74" name="TextBox 76">
                <a:extLst>
                  <a:ext uri="{FF2B5EF4-FFF2-40B4-BE49-F238E27FC236}">
                    <a16:creationId xmlns:a16="http://schemas.microsoft.com/office/drawing/2014/main" id="{7E1C3FCF-CD51-4B9B-A4E6-0A07C18B86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0473" y="1995997"/>
                <a:ext cx="575548" cy="31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latin typeface="+mn-lt"/>
                  </a:rPr>
                  <a:t>АМИ</a:t>
                </a:r>
              </a:p>
            </p:txBody>
          </p:sp>
        </p:grpSp>
        <p:grpSp>
          <p:nvGrpSpPr>
            <p:cNvPr id="11" name="Группа 56">
              <a:extLst>
                <a:ext uri="{FF2B5EF4-FFF2-40B4-BE49-F238E27FC236}">
                  <a16:creationId xmlns:a16="http://schemas.microsoft.com/office/drawing/2014/main" id="{D6827FE7-5B69-4C89-B566-B2296A66F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64163" y="3429000"/>
              <a:ext cx="1559165" cy="1247480"/>
              <a:chOff x="7709850" y="1268760"/>
              <a:chExt cx="1559165" cy="1247480"/>
            </a:xfrm>
          </p:grpSpPr>
          <p:pic>
            <p:nvPicPr>
              <p:cNvPr id="71" name="Picture 3">
                <a:extLst>
                  <a:ext uri="{FF2B5EF4-FFF2-40B4-BE49-F238E27FC236}">
                    <a16:creationId xmlns:a16="http://schemas.microsoft.com/office/drawing/2014/main" id="{BD57FA91-5733-436F-B17E-EAA16136D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72" name="TextBox 74">
                <a:extLst>
                  <a:ext uri="{FF2B5EF4-FFF2-40B4-BE49-F238E27FC236}">
                    <a16:creationId xmlns:a16="http://schemas.microsoft.com/office/drawing/2014/main" id="{B5EE7201-FB2F-403A-A8DF-940AF6172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09850" y="1916832"/>
                <a:ext cx="1559165" cy="599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1400" b="1" dirty="0">
                    <a:latin typeface="+mn-lt"/>
                  </a:rPr>
                  <a:t>    </a:t>
                </a:r>
                <a:r>
                  <a:rPr lang="ru-RU" altLang="ru-RU" sz="1400" b="1" dirty="0">
                    <a:latin typeface="+mn-lt"/>
                  </a:rPr>
                  <a:t>АМИ </a:t>
                </a:r>
                <a:r>
                  <a:rPr lang="ru-RU" altLang="ru-RU" sz="1400" b="1" dirty="0" err="1">
                    <a:latin typeface="+mn-lt"/>
                  </a:rPr>
                  <a:t>Кафирниган</a:t>
                </a:r>
                <a:endParaRPr lang="ru-RU" altLang="ru-RU" sz="1400" b="1" dirty="0">
                  <a:latin typeface="+mn-lt"/>
                </a:endParaRPr>
              </a:p>
            </p:txBody>
          </p:sp>
        </p:grpSp>
        <p:grpSp>
          <p:nvGrpSpPr>
            <p:cNvPr id="12" name="Группа 59">
              <a:extLst>
                <a:ext uri="{FF2B5EF4-FFF2-40B4-BE49-F238E27FC236}">
                  <a16:creationId xmlns:a16="http://schemas.microsoft.com/office/drawing/2014/main" id="{6477FB2E-AA86-4B1C-984C-95DFBE5F6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76917" y="4869160"/>
              <a:ext cx="695325" cy="1040489"/>
              <a:chOff x="7822604" y="1268760"/>
              <a:chExt cx="695325" cy="1040489"/>
            </a:xfrm>
          </p:grpSpPr>
          <p:pic>
            <p:nvPicPr>
              <p:cNvPr id="69" name="Picture 3">
                <a:extLst>
                  <a:ext uri="{FF2B5EF4-FFF2-40B4-BE49-F238E27FC236}">
                    <a16:creationId xmlns:a16="http://schemas.microsoft.com/office/drawing/2014/main" id="{A76F1ECF-D809-4147-9C2F-ED7C52E87A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70" name="TextBox 72">
                <a:extLst>
                  <a:ext uri="{FF2B5EF4-FFF2-40B4-BE49-F238E27FC236}">
                    <a16:creationId xmlns:a16="http://schemas.microsoft.com/office/drawing/2014/main" id="{B92DD846-7B15-48AD-96FB-C2061095D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35631" y="1992456"/>
                <a:ext cx="611296" cy="31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latin typeface="+mn-lt"/>
                  </a:rPr>
                  <a:t>БОРК</a:t>
                </a:r>
              </a:p>
            </p:txBody>
          </p:sp>
        </p:grpSp>
        <p:grpSp>
          <p:nvGrpSpPr>
            <p:cNvPr id="13" name="Группа 62">
              <a:extLst>
                <a:ext uri="{FF2B5EF4-FFF2-40B4-BE49-F238E27FC236}">
                  <a16:creationId xmlns:a16="http://schemas.microsoft.com/office/drawing/2014/main" id="{C74209BA-CB4C-46E9-8289-E2B0735F6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0613" y="1772816"/>
              <a:ext cx="695325" cy="964865"/>
              <a:chOff x="7822604" y="1268760"/>
              <a:chExt cx="695325" cy="964865"/>
            </a:xfrm>
          </p:grpSpPr>
          <p:pic>
            <p:nvPicPr>
              <p:cNvPr id="67" name="Picture 3">
                <a:extLst>
                  <a:ext uri="{FF2B5EF4-FFF2-40B4-BE49-F238E27FC236}">
                    <a16:creationId xmlns:a16="http://schemas.microsoft.com/office/drawing/2014/main" id="{28A8A4B1-3CEE-46A5-9DF9-CF285E86B1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68" name="TextBox 70">
                <a:extLst>
                  <a:ext uri="{FF2B5EF4-FFF2-40B4-BE49-F238E27FC236}">
                    <a16:creationId xmlns:a16="http://schemas.microsoft.com/office/drawing/2014/main" id="{7A197BB2-2292-4444-9E28-CD74528EF1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2604" y="1916832"/>
                <a:ext cx="643795" cy="316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latin typeface="+mn-lt"/>
                  </a:rPr>
                  <a:t>МЭВР</a:t>
                </a:r>
              </a:p>
            </p:txBody>
          </p:sp>
        </p:grpSp>
        <p:sp>
          <p:nvSpPr>
            <p:cNvPr id="14" name="Flowchart: Magnetic Disk 11">
              <a:extLst>
                <a:ext uri="{FF2B5EF4-FFF2-40B4-BE49-F238E27FC236}">
                  <a16:creationId xmlns:a16="http://schemas.microsoft.com/office/drawing/2014/main" id="{93376562-5790-414B-8F03-66FC8DF30C10}"/>
                </a:ext>
              </a:extLst>
            </p:cNvPr>
            <p:cNvSpPr/>
            <p:nvPr/>
          </p:nvSpPr>
          <p:spPr bwMode="auto">
            <a:xfrm>
              <a:off x="3024475" y="1864501"/>
              <a:ext cx="1166674" cy="936285"/>
            </a:xfrm>
            <a:prstGeom prst="flowChartMagneticDisk">
              <a:avLst/>
            </a:prstGeom>
            <a:solidFill>
              <a:srgbClr val="00B0F0"/>
            </a:solidFill>
            <a:ln w="25400" cap="flat" cmpd="sng" algn="ctr">
              <a:solidFill>
                <a:srgbClr val="009999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b="1" kern="0" dirty="0">
                  <a:solidFill>
                    <a:schemeClr val="bg1"/>
                  </a:solidFill>
                </a:rPr>
                <a:t>DB</a:t>
              </a:r>
              <a:endParaRPr lang="nb-NO" b="1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Группа 72">
              <a:extLst>
                <a:ext uri="{FF2B5EF4-FFF2-40B4-BE49-F238E27FC236}">
                  <a16:creationId xmlns:a16="http://schemas.microsoft.com/office/drawing/2014/main" id="{20EF42DE-6C17-4E6B-93E5-7449F30878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020" y="1850747"/>
              <a:ext cx="1192328" cy="1006651"/>
              <a:chOff x="7614804" y="1254938"/>
              <a:chExt cx="1192328" cy="1006651"/>
            </a:xfrm>
          </p:grpSpPr>
          <p:pic>
            <p:nvPicPr>
              <p:cNvPr id="65" name="Picture 3">
                <a:extLst>
                  <a:ext uri="{FF2B5EF4-FFF2-40B4-BE49-F238E27FC236}">
                    <a16:creationId xmlns:a16="http://schemas.microsoft.com/office/drawing/2014/main" id="{7618CF5B-7DD0-4D70-9006-187FBF11B1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31874" y="1254938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A61E429-4F7E-4FD5-B24C-28D63A235580}"/>
                  </a:ext>
                </a:extLst>
              </p:cNvPr>
              <p:cNvSpPr txBox="1"/>
              <p:nvPr/>
            </p:nvSpPr>
            <p:spPr>
              <a:xfrm>
                <a:off x="7614804" y="1944796"/>
                <a:ext cx="1192328" cy="3167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>
                  <a:spcBef>
                    <a:spcPct val="50000"/>
                  </a:spcBef>
                  <a:defRPr/>
                </a:pPr>
                <a:r>
                  <a:rPr lang="ru-RU" altLang="ru-RU" sz="1400" b="1" kern="0" dirty="0"/>
                  <a:t>КООС</a:t>
                </a:r>
                <a:endParaRPr lang="nb-NO" altLang="ru-RU" sz="1400" b="1" kern="0" dirty="0"/>
              </a:p>
            </p:txBody>
          </p:sp>
        </p:grpSp>
        <p:grpSp>
          <p:nvGrpSpPr>
            <p:cNvPr id="16" name="Группа 114">
              <a:extLst>
                <a:ext uri="{FF2B5EF4-FFF2-40B4-BE49-F238E27FC236}">
                  <a16:creationId xmlns:a16="http://schemas.microsoft.com/office/drawing/2014/main" id="{15B89689-2C80-48B1-B0A4-39674EDF2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4612" y="2728665"/>
              <a:ext cx="72008" cy="504056"/>
              <a:chOff x="8038628" y="1988840"/>
              <a:chExt cx="72008" cy="334192"/>
            </a:xfrm>
          </p:grpSpPr>
          <p:cxnSp>
            <p:nvCxnSpPr>
              <p:cNvPr id="63" name="Прямая со стрелкой 20">
                <a:extLst>
                  <a:ext uri="{FF2B5EF4-FFF2-40B4-BE49-F238E27FC236}">
                    <a16:creationId xmlns:a16="http://schemas.microsoft.com/office/drawing/2014/main" id="{F9B158C3-298F-44D0-BFE8-CB20BE6CE194}"/>
                  </a:ext>
                </a:extLst>
              </p:cNvPr>
              <p:cNvCxnSpPr/>
              <p:nvPr/>
            </p:nvCxnSpPr>
            <p:spPr>
              <a:xfrm flipV="1">
                <a:off x="8105539" y="1988989"/>
                <a:ext cx="4827" cy="333673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 стрелкой 63">
                <a:extLst>
                  <a:ext uri="{FF2B5EF4-FFF2-40B4-BE49-F238E27FC236}">
                    <a16:creationId xmlns:a16="http://schemas.microsoft.com/office/drawing/2014/main" id="{E7468D84-A031-46B9-989D-EE935E39A387}"/>
                  </a:ext>
                </a:extLst>
              </p:cNvPr>
              <p:cNvCxnSpPr/>
              <p:nvPr/>
            </p:nvCxnSpPr>
            <p:spPr>
              <a:xfrm flipV="1">
                <a:off x="8037953" y="1988989"/>
                <a:ext cx="4827" cy="333673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15">
              <a:extLst>
                <a:ext uri="{FF2B5EF4-FFF2-40B4-BE49-F238E27FC236}">
                  <a16:creationId xmlns:a16="http://schemas.microsoft.com/office/drawing/2014/main" id="{75593C1F-A180-4C19-B75C-EDD140E057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4837" y="4482560"/>
              <a:ext cx="1461072" cy="676095"/>
              <a:chOff x="8804837" y="3670727"/>
              <a:chExt cx="1461072" cy="676095"/>
            </a:xfrm>
          </p:grpSpPr>
          <p:cxnSp>
            <p:nvCxnSpPr>
              <p:cNvPr id="61" name="Прямая со стрелкой 21">
                <a:extLst>
                  <a:ext uri="{FF2B5EF4-FFF2-40B4-BE49-F238E27FC236}">
                    <a16:creationId xmlns:a16="http://schemas.microsoft.com/office/drawing/2014/main" id="{73948383-C2F2-4D9E-8092-67EAD66F4C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04837" y="3670727"/>
                <a:ext cx="1461072" cy="60420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>
                <a:extLst>
                  <a:ext uri="{FF2B5EF4-FFF2-40B4-BE49-F238E27FC236}">
                    <a16:creationId xmlns:a16="http://schemas.microsoft.com/office/drawing/2014/main" id="{55FA39DB-8F98-4C8B-85C2-B3DE23E02F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04837" y="3780272"/>
                <a:ext cx="1449806" cy="56655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83">
              <a:extLst>
                <a:ext uri="{FF2B5EF4-FFF2-40B4-BE49-F238E27FC236}">
                  <a16:creationId xmlns:a16="http://schemas.microsoft.com/office/drawing/2014/main" id="{687D8180-7D09-4E06-84E6-A10C08258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4837" y="3677176"/>
              <a:ext cx="1399922" cy="184079"/>
              <a:chOff x="7790684" y="2813080"/>
              <a:chExt cx="1399922" cy="184079"/>
            </a:xfrm>
          </p:grpSpPr>
          <p:cxnSp>
            <p:nvCxnSpPr>
              <p:cNvPr id="59" name="Прямая со стрелкой 58">
                <a:extLst>
                  <a:ext uri="{FF2B5EF4-FFF2-40B4-BE49-F238E27FC236}">
                    <a16:creationId xmlns:a16="http://schemas.microsoft.com/office/drawing/2014/main" id="{E35E3805-334A-4EEE-A241-2E24E2F9AD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0684" y="2813080"/>
                <a:ext cx="1399922" cy="11218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>
                <a:extLst>
                  <a:ext uri="{FF2B5EF4-FFF2-40B4-BE49-F238E27FC236}">
                    <a16:creationId xmlns:a16="http://schemas.microsoft.com/office/drawing/2014/main" id="{71FB34A0-DEE4-48EC-88F5-231394FAE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0684" y="2925261"/>
                <a:ext cx="1375784" cy="7189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85">
              <a:extLst>
                <a:ext uri="{FF2B5EF4-FFF2-40B4-BE49-F238E27FC236}">
                  <a16:creationId xmlns:a16="http://schemas.microsoft.com/office/drawing/2014/main" id="{1A51F074-966B-4E27-890E-5E6061E8F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34126" y="2708920"/>
              <a:ext cx="1181326" cy="588096"/>
              <a:chOff x="7519973" y="1844824"/>
              <a:chExt cx="1181326" cy="588096"/>
            </a:xfrm>
          </p:grpSpPr>
          <p:cxnSp>
            <p:nvCxnSpPr>
              <p:cNvPr id="57" name="Прямая со стрелкой 56">
                <a:extLst>
                  <a:ext uri="{FF2B5EF4-FFF2-40B4-BE49-F238E27FC236}">
                    <a16:creationId xmlns:a16="http://schemas.microsoft.com/office/drawing/2014/main" id="{BACFDB58-CD94-4CD1-B82B-E2C5089C153F}"/>
                  </a:ext>
                </a:extLst>
              </p:cNvPr>
              <p:cNvCxnSpPr/>
              <p:nvPr/>
            </p:nvCxnSpPr>
            <p:spPr>
              <a:xfrm flipV="1">
                <a:off x="7520249" y="1845186"/>
                <a:ext cx="1166675" cy="53431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 стрелкой 57">
                <a:extLst>
                  <a:ext uri="{FF2B5EF4-FFF2-40B4-BE49-F238E27FC236}">
                    <a16:creationId xmlns:a16="http://schemas.microsoft.com/office/drawing/2014/main" id="{02C774D6-D0E7-438A-B507-1CA3107BD9C7}"/>
                  </a:ext>
                </a:extLst>
              </p:cNvPr>
              <p:cNvCxnSpPr/>
              <p:nvPr/>
            </p:nvCxnSpPr>
            <p:spPr>
              <a:xfrm flipV="1">
                <a:off x="7534731" y="1899108"/>
                <a:ext cx="1166676" cy="53432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Flowchart: Magnetic Disk 11">
              <a:extLst>
                <a:ext uri="{FF2B5EF4-FFF2-40B4-BE49-F238E27FC236}">
                  <a16:creationId xmlns:a16="http://schemas.microsoft.com/office/drawing/2014/main" id="{3BADE13C-AAF0-4785-BEAD-D06BB1A27D07}"/>
                </a:ext>
              </a:extLst>
            </p:cNvPr>
            <p:cNvSpPr/>
            <p:nvPr/>
          </p:nvSpPr>
          <p:spPr bwMode="auto">
            <a:xfrm>
              <a:off x="3058267" y="3161901"/>
              <a:ext cx="1043603" cy="936285"/>
            </a:xfrm>
            <a:prstGeom prst="flowChartMagneticDisk">
              <a:avLst/>
            </a:prstGeom>
            <a:solidFill>
              <a:srgbClr val="00B0F0"/>
            </a:solidFill>
            <a:ln w="25400" cap="flat" cmpd="sng" algn="ctr">
              <a:solidFill>
                <a:srgbClr val="009999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b="1" kern="0" dirty="0">
                  <a:solidFill>
                    <a:schemeClr val="bg1"/>
                  </a:solidFill>
                </a:rPr>
                <a:t>DB</a:t>
              </a:r>
              <a:endParaRPr lang="nb-NO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21" name="Flowchart: Magnetic Disk 11">
              <a:extLst>
                <a:ext uri="{FF2B5EF4-FFF2-40B4-BE49-F238E27FC236}">
                  <a16:creationId xmlns:a16="http://schemas.microsoft.com/office/drawing/2014/main" id="{C0338836-5E65-4491-9648-5CE37E1CC62E}"/>
                </a:ext>
              </a:extLst>
            </p:cNvPr>
            <p:cNvSpPr/>
            <p:nvPr/>
          </p:nvSpPr>
          <p:spPr bwMode="auto">
            <a:xfrm>
              <a:off x="3024475" y="4294267"/>
              <a:ext cx="1053713" cy="936284"/>
            </a:xfrm>
            <a:prstGeom prst="flowChartMagneticDisk">
              <a:avLst/>
            </a:prstGeom>
            <a:solidFill>
              <a:srgbClr val="00B0F0"/>
            </a:solidFill>
            <a:ln w="25400" cap="flat" cmpd="sng" algn="ctr">
              <a:solidFill>
                <a:srgbClr val="009999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b="1" kern="0" dirty="0">
                  <a:solidFill>
                    <a:schemeClr val="bg1"/>
                  </a:solidFill>
                </a:rPr>
                <a:t>DB</a:t>
              </a:r>
              <a:endParaRPr lang="nb-NO" b="1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Группа 91">
              <a:extLst>
                <a:ext uri="{FF2B5EF4-FFF2-40B4-BE49-F238E27FC236}">
                  <a16:creationId xmlns:a16="http://schemas.microsoft.com/office/drawing/2014/main" id="{FE07E358-0523-4E27-AB84-00B297288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144" y="3205536"/>
              <a:ext cx="1394343" cy="1001924"/>
              <a:chOff x="7532944" y="1241575"/>
              <a:chExt cx="1394343" cy="1001924"/>
            </a:xfrm>
          </p:grpSpPr>
          <p:pic>
            <p:nvPicPr>
              <p:cNvPr id="55" name="Picture 3">
                <a:extLst>
                  <a:ext uri="{FF2B5EF4-FFF2-40B4-BE49-F238E27FC236}">
                    <a16:creationId xmlns:a16="http://schemas.microsoft.com/office/drawing/2014/main" id="{F298F6C8-0437-47EB-A408-4C413415AA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701311" y="1241575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3A9FF3-4E9A-4C98-9B8E-1AE5F9349E7A}"/>
                  </a:ext>
                </a:extLst>
              </p:cNvPr>
              <p:cNvSpPr txBox="1"/>
              <p:nvPr/>
            </p:nvSpPr>
            <p:spPr>
              <a:xfrm>
                <a:off x="7532944" y="1926706"/>
                <a:ext cx="1394343" cy="3167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>
                  <a:spcBef>
                    <a:spcPct val="50000"/>
                  </a:spcBef>
                  <a:defRPr/>
                </a:pPr>
                <a:r>
                  <a:rPr lang="ru-RU" altLang="ru-RU" sz="1400" b="1" kern="0" dirty="0"/>
                  <a:t>ГИДРОМЕТ</a:t>
                </a:r>
                <a:endParaRPr lang="nb-NO" altLang="ru-RU" sz="1400" b="1" kern="0" dirty="0"/>
              </a:p>
            </p:txBody>
          </p:sp>
        </p:grpSp>
        <p:grpSp>
          <p:nvGrpSpPr>
            <p:cNvPr id="23" name="Группа 94">
              <a:extLst>
                <a:ext uri="{FF2B5EF4-FFF2-40B4-BE49-F238E27FC236}">
                  <a16:creationId xmlns:a16="http://schemas.microsoft.com/office/drawing/2014/main" id="{B8BC4120-DA7D-420A-90E8-28A5867593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020" y="4437112"/>
              <a:ext cx="1770384" cy="976781"/>
              <a:chOff x="7493828" y="1268760"/>
              <a:chExt cx="1770384" cy="976781"/>
            </a:xfrm>
          </p:grpSpPr>
          <p:pic>
            <p:nvPicPr>
              <p:cNvPr id="53" name="Picture 3">
                <a:extLst>
                  <a:ext uri="{FF2B5EF4-FFF2-40B4-BE49-F238E27FC236}">
                    <a16:creationId xmlns:a16="http://schemas.microsoft.com/office/drawing/2014/main" id="{C74638AD-B7FF-422D-884F-3445E905B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2F35B4E-E869-448A-88CD-825425CEF569}"/>
                  </a:ext>
                </a:extLst>
              </p:cNvPr>
              <p:cNvSpPr txBox="1"/>
              <p:nvPr/>
            </p:nvSpPr>
            <p:spPr>
              <a:xfrm>
                <a:off x="7493828" y="1926579"/>
                <a:ext cx="1770384" cy="318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>
                  <a:spcBef>
                    <a:spcPct val="50000"/>
                  </a:spcBef>
                  <a:defRPr/>
                </a:pPr>
                <a:r>
                  <a:rPr lang="ru-RU" altLang="ru-RU" sz="1400" b="1" kern="0" dirty="0"/>
                  <a:t>    ГУП «ХМК»</a:t>
                </a:r>
                <a:endParaRPr lang="nb-NO" altLang="ru-RU" sz="1400" b="1" kern="0" dirty="0"/>
              </a:p>
            </p:txBody>
          </p:sp>
        </p:grpSp>
        <p:grpSp>
          <p:nvGrpSpPr>
            <p:cNvPr id="24" name="Группа 106">
              <a:extLst>
                <a:ext uri="{FF2B5EF4-FFF2-40B4-BE49-F238E27FC236}">
                  <a16:creationId xmlns:a16="http://schemas.microsoft.com/office/drawing/2014/main" id="{39ECCEDD-3EFA-4D4F-866F-2AB2A3CDB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1049" y="4743816"/>
              <a:ext cx="1534821" cy="1186087"/>
              <a:chOff x="1289746" y="5680225"/>
              <a:chExt cx="1766294" cy="1183053"/>
            </a:xfrm>
          </p:grpSpPr>
          <p:cxnSp>
            <p:nvCxnSpPr>
              <p:cNvPr id="51" name="Straight Arrow Connector 17">
                <a:extLst>
                  <a:ext uri="{FF2B5EF4-FFF2-40B4-BE49-F238E27FC236}">
                    <a16:creationId xmlns:a16="http://schemas.microsoft.com/office/drawing/2014/main" id="{CC1FA906-683D-4214-9267-DFF3475CB6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27848" y="5680225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Arrow Connector 17">
                <a:extLst>
                  <a:ext uri="{FF2B5EF4-FFF2-40B4-BE49-F238E27FC236}">
                    <a16:creationId xmlns:a16="http://schemas.microsoft.com/office/drawing/2014/main" id="{435727DB-8980-4B5B-A3EB-DAE1DCB0C2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15816" y="5778866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Arrow Connector 17">
                <a:extLst>
                  <a:ext uri="{FF2B5EF4-FFF2-40B4-BE49-F238E27FC236}">
                    <a16:creationId xmlns:a16="http://schemas.microsoft.com/office/drawing/2014/main" id="{5A286734-30A9-4EA5-B474-A22B6F5A27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01778" y="6764638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Arrow Connector 17">
                <a:extLst>
                  <a:ext uri="{FF2B5EF4-FFF2-40B4-BE49-F238E27FC236}">
                    <a16:creationId xmlns:a16="http://schemas.microsoft.com/office/drawing/2014/main" id="{A0FABB51-B82D-4960-8C00-916305B32C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89746" y="6863278"/>
                <a:ext cx="1728191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" name="Группа 107">
              <a:extLst>
                <a:ext uri="{FF2B5EF4-FFF2-40B4-BE49-F238E27FC236}">
                  <a16:creationId xmlns:a16="http://schemas.microsoft.com/office/drawing/2014/main" id="{0AB40FCE-BD4B-4440-BB55-B0DCE665E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892" y="3582893"/>
              <a:ext cx="1559298" cy="94283"/>
              <a:chOff x="1329852" y="5795416"/>
              <a:chExt cx="1884185" cy="94042"/>
            </a:xfrm>
          </p:grpSpPr>
          <p:cxnSp>
            <p:nvCxnSpPr>
              <p:cNvPr id="49" name="Straight Arrow Connector 17">
                <a:extLst>
                  <a:ext uri="{FF2B5EF4-FFF2-40B4-BE49-F238E27FC236}">
                    <a16:creationId xmlns:a16="http://schemas.microsoft.com/office/drawing/2014/main" id="{0849F1D6-592E-4193-9B69-AE6898B9C2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341884" y="5795416"/>
                <a:ext cx="1872153" cy="9848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Arrow Connector 17">
                <a:extLst>
                  <a:ext uri="{FF2B5EF4-FFF2-40B4-BE49-F238E27FC236}">
                    <a16:creationId xmlns:a16="http://schemas.microsoft.com/office/drawing/2014/main" id="{7AADF382-AEF2-4CC2-AAD1-C77D0B05FD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329852" y="5881704"/>
                <a:ext cx="1884185" cy="7754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6" name="Группа 110">
              <a:extLst>
                <a:ext uri="{FF2B5EF4-FFF2-40B4-BE49-F238E27FC236}">
                  <a16:creationId xmlns:a16="http://schemas.microsoft.com/office/drawing/2014/main" id="{911C0C35-DE85-44C9-9AC1-B5B8217F1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7908" y="2296617"/>
              <a:ext cx="1512168" cy="72008"/>
              <a:chOff x="1329852" y="5805264"/>
              <a:chExt cx="1740224" cy="71824"/>
            </a:xfrm>
          </p:grpSpPr>
          <p:cxnSp>
            <p:nvCxnSpPr>
              <p:cNvPr id="47" name="Straight Arrow Connector 17">
                <a:extLst>
                  <a:ext uri="{FF2B5EF4-FFF2-40B4-BE49-F238E27FC236}">
                    <a16:creationId xmlns:a16="http://schemas.microsoft.com/office/drawing/2014/main" id="{8C69F413-D8F8-4B09-9900-038097E4E2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41884" y="5805264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Arrow Connector 17">
                <a:extLst>
                  <a:ext uri="{FF2B5EF4-FFF2-40B4-BE49-F238E27FC236}">
                    <a16:creationId xmlns:a16="http://schemas.microsoft.com/office/drawing/2014/main" id="{20FCF933-8134-4984-B3F8-4F2F3EA2D9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29852" y="5877088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" name="Облако 26">
              <a:extLst>
                <a:ext uri="{FF2B5EF4-FFF2-40B4-BE49-F238E27FC236}">
                  <a16:creationId xmlns:a16="http://schemas.microsoft.com/office/drawing/2014/main" id="{DF5D372E-6B1A-4B4D-8D24-20A62EBBA402}"/>
                </a:ext>
              </a:extLst>
            </p:cNvPr>
            <p:cNvSpPr/>
            <p:nvPr/>
          </p:nvSpPr>
          <p:spPr>
            <a:xfrm>
              <a:off x="4978141" y="2218229"/>
              <a:ext cx="1849455" cy="3193698"/>
            </a:xfrm>
            <a:prstGeom prst="cloud">
              <a:avLst/>
            </a:prstGeom>
            <a:solidFill>
              <a:srgbClr val="FBE5D6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8" name="Группа 122">
              <a:extLst>
                <a:ext uri="{FF2B5EF4-FFF2-40B4-BE49-F238E27FC236}">
                  <a16:creationId xmlns:a16="http://schemas.microsoft.com/office/drawing/2014/main" id="{CF77690C-2770-43B9-9167-27777EE8B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6081" y="3255452"/>
              <a:ext cx="1053081" cy="1229316"/>
              <a:chOff x="5262065" y="3111436"/>
              <a:chExt cx="1053081" cy="1229316"/>
            </a:xfrm>
          </p:grpSpPr>
          <p:sp>
            <p:nvSpPr>
              <p:cNvPr id="45" name="TextBox 47">
                <a:extLst>
                  <a:ext uri="{FF2B5EF4-FFF2-40B4-BE49-F238E27FC236}">
                    <a16:creationId xmlns:a16="http://schemas.microsoft.com/office/drawing/2014/main" id="{38262B25-B9B2-41E4-825C-77FF6C1E28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2065" y="4021789"/>
                <a:ext cx="1053081" cy="318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tg-Cyrl-TJ" altLang="ru-RU" sz="1400" b="1" dirty="0">
                    <a:solidFill>
                      <a:schemeClr val="accent1"/>
                    </a:solidFill>
                    <a:latin typeface="+mn-lt"/>
                  </a:rPr>
                  <a:t>Веб Портал</a:t>
                </a:r>
                <a:endParaRPr lang="ru-RU" altLang="ru-RU" sz="14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pic>
            <p:nvPicPr>
              <p:cNvPr id="46" name="Picture 9" descr="http://iconizer.net/files/iD/orig/Network%20Service%20.png">
                <a:extLst>
                  <a:ext uri="{FF2B5EF4-FFF2-40B4-BE49-F238E27FC236}">
                    <a16:creationId xmlns:a16="http://schemas.microsoft.com/office/drawing/2014/main" id="{D1AD123B-44DD-44B6-BC67-87C741EBD5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914" y="3111436"/>
                <a:ext cx="952006" cy="952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Двойная стрелка влево/вправо 37">
              <a:extLst>
                <a:ext uri="{FF2B5EF4-FFF2-40B4-BE49-F238E27FC236}">
                  <a16:creationId xmlns:a16="http://schemas.microsoft.com/office/drawing/2014/main" id="{C4212B79-96F3-4D54-8F82-13BAF433731B}"/>
                </a:ext>
              </a:extLst>
            </p:cNvPr>
            <p:cNvSpPr/>
            <p:nvPr/>
          </p:nvSpPr>
          <p:spPr>
            <a:xfrm>
              <a:off x="6453696" y="3789359"/>
              <a:ext cx="936559" cy="21568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Выноска-облако 38">
              <a:extLst>
                <a:ext uri="{FF2B5EF4-FFF2-40B4-BE49-F238E27FC236}">
                  <a16:creationId xmlns:a16="http://schemas.microsoft.com/office/drawing/2014/main" id="{2B03424E-BD73-49A1-B835-683871097648}"/>
                </a:ext>
              </a:extLst>
            </p:cNvPr>
            <p:cNvSpPr/>
            <p:nvPr/>
          </p:nvSpPr>
          <p:spPr>
            <a:xfrm>
              <a:off x="3784116" y="702314"/>
              <a:ext cx="2835330" cy="1252058"/>
            </a:xfrm>
            <a:prstGeom prst="cloudCallout">
              <a:avLst>
                <a:gd name="adj1" fmla="val 27743"/>
                <a:gd name="adj2" fmla="val 137109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1" name="Группа 130">
              <a:extLst>
                <a:ext uri="{FF2B5EF4-FFF2-40B4-BE49-F238E27FC236}">
                  <a16:creationId xmlns:a16="http://schemas.microsoft.com/office/drawing/2014/main" id="{BCF3BD5B-8D1D-4D9A-B08F-7BB409C27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402" y="1067067"/>
              <a:ext cx="1225517" cy="527135"/>
              <a:chOff x="7040406" y="995059"/>
              <a:chExt cx="1225517" cy="527135"/>
            </a:xfrm>
          </p:grpSpPr>
          <p:pic>
            <p:nvPicPr>
              <p:cNvPr id="43" name="Picture 13" descr="https://prometheus.atlas-sys.com/download/attachments/116916233/books-icon.png">
                <a:extLst>
                  <a:ext uri="{FF2B5EF4-FFF2-40B4-BE49-F238E27FC236}">
                    <a16:creationId xmlns:a16="http://schemas.microsoft.com/office/drawing/2014/main" id="{4FA4C6B9-3D60-42BB-A5F0-107B3B1FDF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0556" y="995059"/>
                <a:ext cx="345708" cy="345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xtBox 46">
                <a:extLst>
                  <a:ext uri="{FF2B5EF4-FFF2-40B4-BE49-F238E27FC236}">
                    <a16:creationId xmlns:a16="http://schemas.microsoft.com/office/drawing/2014/main" id="{5BB02A62-F2A3-4C20-9F14-DEBD746B3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0406" y="1268760"/>
                <a:ext cx="1225517" cy="25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000" dirty="0">
                    <a:solidFill>
                      <a:schemeClr val="accent1"/>
                    </a:solidFill>
                    <a:latin typeface="+mn-lt"/>
                  </a:rPr>
                  <a:t>ВОДНЫЙ КАДАСТР</a:t>
                </a:r>
              </a:p>
            </p:txBody>
          </p:sp>
        </p:grpSp>
        <p:grpSp>
          <p:nvGrpSpPr>
            <p:cNvPr id="32" name="Группа 131">
              <a:extLst>
                <a:ext uri="{FF2B5EF4-FFF2-40B4-BE49-F238E27FC236}">
                  <a16:creationId xmlns:a16="http://schemas.microsoft.com/office/drawing/2014/main" id="{E739D26B-FEDD-40DB-8CE5-D1CA2E4F09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2053" y="897461"/>
              <a:ext cx="1367396" cy="582892"/>
              <a:chOff x="8996469" y="897461"/>
              <a:chExt cx="1367396" cy="582892"/>
            </a:xfrm>
          </p:grpSpPr>
          <p:pic>
            <p:nvPicPr>
              <p:cNvPr id="41" name="Picture 13" descr="https://prometheus.atlas-sys.com/download/attachments/116916233/books-icon.png">
                <a:extLst>
                  <a:ext uri="{FF2B5EF4-FFF2-40B4-BE49-F238E27FC236}">
                    <a16:creationId xmlns:a16="http://schemas.microsoft.com/office/drawing/2014/main" id="{65185DFE-14CA-45ED-B29E-9A2CD081C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8937" y="897461"/>
                <a:ext cx="342460" cy="342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Box 44">
                <a:extLst>
                  <a:ext uri="{FF2B5EF4-FFF2-40B4-BE49-F238E27FC236}">
                    <a16:creationId xmlns:a16="http://schemas.microsoft.com/office/drawing/2014/main" id="{9B6ADA2E-51C8-4DAF-B36C-689BF2C6D8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96469" y="1226919"/>
                <a:ext cx="1367396" cy="25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000" dirty="0">
                    <a:solidFill>
                      <a:schemeClr val="accent1"/>
                    </a:solidFill>
                    <a:latin typeface="+mn-lt"/>
                  </a:rPr>
                  <a:t>ВОДНЫЙ АТЛАС РТ</a:t>
                </a:r>
              </a:p>
            </p:txBody>
          </p:sp>
        </p:grpSp>
        <p:cxnSp>
          <p:nvCxnSpPr>
            <p:cNvPr id="33" name="Straight Arrow Connector 17">
              <a:extLst>
                <a:ext uri="{FF2B5EF4-FFF2-40B4-BE49-F238E27FC236}">
                  <a16:creationId xmlns:a16="http://schemas.microsoft.com/office/drawing/2014/main" id="{F7A55506-9C17-4E41-9EFA-A759A1F9EC9A}"/>
                </a:ext>
              </a:extLst>
            </p:cNvPr>
            <p:cNvCxnSpPr>
              <a:cxnSpLocks noChangeShapeType="1"/>
              <a:stCxn id="34" idx="4"/>
            </p:cNvCxnSpPr>
            <p:nvPr/>
          </p:nvCxnSpPr>
          <p:spPr bwMode="auto">
            <a:xfrm flipV="1">
              <a:off x="4116353" y="4869162"/>
              <a:ext cx="1185972" cy="972508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Flowchart: Magnetic Disk 11">
              <a:extLst>
                <a:ext uri="{FF2B5EF4-FFF2-40B4-BE49-F238E27FC236}">
                  <a16:creationId xmlns:a16="http://schemas.microsoft.com/office/drawing/2014/main" id="{DA7AF6BF-EED1-45ED-A4BB-8E5144F4882F}"/>
                </a:ext>
              </a:extLst>
            </p:cNvPr>
            <p:cNvSpPr/>
            <p:nvPr/>
          </p:nvSpPr>
          <p:spPr bwMode="auto">
            <a:xfrm>
              <a:off x="3024475" y="5374344"/>
              <a:ext cx="1091878" cy="934651"/>
            </a:xfrm>
            <a:prstGeom prst="flowChartMagneticDisk">
              <a:avLst/>
            </a:prstGeom>
            <a:solidFill>
              <a:srgbClr val="00B0F0"/>
            </a:solidFill>
            <a:ln w="25400" cap="flat" cmpd="sng" algn="ctr">
              <a:solidFill>
                <a:srgbClr val="009999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defTabSz="685800">
                <a:spcBef>
                  <a:spcPct val="50000"/>
                </a:spcBef>
                <a:defRPr/>
              </a:pPr>
              <a:r>
                <a:rPr lang="en-US" b="1" kern="0" dirty="0">
                  <a:solidFill>
                    <a:schemeClr val="bg1"/>
                  </a:solidFill>
                </a:rPr>
                <a:t>DB</a:t>
              </a:r>
              <a:endParaRPr lang="nb-NO" b="1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Группа 69">
              <a:extLst>
                <a:ext uri="{FF2B5EF4-FFF2-40B4-BE49-F238E27FC236}">
                  <a16:creationId xmlns:a16="http://schemas.microsoft.com/office/drawing/2014/main" id="{C4508A67-612A-4F62-A9C4-3BC28B5DA8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1504" y="6817077"/>
              <a:ext cx="1524366" cy="111182"/>
              <a:chOff x="1301777" y="6670730"/>
              <a:chExt cx="1754261" cy="110896"/>
            </a:xfrm>
          </p:grpSpPr>
          <p:cxnSp>
            <p:nvCxnSpPr>
              <p:cNvPr id="39" name="Straight Arrow Connector 17">
                <a:extLst>
                  <a:ext uri="{FF2B5EF4-FFF2-40B4-BE49-F238E27FC236}">
                    <a16:creationId xmlns:a16="http://schemas.microsoft.com/office/drawing/2014/main" id="{ADD82559-E511-4420-827F-F69360D6DB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27846" y="6670730"/>
                <a:ext cx="1728192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prstDash val="dash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Straight Arrow Connector 17">
                <a:extLst>
                  <a:ext uri="{FF2B5EF4-FFF2-40B4-BE49-F238E27FC236}">
                    <a16:creationId xmlns:a16="http://schemas.microsoft.com/office/drawing/2014/main" id="{FDDFA465-E45A-4974-8C40-2D01D83DA7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01777" y="6781626"/>
                <a:ext cx="1728191" cy="0"/>
              </a:xfrm>
              <a:prstGeom prst="straightConnector1">
                <a:avLst/>
              </a:prstGeom>
              <a:noFill/>
              <a:ln w="19050" algn="ctr">
                <a:solidFill>
                  <a:schemeClr val="bg1"/>
                </a:solidFill>
                <a:prstDash val="dash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" name="Группа 77">
              <a:extLst>
                <a:ext uri="{FF2B5EF4-FFF2-40B4-BE49-F238E27FC236}">
                  <a16:creationId xmlns:a16="http://schemas.microsoft.com/office/drawing/2014/main" id="{EAF5EEFC-6308-4673-A72A-C6404A484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35" y="5517232"/>
              <a:ext cx="2054067" cy="969870"/>
              <a:chOff x="7463043" y="1268760"/>
              <a:chExt cx="2054067" cy="969870"/>
            </a:xfrm>
          </p:grpSpPr>
          <p:pic>
            <p:nvPicPr>
              <p:cNvPr id="37" name="Picture 3">
                <a:extLst>
                  <a:ext uri="{FF2B5EF4-FFF2-40B4-BE49-F238E27FC236}">
                    <a16:creationId xmlns:a16="http://schemas.microsoft.com/office/drawing/2014/main" id="{7F02FC81-B937-4E4F-8CDD-CF5893C826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2604" y="1268760"/>
                <a:ext cx="695325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5AE6D3-9ADC-4B0E-9111-8CC9BC9689D8}"/>
                  </a:ext>
                </a:extLst>
              </p:cNvPr>
              <p:cNvSpPr txBox="1"/>
              <p:nvPr/>
            </p:nvSpPr>
            <p:spPr>
              <a:xfrm>
                <a:off x="7463468" y="1921633"/>
                <a:ext cx="2053349" cy="3169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685800">
                  <a:spcBef>
                    <a:spcPct val="50000"/>
                  </a:spcBef>
                  <a:defRPr/>
                </a:pPr>
                <a:r>
                  <a:rPr lang="ru-RU" altLang="ru-RU" sz="1400" b="1" kern="0" dirty="0"/>
                  <a:t>   Барки Точик</a:t>
                </a:r>
                <a:endParaRPr lang="nb-NO" altLang="ru-RU" sz="1400" b="1" kern="0" dirty="0"/>
              </a:p>
            </p:txBody>
          </p:sp>
        </p:grpSp>
        <p:cxnSp>
          <p:nvCxnSpPr>
            <p:cNvPr id="78" name="Straight Arrow Connector 17">
              <a:extLst>
                <a:ext uri="{FF2B5EF4-FFF2-40B4-BE49-F238E27FC236}">
                  <a16:creationId xmlns:a16="http://schemas.microsoft.com/office/drawing/2014/main" id="{7143602F-BBBC-475F-9AC7-7C0FA1AF68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31346" y="5230552"/>
              <a:ext cx="1469182" cy="1555907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9" name="Заголовок 2">
            <a:extLst>
              <a:ext uri="{FF2B5EF4-FFF2-40B4-BE49-F238E27FC236}">
                <a16:creationId xmlns:a16="http://schemas.microsoft.com/office/drawing/2014/main" id="{1A4EB2DA-F597-4974-8F1B-F881004DD667}"/>
              </a:ext>
            </a:extLst>
          </p:cNvPr>
          <p:cNvSpPr txBox="1">
            <a:spLocks/>
          </p:cNvSpPr>
          <p:nvPr/>
        </p:nvSpPr>
        <p:spPr>
          <a:xfrm>
            <a:off x="813098" y="192477"/>
            <a:ext cx="1060641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/>
              <a:t>Схема </a:t>
            </a:r>
            <a:r>
              <a:rPr lang="tg-Cyrl-TJ" sz="2200" b="1" dirty="0"/>
              <a:t>подключения</a:t>
            </a:r>
            <a:r>
              <a:rPr lang="ru-RU" sz="2200" b="1" dirty="0"/>
              <a:t> к Водной Информационной Системе</a:t>
            </a:r>
            <a:endParaRPr lang="ru" sz="2200" b="1" dirty="0"/>
          </a:p>
        </p:txBody>
      </p:sp>
    </p:spTree>
    <p:extLst>
      <p:ext uri="{BB962C8B-B14F-4D97-AF65-F5344CB8AC3E}">
        <p14:creationId xmlns:p14="http://schemas.microsoft.com/office/powerpoint/2010/main" val="337589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116A5AF-066B-413B-975C-B6F34E6F1D01}"/>
              </a:ext>
            </a:extLst>
          </p:cNvPr>
          <p:cNvCxnSpPr/>
          <p:nvPr/>
        </p:nvCxnSpPr>
        <p:spPr>
          <a:xfrm>
            <a:off x="1992312" y="4154218"/>
            <a:ext cx="791978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60">
            <a:extLst>
              <a:ext uri="{FF2B5EF4-FFF2-40B4-BE49-F238E27FC236}">
                <a16:creationId xmlns:a16="http://schemas.microsoft.com/office/drawing/2014/main" id="{A1E47AA0-47DD-4E76-9A10-930B77AC5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005" y="508080"/>
            <a:ext cx="89281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b="1" dirty="0"/>
              <a:t>ЛОГИЧЕСКАЯ СХЕМА РАБОТЫ ВИС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AF795F95-F050-40D1-BDED-94CF55880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060479"/>
            <a:ext cx="6697663" cy="587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</a:rPr>
              <a:t>МЭВР и другие уполномоченные управленческие органы</a:t>
            </a: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FD6C3633-ACE6-4C18-9F9E-57D1BD7C210E}"/>
              </a:ext>
            </a:extLst>
          </p:cNvPr>
          <p:cNvGrpSpPr>
            <a:grpSpLocks/>
          </p:cNvGrpSpPr>
          <p:nvPr/>
        </p:nvGrpSpPr>
        <p:grpSpPr bwMode="auto">
          <a:xfrm>
            <a:off x="2711451" y="1685188"/>
            <a:ext cx="6697663" cy="735700"/>
            <a:chOff x="172" y="3022"/>
            <a:chExt cx="998" cy="1179"/>
          </a:xfrm>
        </p:grpSpPr>
        <p:sp>
          <p:nvSpPr>
            <p:cNvPr id="6" name="Rectangle 45">
              <a:extLst>
                <a:ext uri="{FF2B5EF4-FFF2-40B4-BE49-F238E27FC236}">
                  <a16:creationId xmlns:a16="http://schemas.microsoft.com/office/drawing/2014/main" id="{D034A820-01F4-47BB-A064-AC8D7EC66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3022"/>
              <a:ext cx="998" cy="11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46">
              <a:extLst>
                <a:ext uri="{FF2B5EF4-FFF2-40B4-BE49-F238E27FC236}">
                  <a16:creationId xmlns:a16="http://schemas.microsoft.com/office/drawing/2014/main" id="{266913F9-F8EA-43D4-9244-CCE590C19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" y="3202"/>
              <a:ext cx="907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100" dirty="0">
                  <a:solidFill>
                    <a:schemeClr val="bg1"/>
                  </a:solidFill>
                </a:rPr>
                <a:t>Имеют </a:t>
              </a:r>
              <a:r>
                <a:rPr lang="en-US" altLang="ru-RU" sz="1100" dirty="0">
                  <a:solidFill>
                    <a:schemeClr val="bg1"/>
                  </a:solidFill>
                </a:rPr>
                <a:t>Web </a:t>
              </a:r>
              <a:r>
                <a:rPr lang="ru-RU" altLang="ru-RU" sz="1200" dirty="0">
                  <a:solidFill>
                    <a:schemeClr val="bg1"/>
                  </a:solidFill>
                </a:rPr>
                <a:t>доступ</a:t>
              </a:r>
              <a:r>
                <a:rPr lang="ru-RU" altLang="ru-RU" sz="1100" dirty="0">
                  <a:solidFill>
                    <a:schemeClr val="bg1"/>
                  </a:solidFill>
                </a:rPr>
                <a:t> к аналитической и управленческой информации. Определяемы ролями доступа к информации. </a:t>
              </a:r>
            </a:p>
          </p:txBody>
        </p:sp>
      </p:grpSp>
      <p:sp>
        <p:nvSpPr>
          <p:cNvPr id="8" name="Oval 4">
            <a:extLst>
              <a:ext uri="{FF2B5EF4-FFF2-40B4-BE49-F238E27FC236}">
                <a16:creationId xmlns:a16="http://schemas.microsoft.com/office/drawing/2014/main" id="{D904B6B7-0C7B-4284-902E-DA691947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744" y="2886719"/>
            <a:ext cx="6085681" cy="88898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dirty="0"/>
              <a:t>Водная информационная Система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625D20B5-718A-4F73-A861-67AC258D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39" y="3954163"/>
            <a:ext cx="1250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/>
              <a:t>Уровень ввода данных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2914BD7-E64F-443C-99EE-853CF3D255C8}"/>
              </a:ext>
            </a:extLst>
          </p:cNvPr>
          <p:cNvGrpSpPr/>
          <p:nvPr/>
        </p:nvGrpSpPr>
        <p:grpSpPr>
          <a:xfrm>
            <a:off x="2091841" y="4349784"/>
            <a:ext cx="2138406" cy="2118637"/>
            <a:chOff x="1703389" y="4652963"/>
            <a:chExt cx="1584325" cy="1944688"/>
          </a:xfrm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79E4E639-113F-4E9A-B812-5E0220BD4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89" y="4652963"/>
              <a:ext cx="1584325" cy="792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1200" dirty="0">
                  <a:solidFill>
                    <a:srgbClr val="002060"/>
                  </a:solidFill>
                </a:rPr>
                <a:t>Незарегистрированные</a:t>
              </a:r>
            </a:p>
            <a:p>
              <a:pPr algn="ctr"/>
              <a:r>
                <a:rPr lang="ru-RU" altLang="ru-RU" sz="1200" dirty="0">
                  <a:solidFill>
                    <a:srgbClr val="002060"/>
                  </a:solidFill>
                </a:rPr>
                <a:t> пользователи</a:t>
              </a:r>
            </a:p>
          </p:txBody>
        </p: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01BF7E41-5A6A-43FA-A9EC-56A50A39B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389" y="5445126"/>
              <a:ext cx="1584325" cy="1152525"/>
              <a:chOff x="172" y="3022"/>
              <a:chExt cx="998" cy="1179"/>
            </a:xfrm>
          </p:grpSpPr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C72AC1A8-6529-47E5-99A0-C18360690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" y="3022"/>
                <a:ext cx="998" cy="11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Text Box 17">
                <a:extLst>
                  <a:ext uri="{FF2B5EF4-FFF2-40B4-BE49-F238E27FC236}">
                    <a16:creationId xmlns:a16="http://schemas.microsoft.com/office/drawing/2014/main" id="{796B4A39-1131-4B70-9F7F-B7FC548DE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" y="3113"/>
                <a:ext cx="953" cy="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1100" dirty="0">
                    <a:solidFill>
                      <a:srgbClr val="002060"/>
                    </a:solidFill>
                  </a:rPr>
                  <a:t>Имеют </a:t>
                </a:r>
                <a:r>
                  <a:rPr lang="en-US" altLang="ru-RU" sz="1100" dirty="0">
                    <a:solidFill>
                      <a:srgbClr val="002060"/>
                    </a:solidFill>
                  </a:rPr>
                  <a:t>Web </a:t>
                </a:r>
                <a:r>
                  <a:rPr lang="ru-RU" altLang="ru-RU" sz="1100" dirty="0">
                    <a:solidFill>
                      <a:srgbClr val="002060"/>
                    </a:solidFill>
                  </a:rPr>
                  <a:t>доступ к порталу с публичной информацией и к его разделу  обращений граждан и водопользователей</a:t>
                </a:r>
              </a:p>
            </p:txBody>
          </p:sp>
        </p:grp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ADCFD45-D768-419A-B008-33C43C24494D}"/>
              </a:ext>
            </a:extLst>
          </p:cNvPr>
          <p:cNvGrpSpPr/>
          <p:nvPr/>
        </p:nvGrpSpPr>
        <p:grpSpPr>
          <a:xfrm>
            <a:off x="4895144" y="4319721"/>
            <a:ext cx="2485781" cy="2144482"/>
            <a:chOff x="3515734" y="4380792"/>
            <a:chExt cx="3102974" cy="2144520"/>
          </a:xfrm>
        </p:grpSpPr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3FAB04EA-B643-4402-AE98-3A88372B6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734" y="4380792"/>
              <a:ext cx="3102974" cy="88576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1200" dirty="0">
                  <a:solidFill>
                    <a:srgbClr val="002060"/>
                  </a:solidFill>
                </a:rPr>
                <a:t>Другие пользователи низших </a:t>
              </a:r>
            </a:p>
            <a:p>
              <a:pPr algn="ctr"/>
              <a:r>
                <a:rPr lang="ru-RU" altLang="ru-RU" sz="1200" dirty="0">
                  <a:solidFill>
                    <a:srgbClr val="002060"/>
                  </a:solidFill>
                </a:rPr>
                <a:t>уровней водного сектора</a:t>
              </a:r>
            </a:p>
          </p:txBody>
        </p:sp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C423CCB1-2CC5-450D-A48B-F1EAD4D83C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735" y="5270145"/>
              <a:ext cx="3102973" cy="1255167"/>
              <a:chOff x="176" y="2843"/>
              <a:chExt cx="1024" cy="1284"/>
            </a:xfrm>
          </p:grpSpPr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1A107764-B131-4948-85AA-2A3FA2702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2843"/>
                <a:ext cx="1024" cy="12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Text Box 22">
                <a:extLst>
                  <a:ext uri="{FF2B5EF4-FFF2-40B4-BE49-F238E27FC236}">
                    <a16:creationId xmlns:a16="http://schemas.microsoft.com/office/drawing/2014/main" id="{FD9021E7-70E8-4132-BB16-8E4E101D05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" y="2961"/>
                <a:ext cx="916" cy="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1100" dirty="0">
                    <a:solidFill>
                      <a:srgbClr val="002060"/>
                    </a:solidFill>
                  </a:rPr>
                  <a:t>Имеют</a:t>
                </a:r>
                <a:r>
                  <a:rPr lang="en-US" altLang="ru-RU" sz="1100" dirty="0">
                    <a:solidFill>
                      <a:srgbClr val="002060"/>
                    </a:solidFill>
                  </a:rPr>
                  <a:t> </a:t>
                </a:r>
                <a:r>
                  <a:rPr lang="ru-RU" altLang="ru-RU" sz="1100" dirty="0">
                    <a:solidFill>
                      <a:srgbClr val="002060"/>
                    </a:solidFill>
                  </a:rPr>
                  <a:t>доступ к </a:t>
                </a:r>
                <a:r>
                  <a:rPr lang="en-US" altLang="ru-RU" sz="1100" dirty="0">
                    <a:solidFill>
                      <a:srgbClr val="002060"/>
                    </a:solidFill>
                  </a:rPr>
                  <a:t>Web</a:t>
                </a:r>
                <a:r>
                  <a:rPr lang="ru-RU" altLang="ru-RU" sz="1100" dirty="0">
                    <a:solidFill>
                      <a:srgbClr val="002060"/>
                    </a:solidFill>
                  </a:rPr>
                  <a:t>-приложению, формам ввода данных, простым отчетам и другим приложениям, к которым есть доступ на уровне их ролей </a:t>
                </a:r>
              </a:p>
            </p:txBody>
          </p:sp>
        </p:grpSp>
      </p:grpSp>
      <p:sp>
        <p:nvSpPr>
          <p:cNvPr id="20" name="Rectangle 33">
            <a:extLst>
              <a:ext uri="{FF2B5EF4-FFF2-40B4-BE49-F238E27FC236}">
                <a16:creationId xmlns:a16="http://schemas.microsoft.com/office/drawing/2014/main" id="{FE50AEB9-79C5-445D-A776-1F5A5FFDE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1" y="4440372"/>
            <a:ext cx="2070583" cy="775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ru-RU" altLang="ru-RU" sz="1200" dirty="0">
                <a:solidFill>
                  <a:srgbClr val="002060"/>
                </a:solidFill>
              </a:rPr>
              <a:t>Информационные системы партнеров</a:t>
            </a: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503A51F0-AEB1-4B34-850D-773A905DD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1" y="5215700"/>
            <a:ext cx="2070583" cy="1248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/>
          <a:lstStyle/>
          <a:p>
            <a:pPr algn="ctr"/>
            <a:endParaRPr lang="ru-RU" altLang="ru-RU" sz="1100" dirty="0">
              <a:solidFill>
                <a:srgbClr val="002060"/>
              </a:solidFill>
            </a:endParaRPr>
          </a:p>
          <a:p>
            <a:pPr algn="ctr"/>
            <a:r>
              <a:rPr lang="ru-RU" altLang="ru-RU" sz="1100" dirty="0">
                <a:solidFill>
                  <a:srgbClr val="002060"/>
                </a:solidFill>
              </a:rPr>
              <a:t>Имеют доступ к </a:t>
            </a:r>
            <a:r>
              <a:rPr lang="en-US" altLang="ru-RU" sz="1100" dirty="0">
                <a:solidFill>
                  <a:srgbClr val="002060"/>
                </a:solidFill>
              </a:rPr>
              <a:t>Web</a:t>
            </a:r>
            <a:r>
              <a:rPr lang="ru-RU" altLang="ru-RU" sz="1100" dirty="0">
                <a:solidFill>
                  <a:srgbClr val="002060"/>
                </a:solidFill>
              </a:rPr>
              <a:t>-Сервисам НВИС и обмениваются с ней информацией в обоих направлениях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0EA5980F-3189-448F-AABA-05F600333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08" y="2592389"/>
            <a:ext cx="1543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/>
              <a:t>Уровень управления и анализа данных </a:t>
            </a:r>
          </a:p>
        </p:txBody>
      </p:sp>
      <p:sp>
        <p:nvSpPr>
          <p:cNvPr id="23" name="AutoShape 55">
            <a:extLst>
              <a:ext uri="{FF2B5EF4-FFF2-40B4-BE49-F238E27FC236}">
                <a16:creationId xmlns:a16="http://schemas.microsoft.com/office/drawing/2014/main" id="{AAC4D972-F426-403B-86D2-0452C243B7C2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013744" y="3559623"/>
            <a:ext cx="295275" cy="909554"/>
          </a:xfrm>
          <a:prstGeom prst="upDownArrow">
            <a:avLst>
              <a:gd name="adj1" fmla="val 50000"/>
              <a:gd name="adj2" fmla="val 7268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6">
            <a:extLst>
              <a:ext uri="{FF2B5EF4-FFF2-40B4-BE49-F238E27FC236}">
                <a16:creationId xmlns:a16="http://schemas.microsoft.com/office/drawing/2014/main" id="{3FFBC787-E46A-466C-AA65-C17F41DC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055" y="3765486"/>
            <a:ext cx="287337" cy="561220"/>
          </a:xfrm>
          <a:prstGeom prst="upDownArrow">
            <a:avLst>
              <a:gd name="adj1" fmla="val 50000"/>
              <a:gd name="adj2" fmla="val 4508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7">
            <a:extLst>
              <a:ext uri="{FF2B5EF4-FFF2-40B4-BE49-F238E27FC236}">
                <a16:creationId xmlns:a16="http://schemas.microsoft.com/office/drawing/2014/main" id="{68FB82D6-1F87-44B6-AD55-88D1B0A68CDB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8104506" y="3566269"/>
            <a:ext cx="287337" cy="969880"/>
          </a:xfrm>
          <a:prstGeom prst="upDownArrow">
            <a:avLst>
              <a:gd name="adj1" fmla="val 50000"/>
              <a:gd name="adj2" fmla="val 7016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E696339-00EF-4515-B889-82D5A30F5134}"/>
              </a:ext>
            </a:extLst>
          </p:cNvPr>
          <p:cNvCxnSpPr>
            <a:stCxn id="22" idx="3"/>
          </p:cNvCxnSpPr>
          <p:nvPr/>
        </p:nvCxnSpPr>
        <p:spPr>
          <a:xfrm flipV="1">
            <a:off x="2351088" y="2792445"/>
            <a:ext cx="7919788" cy="3077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8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A2DF333-04DD-4FA2-A8C6-8507C9E7A325}"/>
              </a:ext>
            </a:extLst>
          </p:cNvPr>
          <p:cNvSpPr txBox="1">
            <a:spLocks/>
          </p:cNvSpPr>
          <p:nvPr/>
        </p:nvSpPr>
        <p:spPr>
          <a:xfrm>
            <a:off x="1308094" y="375786"/>
            <a:ext cx="10762982" cy="5755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>СОЗДАНИЕ САЙТА ДЛЯ ВОДНОЙ ИНФОРМАЦИОННОЙ СИСТЕМЫ (WWW.WIS.TJ)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021E30-0C8D-407F-BF50-E20611C99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7" r="16917"/>
          <a:stretch/>
        </p:blipFill>
        <p:spPr>
          <a:xfrm>
            <a:off x="2061964" y="908720"/>
            <a:ext cx="8064896" cy="60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B74430-16C3-4803-A7B9-5B2E7C3C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1114021"/>
            <a:ext cx="6560877" cy="32734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B19EDD-B442-41C9-89BE-AC6780B7A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068" y="371970"/>
            <a:ext cx="11326491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latin typeface="+mn-lt"/>
                <a:cs typeface="+mn-cs"/>
              </a:rPr>
              <a:t>РАЗРАБОТКА И ВНЕДРЕНИЕ ПРИЛОЖЕНИЙ 3-Х БД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354AD5-EEFA-4BCE-BE5D-9974A4280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19" y="1697202"/>
            <a:ext cx="6604000" cy="310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FF141B-33A5-4193-B815-1FB06CC8A1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5"/>
          <a:stretch/>
        </p:blipFill>
        <p:spPr>
          <a:xfrm>
            <a:off x="621804" y="4293096"/>
            <a:ext cx="5964247" cy="2413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14E086-E1EA-42E9-987C-8024DF7E9AE9}"/>
              </a:ext>
            </a:extLst>
          </p:cNvPr>
          <p:cNvSpPr/>
          <p:nvPr/>
        </p:nvSpPr>
        <p:spPr>
          <a:xfrm>
            <a:off x="956276" y="8174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http://bpdb.wis.tj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0B545F-05AB-4102-AA7F-B44636B56AD6}"/>
              </a:ext>
            </a:extLst>
          </p:cNvPr>
          <p:cNvSpPr/>
          <p:nvPr/>
        </p:nvSpPr>
        <p:spPr>
          <a:xfrm>
            <a:off x="9967546" y="1367997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http://imis.alri.tj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E19E6E-3F14-49B3-87B4-05361705804B}"/>
              </a:ext>
            </a:extLst>
          </p:cNvPr>
          <p:cNvSpPr/>
          <p:nvPr/>
        </p:nvSpPr>
        <p:spPr>
          <a:xfrm>
            <a:off x="3888813" y="4838004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http://wadb.wis.tj</a:t>
            </a:r>
          </a:p>
        </p:txBody>
      </p:sp>
    </p:spTree>
    <p:extLst>
      <p:ext uri="{BB962C8B-B14F-4D97-AF65-F5344CB8AC3E}">
        <p14:creationId xmlns:p14="http://schemas.microsoft.com/office/powerpoint/2010/main" val="11602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4873beb7-5857-4685-be1f-d57550cc96c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19697</TotalTime>
  <Words>441</Words>
  <Application>Microsoft Office PowerPoint</Application>
  <PresentationFormat>Произвольный</PresentationFormat>
  <Paragraphs>112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Tw Cen MT</vt:lpstr>
      <vt:lpstr>Контур</vt:lpstr>
      <vt:lpstr>Национальная водная  информационная система</vt:lpstr>
      <vt:lpstr>Презентация PowerPoint</vt:lpstr>
      <vt:lpstr>Схема обмена информации между заинтересованными сторонами </vt:lpstr>
      <vt:lpstr>Презентация PowerPoint</vt:lpstr>
      <vt:lpstr>МОДЕЛЬ расположений БАЗ ДАННЫХ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Водная информационная система</dc:title>
  <dc:creator>Asus</dc:creator>
  <cp:lastModifiedBy>Buzurg Negmatov</cp:lastModifiedBy>
  <cp:revision>78</cp:revision>
  <dcterms:created xsi:type="dcterms:W3CDTF">2018-11-16T05:56:22Z</dcterms:created>
  <dcterms:modified xsi:type="dcterms:W3CDTF">2019-11-18T06:06:06Z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